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2"/>
  </p:notesMasterIdLst>
  <p:sldIdLst>
    <p:sldId id="268" r:id="rId2"/>
    <p:sldId id="269" r:id="rId3"/>
    <p:sldId id="270" r:id="rId4"/>
    <p:sldId id="276" r:id="rId5"/>
    <p:sldId id="281" r:id="rId6"/>
    <p:sldId id="258" r:id="rId7"/>
    <p:sldId id="279" r:id="rId8"/>
    <p:sldId id="259" r:id="rId9"/>
    <p:sldId id="260" r:id="rId10"/>
    <p:sldId id="261" r:id="rId11"/>
    <p:sldId id="278" r:id="rId12"/>
    <p:sldId id="271" r:id="rId13"/>
    <p:sldId id="267" r:id="rId14"/>
    <p:sldId id="262" r:id="rId15"/>
    <p:sldId id="263" r:id="rId16"/>
    <p:sldId id="264" r:id="rId17"/>
    <p:sldId id="272" r:id="rId18"/>
    <p:sldId id="265" r:id="rId19"/>
    <p:sldId id="275" r:id="rId20"/>
    <p:sldId id="280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254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DB3CDA-74B7-4722-88C9-18B20C38597D}" type="datetimeFigureOut">
              <a:rPr lang="ru-RU" smtClean="0"/>
              <a:t>24.06.2025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F36D1F-7931-464D-BFD9-8A6E147A64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9580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36D1F-7931-464D-BFD9-8A6E147A6463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0342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36D1F-7931-464D-BFD9-8A6E147A6463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0342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36D1F-7931-464D-BFD9-8A6E147A6463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034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D0796-8F11-4535-B359-16734ABB824A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3927E-88BF-4F1C-84D1-79C520FA2BC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D0796-8F11-4535-B359-16734ABB824A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3927E-88BF-4F1C-84D1-79C520FA2BC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D0796-8F11-4535-B359-16734ABB824A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3927E-88BF-4F1C-84D1-79C520FA2BC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D0796-8F11-4535-B359-16734ABB824A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3927E-88BF-4F1C-84D1-79C520FA2BC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D0796-8F11-4535-B359-16734ABB824A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3927E-88BF-4F1C-84D1-79C520FA2BC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D0796-8F11-4535-B359-16734ABB824A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3927E-88BF-4F1C-84D1-79C520FA2BC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D0796-8F11-4535-B359-16734ABB824A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3927E-88BF-4F1C-84D1-79C520FA2BC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D0796-8F11-4535-B359-16734ABB824A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3927E-88BF-4F1C-84D1-79C520FA2BC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D0796-8F11-4535-B359-16734ABB824A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3927E-88BF-4F1C-84D1-79C520FA2BC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D0796-8F11-4535-B359-16734ABB824A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3927E-88BF-4F1C-84D1-79C520FA2BC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D0796-8F11-4535-B359-16734ABB824A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3927E-88BF-4F1C-84D1-79C520FA2BC4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F6CD0796-8F11-4535-B359-16734ABB824A}" type="datetimeFigureOut">
              <a:rPr lang="ru-RU" smtClean="0"/>
              <a:pPr/>
              <a:t>24.06.2025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2E3927E-88BF-4F1C-84D1-79C520FA2BC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0126" y="1570440"/>
            <a:ext cx="6400800" cy="1473200"/>
          </a:xfrm>
        </p:spPr>
        <p:txBody>
          <a:bodyPr>
            <a:noAutofit/>
          </a:bodyPr>
          <a:lstStyle/>
          <a:p>
            <a:r>
              <a:rPr lang="ru-RU" sz="3600" smtClean="0">
                <a:solidFill>
                  <a:srgbClr val="7030A0"/>
                </a:solidFill>
              </a:rPr>
              <a:t>Презентация </a:t>
            </a:r>
            <a:r>
              <a:rPr lang="ru-RU" sz="2400" dirty="0" smtClean="0">
                <a:solidFill>
                  <a:srgbClr val="7030A0"/>
                </a:solidFill>
              </a:rPr>
              <a:t>« </a:t>
            </a:r>
            <a:r>
              <a:rPr lang="ru-RU" sz="2800" dirty="0" smtClean="0">
                <a:solidFill>
                  <a:srgbClr val="7030A0"/>
                </a:solidFill>
              </a:rPr>
              <a:t>Русская изба» в группе детей раннего возраста».</a:t>
            </a:r>
            <a:endParaRPr lang="ru-RU" sz="2800" dirty="0">
              <a:solidFill>
                <a:srgbClr val="7030A0"/>
              </a:solidFill>
            </a:endParaRPr>
          </a:p>
          <a:p>
            <a:endParaRPr lang="ru-RU" dirty="0" smtClean="0">
              <a:solidFill>
                <a:srgbClr val="7030A0"/>
              </a:solidFill>
            </a:endParaRPr>
          </a:p>
          <a:p>
            <a:r>
              <a:rPr lang="ru-RU" sz="3600" dirty="0" smtClean="0">
                <a:solidFill>
                  <a:srgbClr val="7030A0"/>
                </a:solidFill>
              </a:rPr>
              <a:t>Цель проекта</a:t>
            </a:r>
            <a:r>
              <a:rPr lang="ru-RU" sz="2800" dirty="0" smtClean="0">
                <a:solidFill>
                  <a:srgbClr val="7030A0"/>
                </a:solidFill>
              </a:rPr>
              <a:t>:  </a:t>
            </a:r>
            <a:r>
              <a:rPr lang="ru-RU" sz="2800" dirty="0">
                <a:solidFill>
                  <a:srgbClr val="7030A0"/>
                </a:solidFill>
              </a:rPr>
              <a:t>Формирование представлений о русском крестьянском быте, уважения к русской народной культуре</a:t>
            </a:r>
            <a:r>
              <a:rPr lang="ru-RU" sz="2800" dirty="0" smtClean="0">
                <a:solidFill>
                  <a:srgbClr val="7030A0"/>
                </a:solidFill>
              </a:rPr>
              <a:t>.</a:t>
            </a:r>
          </a:p>
          <a:p>
            <a:r>
              <a:rPr lang="ru-RU" sz="2800" dirty="0" smtClean="0">
                <a:solidFill>
                  <a:srgbClr val="7030A0"/>
                </a:solidFill>
              </a:rPr>
              <a:t>Автор проекта: воспитатель </a:t>
            </a:r>
            <a:r>
              <a:rPr lang="ru-RU" sz="2800" dirty="0" err="1" smtClean="0">
                <a:solidFill>
                  <a:srgbClr val="7030A0"/>
                </a:solidFill>
              </a:rPr>
              <a:t>Штура</a:t>
            </a:r>
            <a:r>
              <a:rPr lang="ru-RU" sz="2800" dirty="0" smtClean="0">
                <a:solidFill>
                  <a:srgbClr val="7030A0"/>
                </a:solidFill>
              </a:rPr>
              <a:t> Лариса Викторовна, МБДОУ  с. </a:t>
            </a:r>
            <a:r>
              <a:rPr lang="ru-RU" sz="2800" dirty="0" err="1" smtClean="0">
                <a:solidFill>
                  <a:srgbClr val="7030A0"/>
                </a:solidFill>
              </a:rPr>
              <a:t>Воскресеновка</a:t>
            </a:r>
            <a:r>
              <a:rPr lang="ru-RU" sz="2800" dirty="0" smtClean="0">
                <a:solidFill>
                  <a:srgbClr val="7030A0"/>
                </a:solidFill>
              </a:rPr>
              <a:t>.</a:t>
            </a:r>
            <a:endParaRPr lang="ru-RU" sz="28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789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476672"/>
            <a:ext cx="7192888" cy="3096344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7030A0"/>
                </a:solidFill>
              </a:rPr>
              <a:t>Задачи проекта:</a:t>
            </a:r>
          </a:p>
          <a:p>
            <a:endParaRPr lang="ru-RU" sz="3600" dirty="0" smtClean="0">
              <a:solidFill>
                <a:srgbClr val="7030A0"/>
              </a:solidFill>
            </a:endParaRPr>
          </a:p>
          <a:p>
            <a:r>
              <a:rPr lang="ru-RU" dirty="0" smtClean="0">
                <a:solidFill>
                  <a:srgbClr val="7030A0"/>
                </a:solidFill>
              </a:rPr>
              <a:t>Познакомить </a:t>
            </a:r>
            <a:r>
              <a:rPr lang="ru-RU" dirty="0">
                <a:solidFill>
                  <a:srgbClr val="7030A0"/>
                </a:solidFill>
              </a:rPr>
              <a:t>детей с устройством </a:t>
            </a:r>
            <a:r>
              <a:rPr lang="ru-RU" dirty="0" smtClean="0">
                <a:solidFill>
                  <a:srgbClr val="7030A0"/>
                </a:solidFill>
              </a:rPr>
              <a:t>русской избы.</a:t>
            </a:r>
          </a:p>
          <a:p>
            <a:r>
              <a:rPr lang="ru-RU" dirty="0" smtClean="0">
                <a:solidFill>
                  <a:srgbClr val="7030A0"/>
                </a:solidFill>
              </a:rPr>
              <a:t>Познакомить с многообразием предметов домашнего  обихода, их названиями и назначением.</a:t>
            </a:r>
          </a:p>
          <a:p>
            <a:r>
              <a:rPr lang="ru-RU" dirty="0" smtClean="0">
                <a:solidFill>
                  <a:srgbClr val="7030A0"/>
                </a:solidFill>
              </a:rPr>
              <a:t>Расширять словарный запас слов: изба, печь, самовар, </a:t>
            </a:r>
          </a:p>
          <a:p>
            <a:r>
              <a:rPr lang="ru-RU" dirty="0">
                <a:solidFill>
                  <a:srgbClr val="7030A0"/>
                </a:solidFill>
              </a:rPr>
              <a:t>к</a:t>
            </a:r>
            <a:r>
              <a:rPr lang="ru-RU" dirty="0" smtClean="0">
                <a:solidFill>
                  <a:srgbClr val="7030A0"/>
                </a:solidFill>
              </a:rPr>
              <a:t>очерга, чугун, коромысло.</a:t>
            </a:r>
          </a:p>
          <a:p>
            <a:r>
              <a:rPr lang="ru-RU" dirty="0" smtClean="0">
                <a:solidFill>
                  <a:srgbClr val="7030A0"/>
                </a:solidFill>
              </a:rPr>
              <a:t>Изучение малых фольклорных форм (</a:t>
            </a:r>
            <a:r>
              <a:rPr lang="ru-RU" dirty="0" err="1" smtClean="0">
                <a:solidFill>
                  <a:srgbClr val="7030A0"/>
                </a:solidFill>
              </a:rPr>
              <a:t>сказки,песенки</a:t>
            </a:r>
            <a:r>
              <a:rPr lang="ru-RU" dirty="0" smtClean="0">
                <a:solidFill>
                  <a:srgbClr val="7030A0"/>
                </a:solidFill>
              </a:rPr>
              <a:t>,</a:t>
            </a:r>
          </a:p>
          <a:p>
            <a:r>
              <a:rPr lang="ru-RU" dirty="0" err="1">
                <a:solidFill>
                  <a:srgbClr val="7030A0"/>
                </a:solidFill>
              </a:rPr>
              <a:t>п</a:t>
            </a:r>
            <a:r>
              <a:rPr lang="ru-RU" dirty="0" err="1" smtClean="0">
                <a:solidFill>
                  <a:srgbClr val="7030A0"/>
                </a:solidFill>
              </a:rPr>
              <a:t>отешки</a:t>
            </a:r>
            <a:r>
              <a:rPr lang="ru-RU" dirty="0" smtClean="0">
                <a:solidFill>
                  <a:srgbClr val="7030A0"/>
                </a:solidFill>
              </a:rPr>
              <a:t>).</a:t>
            </a:r>
          </a:p>
          <a:p>
            <a:r>
              <a:rPr lang="ru-RU" dirty="0" smtClean="0">
                <a:solidFill>
                  <a:srgbClr val="7030A0"/>
                </a:solidFill>
              </a:rPr>
              <a:t>Изготовить макет русской избы.</a:t>
            </a:r>
          </a:p>
          <a:p>
            <a:r>
              <a:rPr lang="ru-RU" dirty="0" smtClean="0">
                <a:solidFill>
                  <a:srgbClr val="7030A0"/>
                </a:solidFill>
              </a:rPr>
              <a:t>Знакомство с русскими народными хороводными  играми.</a:t>
            </a:r>
          </a:p>
          <a:p>
            <a:r>
              <a:rPr lang="ru-RU" dirty="0" smtClean="0">
                <a:solidFill>
                  <a:srgbClr val="7030A0"/>
                </a:solidFill>
              </a:rPr>
              <a:t>Вызвать положительные эмоции, интерес к русской </a:t>
            </a:r>
            <a:r>
              <a:rPr lang="ru-RU" dirty="0" err="1" smtClean="0">
                <a:solidFill>
                  <a:srgbClr val="7030A0"/>
                </a:solidFill>
              </a:rPr>
              <a:t>кульруре</a:t>
            </a:r>
            <a:r>
              <a:rPr lang="ru-RU" dirty="0" smtClean="0">
                <a:solidFill>
                  <a:srgbClr val="7030A0"/>
                </a:solidFill>
              </a:rPr>
              <a:t>.</a:t>
            </a:r>
          </a:p>
          <a:p>
            <a:endParaRPr lang="ru-RU" dirty="0" smtClean="0">
              <a:solidFill>
                <a:srgbClr val="7030A0"/>
              </a:solidFill>
            </a:endParaRPr>
          </a:p>
          <a:p>
            <a:endParaRPr lang="ru-RU" dirty="0" smtClean="0">
              <a:solidFill>
                <a:srgbClr val="7030A0"/>
              </a:solidFill>
            </a:endParaRPr>
          </a:p>
          <a:p>
            <a:pPr marL="342900" indent="-342900">
              <a:buFont typeface="Arial" charset="0"/>
              <a:buChar char="•"/>
            </a:pPr>
            <a:endParaRPr lang="ru-RU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endParaRPr lang="ru-RU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r>
              <a:rPr lang="ru-RU" dirty="0"/>
              <a:t> </a:t>
            </a:r>
            <a:r>
              <a:rPr lang="ru-RU" dirty="0" smtClean="0"/>
              <a:t>                                                      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2508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908720"/>
            <a:ext cx="7120880" cy="4036880"/>
          </a:xfrm>
        </p:spPr>
        <p:txBody>
          <a:bodyPr>
            <a:noAutofit/>
          </a:bodyPr>
          <a:lstStyle/>
          <a:p>
            <a:endParaRPr lang="ru-RU" dirty="0" smtClean="0"/>
          </a:p>
          <a:p>
            <a:r>
              <a:rPr lang="ru-RU" sz="2400" dirty="0" smtClean="0">
                <a:solidFill>
                  <a:srgbClr val="002060"/>
                </a:solidFill>
              </a:rPr>
              <a:t>Участники проекта: дети младшей группы, родители воспитанников, воспитатель группы.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>Тип проекта: краткосрочный.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>Этапы работы над проектом: 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>1 этап – подготовительный ( накопление знаний)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>2 этап – совместная деятельность детей, родителей, воспитателя</a:t>
            </a:r>
          </a:p>
          <a:p>
            <a:r>
              <a:rPr lang="ru-RU" sz="2400" dirty="0" smtClean="0">
                <a:solidFill>
                  <a:srgbClr val="002060"/>
                </a:solidFill>
              </a:rPr>
              <a:t>3 этап заключительный ( результат).</a:t>
            </a:r>
          </a:p>
          <a:p>
            <a:endParaRPr lang="ru-RU" sz="2400" dirty="0" smtClean="0">
              <a:solidFill>
                <a:srgbClr val="002060"/>
              </a:solidFill>
            </a:endParaRPr>
          </a:p>
          <a:p>
            <a:endParaRPr lang="ru-RU" sz="2400" dirty="0">
              <a:solidFill>
                <a:srgbClr val="002060"/>
              </a:solidFill>
            </a:endParaRPr>
          </a:p>
          <a:p>
            <a:endParaRPr lang="ru-RU" sz="2400" dirty="0">
              <a:solidFill>
                <a:srgbClr val="002060"/>
              </a:solidFill>
            </a:endParaRPr>
          </a:p>
          <a:p>
            <a:r>
              <a:rPr lang="ru-RU" sz="2400" dirty="0" smtClean="0"/>
              <a:t>                                               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46288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-413290"/>
            <a:ext cx="7120880" cy="3990738"/>
          </a:xfrm>
        </p:spPr>
        <p:txBody>
          <a:bodyPr>
            <a:noAutofit/>
          </a:bodyPr>
          <a:lstStyle/>
          <a:p>
            <a:endParaRPr lang="ru-RU" dirty="0" smtClean="0"/>
          </a:p>
          <a:p>
            <a:r>
              <a:rPr lang="ru-RU" sz="2400" dirty="0">
                <a:solidFill>
                  <a:srgbClr val="002060"/>
                </a:solidFill>
              </a:rPr>
              <a:t>Музей-результат совместной работы </a:t>
            </a:r>
            <a:r>
              <a:rPr lang="ru-RU" sz="2400" dirty="0" smtClean="0">
                <a:solidFill>
                  <a:srgbClr val="002060"/>
                </a:solidFill>
              </a:rPr>
              <a:t>воспитателя, </a:t>
            </a:r>
            <a:r>
              <a:rPr lang="ru-RU" sz="2400" dirty="0">
                <a:solidFill>
                  <a:srgbClr val="002060"/>
                </a:solidFill>
              </a:rPr>
              <a:t>родителей. Это большая поисковая деятельность, содержанием которой являются встречи с хранителями старинных вещей, работа  </a:t>
            </a:r>
            <a:r>
              <a:rPr lang="ru-RU" sz="2400" dirty="0" smtClean="0">
                <a:solidFill>
                  <a:srgbClr val="002060"/>
                </a:solidFill>
              </a:rPr>
              <a:t>со старинными предметами. </a:t>
            </a:r>
            <a:r>
              <a:rPr lang="ru-RU" sz="2400" dirty="0">
                <a:solidFill>
                  <a:srgbClr val="002060"/>
                </a:solidFill>
              </a:rPr>
              <a:t>В русской избе размещены предметы, наиболее часто </a:t>
            </a:r>
            <a:r>
              <a:rPr lang="ru-RU" sz="2400" dirty="0" err="1" smtClean="0">
                <a:solidFill>
                  <a:srgbClr val="002060"/>
                </a:solidFill>
              </a:rPr>
              <a:t>упоминающиеся</a:t>
            </a:r>
            <a:r>
              <a:rPr lang="ru-RU" sz="2400" dirty="0" smtClean="0">
                <a:solidFill>
                  <a:srgbClr val="002060"/>
                </a:solidFill>
              </a:rPr>
              <a:t>  </a:t>
            </a:r>
            <a:r>
              <a:rPr lang="ru-RU" sz="2400" dirty="0">
                <a:solidFill>
                  <a:srgbClr val="002060"/>
                </a:solidFill>
              </a:rPr>
              <a:t>в </a:t>
            </a:r>
            <a:r>
              <a:rPr lang="ru-RU" sz="2400" dirty="0" smtClean="0">
                <a:solidFill>
                  <a:srgbClr val="002060"/>
                </a:solidFill>
              </a:rPr>
              <a:t>русских народных  </a:t>
            </a:r>
            <a:r>
              <a:rPr lang="ru-RU" sz="2400" dirty="0">
                <a:solidFill>
                  <a:srgbClr val="002060"/>
                </a:solidFill>
              </a:rPr>
              <a:t>сказках, </a:t>
            </a:r>
            <a:r>
              <a:rPr lang="ru-RU" sz="2400" dirty="0" err="1" smtClean="0">
                <a:solidFill>
                  <a:srgbClr val="002060"/>
                </a:solidFill>
              </a:rPr>
              <a:t>потешках</a:t>
            </a:r>
            <a:r>
              <a:rPr lang="ru-RU" sz="2400" dirty="0" smtClean="0">
                <a:solidFill>
                  <a:srgbClr val="002060"/>
                </a:solidFill>
              </a:rPr>
              <a:t>, песенках. </a:t>
            </a:r>
            <a:endParaRPr lang="ru-RU" sz="2400" dirty="0">
              <a:solidFill>
                <a:srgbClr val="002060"/>
              </a:solidFill>
            </a:endParaRPr>
          </a:p>
          <a:p>
            <a:r>
              <a:rPr lang="ru-RU" sz="2400" dirty="0">
                <a:solidFill>
                  <a:srgbClr val="002060"/>
                </a:solidFill>
              </a:rPr>
              <a:t>В музее воссозданы основные детали и </a:t>
            </a:r>
            <a:r>
              <a:rPr lang="ru-RU" sz="2400" dirty="0" smtClean="0">
                <a:solidFill>
                  <a:srgbClr val="002060"/>
                </a:solidFill>
              </a:rPr>
              <a:t>обстановка </a:t>
            </a:r>
            <a:r>
              <a:rPr lang="ru-RU" sz="2400" dirty="0">
                <a:solidFill>
                  <a:srgbClr val="002060"/>
                </a:solidFill>
              </a:rPr>
              <a:t>русской избы. Особенностью экспозиции является её динамичность и многофункциональное использование. Она полностью или частично может быть перенесена в зал, группу для создания интерьера фольклорного праздника, занятия, она не статична, может меняться и переставляться в зависимости от содержания экскурсий</a:t>
            </a:r>
            <a:r>
              <a:rPr lang="ru-RU" sz="2400" dirty="0" smtClean="0">
                <a:solidFill>
                  <a:srgbClr val="002060"/>
                </a:solidFill>
              </a:rPr>
              <a:t>. </a:t>
            </a:r>
            <a:r>
              <a:rPr lang="ru-RU" sz="2400" dirty="0">
                <a:solidFill>
                  <a:srgbClr val="002060"/>
                </a:solidFill>
              </a:rPr>
              <a:t>В музее есть настоящие старинные вещи, </a:t>
            </a:r>
            <a:r>
              <a:rPr lang="ru-RU" sz="2400" dirty="0" smtClean="0">
                <a:solidFill>
                  <a:srgbClr val="002060"/>
                </a:solidFill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</a:rPr>
              <a:t>макеты,а</a:t>
            </a:r>
            <a:r>
              <a:rPr lang="ru-RU" sz="2400" dirty="0" smtClean="0">
                <a:solidFill>
                  <a:srgbClr val="002060"/>
                </a:solidFill>
              </a:rPr>
              <a:t> также </a:t>
            </a:r>
            <a:r>
              <a:rPr lang="ru-RU" sz="2400" dirty="0" err="1" smtClean="0">
                <a:solidFill>
                  <a:srgbClr val="002060"/>
                </a:solidFill>
              </a:rPr>
              <a:t>изделия,сделанные</a:t>
            </a:r>
            <a:r>
              <a:rPr lang="ru-RU" sz="2400" dirty="0" smtClean="0">
                <a:solidFill>
                  <a:srgbClr val="002060"/>
                </a:solidFill>
              </a:rPr>
              <a:t> своими руками.</a:t>
            </a:r>
            <a:endParaRPr lang="ru-RU" sz="2400" dirty="0">
              <a:solidFill>
                <a:srgbClr val="002060"/>
              </a:solidFill>
            </a:endParaRPr>
          </a:p>
          <a:p>
            <a:endParaRPr lang="ru-RU" sz="2400" dirty="0">
              <a:solidFill>
                <a:srgbClr val="002060"/>
              </a:solidFill>
            </a:endParaRPr>
          </a:p>
          <a:p>
            <a:r>
              <a:rPr lang="ru-RU" sz="2400" dirty="0" smtClean="0"/>
              <a:t>                                               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51248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620688"/>
            <a:ext cx="7488832" cy="6048672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rgbClr val="002060"/>
                </a:solidFill>
              </a:rPr>
              <a:t>В работе с детьми использовались следующие методы</a:t>
            </a:r>
            <a:r>
              <a:rPr lang="ru-RU" sz="2400" dirty="0" smtClean="0">
                <a:solidFill>
                  <a:srgbClr val="002060"/>
                </a:solidFill>
              </a:rPr>
              <a:t>:</a:t>
            </a:r>
          </a:p>
          <a:p>
            <a:endParaRPr lang="ru-RU" sz="2400" dirty="0">
              <a:solidFill>
                <a:srgbClr val="002060"/>
              </a:solidFill>
            </a:endParaRPr>
          </a:p>
          <a:p>
            <a:r>
              <a:rPr lang="ru-RU" dirty="0">
                <a:solidFill>
                  <a:srgbClr val="002060"/>
                </a:solidFill>
              </a:rPr>
              <a:t>- рассматривание предметов русского народного творчества</a:t>
            </a:r>
            <a:r>
              <a:rPr lang="ru-RU" dirty="0" smtClean="0">
                <a:solidFill>
                  <a:srgbClr val="002060"/>
                </a:solidFill>
              </a:rPr>
              <a:t>;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ru-RU" dirty="0">
                <a:solidFill>
                  <a:srgbClr val="002060"/>
                </a:solidFill>
              </a:rPr>
              <a:t>- беседы с детьми</a:t>
            </a:r>
            <a:r>
              <a:rPr lang="ru-RU" dirty="0" smtClean="0">
                <a:solidFill>
                  <a:srgbClr val="002060"/>
                </a:solidFill>
              </a:rPr>
              <a:t>;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ru-RU" dirty="0">
                <a:solidFill>
                  <a:srgbClr val="002060"/>
                </a:solidFill>
              </a:rPr>
              <a:t>- дидактические игры</a:t>
            </a:r>
            <a:r>
              <a:rPr lang="ru-RU" dirty="0" smtClean="0">
                <a:solidFill>
                  <a:srgbClr val="002060"/>
                </a:solidFill>
              </a:rPr>
              <a:t>;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ru-RU" dirty="0">
                <a:solidFill>
                  <a:srgbClr val="002060"/>
                </a:solidFill>
              </a:rPr>
              <a:t>- наблюдения</a:t>
            </a:r>
            <a:r>
              <a:rPr lang="ru-RU" dirty="0" smtClean="0">
                <a:solidFill>
                  <a:srgbClr val="002060"/>
                </a:solidFill>
              </a:rPr>
              <a:t>;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ru-RU" dirty="0">
                <a:solidFill>
                  <a:srgbClr val="002060"/>
                </a:solidFill>
              </a:rPr>
              <a:t>- исследования</a:t>
            </a:r>
            <a:r>
              <a:rPr lang="ru-RU" dirty="0" smtClean="0">
                <a:solidFill>
                  <a:srgbClr val="002060"/>
                </a:solidFill>
              </a:rPr>
              <a:t>;</a:t>
            </a:r>
            <a:endParaRPr lang="ru-RU" dirty="0">
              <a:solidFill>
                <a:srgbClr val="002060"/>
              </a:solidFill>
            </a:endParaRPr>
          </a:p>
          <a:p>
            <a:r>
              <a:rPr lang="ru-RU" dirty="0">
                <a:solidFill>
                  <a:srgbClr val="002060"/>
                </a:solidFill>
              </a:rPr>
              <a:t>- чтение художественной литературы</a:t>
            </a:r>
            <a:r>
              <a:rPr lang="ru-RU" dirty="0" smtClean="0">
                <a:solidFill>
                  <a:srgbClr val="002060"/>
                </a:solidFill>
              </a:rPr>
              <a:t>;</a:t>
            </a:r>
            <a:endParaRPr lang="ru-RU" dirty="0">
              <a:solidFill>
                <a:srgbClr val="002060"/>
              </a:solidFill>
            </a:endParaRPr>
          </a:p>
          <a:p>
            <a:pPr marL="342900" indent="-342900">
              <a:buFontTx/>
              <a:buChar char="-"/>
            </a:pPr>
            <a:r>
              <a:rPr lang="ru-RU" dirty="0" smtClean="0">
                <a:solidFill>
                  <a:srgbClr val="002060"/>
                </a:solidFill>
              </a:rPr>
              <a:t>прослушивание </a:t>
            </a:r>
            <a:r>
              <a:rPr lang="ru-RU" dirty="0">
                <a:solidFill>
                  <a:srgbClr val="002060"/>
                </a:solidFill>
              </a:rPr>
              <a:t>музыки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</a:p>
          <a:p>
            <a:pPr marL="342900" indent="-342900">
              <a:buFontTx/>
              <a:buChar char="-"/>
            </a:pPr>
            <a:endParaRPr lang="ru-RU" dirty="0">
              <a:solidFill>
                <a:srgbClr val="002060"/>
              </a:solidFill>
            </a:endParaRPr>
          </a:p>
          <a:p>
            <a:r>
              <a:rPr lang="ru-RU" dirty="0">
                <a:solidFill>
                  <a:srgbClr val="002060"/>
                </a:solidFill>
              </a:rPr>
              <a:t>Работа по обогащению предметно-развивающей среды в группе включала в себя подбор наглядного материала, создание дидактических игр, изготовление атрибутов к театрализованной деятельности детей и занятиям.</a:t>
            </a:r>
            <a:endParaRPr lang="ru-RU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197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 descr="F:\Документы\DSC0156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8478" y="548680"/>
            <a:ext cx="4227138" cy="3163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:\Документы\DSC0155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56" y="2924944"/>
            <a:ext cx="4435522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332655"/>
            <a:ext cx="8229600" cy="1000833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chemeClr val="accent2"/>
                </a:solidFill>
              </a:rPr>
              <a:t>В группе был создан мини – музей «Русская изба»</a:t>
            </a:r>
            <a:br>
              <a:rPr lang="ru-RU" sz="3200" dirty="0">
                <a:solidFill>
                  <a:schemeClr val="accent2"/>
                </a:solidFill>
              </a:rPr>
            </a:br>
            <a:endParaRPr lang="ru-RU" sz="3200" dirty="0">
              <a:solidFill>
                <a:schemeClr val="accent2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83006"/>
            <a:ext cx="8496944" cy="5270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403648" y="173993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143641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F:\Документы\DSC0155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8024" y="2636912"/>
            <a:ext cx="4178555" cy="3312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-99392"/>
            <a:ext cx="8229600" cy="1252728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Дети познакомились с многообразием предметов домашнего обихода</a:t>
            </a:r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ru-RU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6" name="Picture 2" descr="F:\Документы\DSC0156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455" y="1556791"/>
            <a:ext cx="4207529" cy="3240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мбдоу  воскресеновка\Documents\DSC016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836712"/>
            <a:ext cx="396044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мбдоу  воскресеновка\Documents\DSC016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140968"/>
            <a:ext cx="414916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flipV="1">
            <a:off x="872067" y="-891480"/>
            <a:ext cx="7408333" cy="144016"/>
          </a:xfrm>
          <a:solidFill>
            <a:schemeClr val="accent2"/>
          </a:solidFill>
          <a:ln>
            <a:solidFill>
              <a:schemeClr val="accent1"/>
            </a:solidFill>
          </a:ln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0848" y="-43809"/>
            <a:ext cx="8229600" cy="1252728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В группе был создан макет русской избы.</a:t>
            </a:r>
            <a:endParaRPr lang="ru-RU" sz="3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026" name="Picture 2" descr="E:\Документы\DSC015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64" y="1196752"/>
            <a:ext cx="8674116" cy="5381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Документы\DSC015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64" y="1349152"/>
            <a:ext cx="8674116" cy="5381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Документы\DSC0155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712968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2833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flipV="1">
            <a:off x="872067" y="-891480"/>
            <a:ext cx="7408333" cy="144016"/>
          </a:xfrm>
          <a:solidFill>
            <a:schemeClr val="accent2"/>
          </a:solidFill>
          <a:ln>
            <a:solidFill>
              <a:schemeClr val="accent1"/>
            </a:solidFill>
          </a:ln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9840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2051" name="Picture 3" descr="E:\Документы\DSC016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18364" y="188640"/>
            <a:ext cx="8674116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0030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Познакомили детей с колыбельной песней.</a:t>
            </a:r>
            <a:endParaRPr lang="ru-RU" sz="4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074" name="Picture 2" descr="E:\Документы\DSC016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5970"/>
            <a:ext cx="4176464" cy="3883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E:\Документы\DSC0158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420887"/>
            <a:ext cx="4248472" cy="3744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0140" y="5628"/>
            <a:ext cx="8263719" cy="1408585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Родители показывали детям как в старину и наше время, пеленают детей.</a:t>
            </a:r>
            <a:endParaRPr lang="ru-RU" sz="3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098" name="Picture 2" descr="E:\Документы\DSC0158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28799"/>
            <a:ext cx="4392488" cy="3672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:\Документы\DSC0159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628799"/>
            <a:ext cx="4133843" cy="3672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Моя группа\IMG_190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275152" y="2674938"/>
            <a:ext cx="4601633" cy="345122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8376" y="3287"/>
            <a:ext cx="8147248" cy="1074448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Приглашали в гости тётушку </a:t>
            </a:r>
            <a:r>
              <a:rPr lang="ru-RU" sz="32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Варварушку</a:t>
            </a:r>
            <a:r>
              <a:rPr lang="ru-RU" sz="3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endParaRPr lang="ru-RU" sz="3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122" name="Picture 2" descr="E:\Документы\DSC0159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80728"/>
            <a:ext cx="8640960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Моя группа\IMG_190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275152" y="2674938"/>
            <a:ext cx="4601633" cy="345122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704" y="-74830"/>
            <a:ext cx="8164665" cy="1190221"/>
          </a:xfrm>
        </p:spPr>
        <p:txBody>
          <a:bodyPr>
            <a:normAutofit/>
          </a:bodyPr>
          <a:lstStyle/>
          <a:p>
            <a:r>
              <a:rPr lang="ru-RU" sz="32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Угошали</a:t>
            </a:r>
            <a:r>
              <a:rPr lang="ru-RU" sz="3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детей кашей из чугунка, кашу кушали деревянными </a:t>
            </a:r>
            <a:r>
              <a:rPr lang="ru-RU" sz="3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ложками. </a:t>
            </a:r>
          </a:p>
        </p:txBody>
      </p:sp>
      <p:pic>
        <p:nvPicPr>
          <p:cNvPr id="6146" name="Picture 2" descr="E:\Документы\DSC016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124744"/>
            <a:ext cx="8687764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Моя группа\IMG_190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275152" y="2674938"/>
            <a:ext cx="4601633" cy="345122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0376" y="-243408"/>
            <a:ext cx="8229600" cy="1252728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Пили чай из самовара, да с баранками.</a:t>
            </a:r>
            <a:endParaRPr lang="ru-RU" sz="3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146" name="Picture 2" descr="E:\Документы\DSC0161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961" y="1628800"/>
            <a:ext cx="8640960" cy="4528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мбдоу  воскресеновка\Documents\DSC0158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12" y="908720"/>
            <a:ext cx="8666328" cy="5683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824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 smtClean="0"/>
              <a:t>Также с русской народной игрой « Карусель».</a:t>
            </a:r>
          </a:p>
          <a:p>
            <a:endParaRPr lang="ru-RU" b="1" dirty="0" smtClean="0"/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7175"/>
            <a:ext cx="9252520" cy="7380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63" y="-258763"/>
            <a:ext cx="9255126" cy="7383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0176" y="-373499"/>
            <a:ext cx="9398947" cy="7498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872067" y="313899"/>
            <a:ext cx="7408333" cy="5812264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/>
              <a:t>В результате всей работы у детей сформировалось представление об избе, дети познакомились с предметами русского быта, с глиняной посудой, закрепили представление о колыбельной песни, дети познакомились с обитателями избы ( не людьми) домашними животными. </a:t>
            </a:r>
            <a:r>
              <a:rPr lang="ru-RU" b="1" dirty="0"/>
              <a:t>У</a:t>
            </a:r>
            <a:r>
              <a:rPr lang="ru-RU" b="1" dirty="0" smtClean="0"/>
              <a:t>знали о назначении: чугуна,  печи, совка. Дети закрепили представление об использовании веника, голика, познакомились с такими </a:t>
            </a:r>
            <a:r>
              <a:rPr lang="ru-RU" b="1" dirty="0" err="1" smtClean="0"/>
              <a:t>экспонатами,как</a:t>
            </a:r>
            <a:r>
              <a:rPr lang="ru-RU" b="1" dirty="0" smtClean="0"/>
              <a:t> </a:t>
            </a:r>
            <a:r>
              <a:rPr lang="ru-RU" b="1" dirty="0" err="1" smtClean="0"/>
              <a:t>сито,скалка</a:t>
            </a:r>
            <a:r>
              <a:rPr lang="ru-RU" b="1" dirty="0" smtClean="0"/>
              <a:t>. Дети познакомились с русским национальным костюмом: фартук, </a:t>
            </a:r>
            <a:r>
              <a:rPr lang="ru-RU" b="1" dirty="0" err="1" smtClean="0"/>
              <a:t>кокошник,сарафан</a:t>
            </a:r>
            <a:r>
              <a:rPr lang="ru-RU" b="1" dirty="0" smtClean="0"/>
              <a:t>, лапти. Познакомились с русскими народными  сказками: «Лисичка со скалочкой», «Лисичка сестричка и серый волк», выучили с детьми </a:t>
            </a:r>
            <a:r>
              <a:rPr lang="ru-RU" b="1" dirty="0" err="1" smtClean="0"/>
              <a:t>потешку</a:t>
            </a:r>
            <a:r>
              <a:rPr lang="ru-RU" b="1" dirty="0" smtClean="0"/>
              <a:t> : «Сорока – белобока».</a:t>
            </a:r>
          </a:p>
        </p:txBody>
      </p:sp>
    </p:spTree>
    <p:extLst>
      <p:ext uri="{BB962C8B-B14F-4D97-AF65-F5344CB8AC3E}">
        <p14:creationId xmlns:p14="http://schemas.microsoft.com/office/powerpoint/2010/main" val="3642756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476672"/>
            <a:ext cx="7408333" cy="5976664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Экспонаты мини – музея.</a:t>
            </a:r>
          </a:p>
          <a:p>
            <a:r>
              <a:rPr lang="ru-RU" dirty="0"/>
              <a:t>1.Самовар- предоставила </a:t>
            </a:r>
            <a:r>
              <a:rPr lang="ru-RU" dirty="0" err="1"/>
              <a:t>Штура.Л.В</a:t>
            </a:r>
            <a:r>
              <a:rPr lang="ru-RU" dirty="0"/>
              <a:t>.</a:t>
            </a:r>
          </a:p>
          <a:p>
            <a:r>
              <a:rPr lang="ru-RU" dirty="0"/>
              <a:t>2.Деревянная посуда – предоставила семья </a:t>
            </a:r>
            <a:r>
              <a:rPr lang="ru-RU" dirty="0" err="1"/>
              <a:t>Саушкиных,Лонина</a:t>
            </a:r>
            <a:r>
              <a:rPr lang="ru-RU" dirty="0"/>
              <a:t> М.Н.</a:t>
            </a:r>
          </a:p>
          <a:p>
            <a:r>
              <a:rPr lang="ru-RU" dirty="0"/>
              <a:t>3.Глиняная посуда – </a:t>
            </a:r>
            <a:r>
              <a:rPr lang="ru-RU" dirty="0" smtClean="0"/>
              <a:t>представила </a:t>
            </a:r>
            <a:r>
              <a:rPr lang="ru-RU" dirty="0"/>
              <a:t>семья </a:t>
            </a:r>
            <a:r>
              <a:rPr lang="ru-RU" dirty="0" err="1"/>
              <a:t>Юрейчук,Семякиных</a:t>
            </a:r>
            <a:r>
              <a:rPr lang="ru-RU" dirty="0"/>
              <a:t>.</a:t>
            </a:r>
          </a:p>
          <a:p>
            <a:r>
              <a:rPr lang="ru-RU" dirty="0"/>
              <a:t>4.Дрова  - предоставила семья Юровых, Степанова А.С.</a:t>
            </a:r>
          </a:p>
          <a:p>
            <a:r>
              <a:rPr lang="ru-RU" dirty="0"/>
              <a:t>5.Подносы с хохломской росписью, доска с хохломской росписью </a:t>
            </a:r>
            <a:r>
              <a:rPr lang="ru-RU" dirty="0" smtClean="0"/>
              <a:t>представила </a:t>
            </a:r>
            <a:r>
              <a:rPr lang="ru-RU" dirty="0"/>
              <a:t>сельская библиотека.</a:t>
            </a:r>
          </a:p>
          <a:p>
            <a:r>
              <a:rPr lang="ru-RU" dirty="0"/>
              <a:t>6.Обереги, вязанные лапти, платок, ободок для волос – предоставил дом культуры.</a:t>
            </a:r>
          </a:p>
          <a:p>
            <a:r>
              <a:rPr lang="ru-RU" dirty="0"/>
              <a:t>7.Тряпичные куклы </a:t>
            </a:r>
            <a:r>
              <a:rPr lang="ru-RU" dirty="0" smtClean="0"/>
              <a:t>изготовила семья </a:t>
            </a:r>
            <a:r>
              <a:rPr lang="ru-RU" dirty="0"/>
              <a:t>Сергеевых.</a:t>
            </a:r>
          </a:p>
          <a:p>
            <a:r>
              <a:rPr lang="ru-RU" dirty="0"/>
              <a:t>8.Деревянный бочонок, ваза деревянная – </a:t>
            </a:r>
            <a:r>
              <a:rPr lang="ru-RU" dirty="0" smtClean="0"/>
              <a:t>представила </a:t>
            </a:r>
            <a:r>
              <a:rPr lang="ru-RU" dirty="0"/>
              <a:t>Штура Л.В</a:t>
            </a:r>
          </a:p>
          <a:p>
            <a:r>
              <a:rPr lang="ru-RU" dirty="0"/>
              <a:t>9.Берестяной </a:t>
            </a:r>
            <a:r>
              <a:rPr lang="ru-RU" dirty="0" err="1"/>
              <a:t>короб,шкатулки</a:t>
            </a:r>
            <a:r>
              <a:rPr lang="ru-RU" dirty="0"/>
              <a:t> из дерева – </a:t>
            </a:r>
            <a:r>
              <a:rPr lang="ru-RU" dirty="0" smtClean="0"/>
              <a:t>представила </a:t>
            </a:r>
            <a:r>
              <a:rPr lang="ru-RU" dirty="0"/>
              <a:t>Степанова А.С., Волынец.</a:t>
            </a:r>
          </a:p>
          <a:p>
            <a:r>
              <a:rPr lang="ru-RU" dirty="0"/>
              <a:t>10.Макет мини – музея изготовила семья Штура .</a:t>
            </a:r>
          </a:p>
          <a:p>
            <a:r>
              <a:rPr lang="ru-RU" dirty="0"/>
              <a:t>11.Русскую печь изготовил коллектив детского сада.</a:t>
            </a:r>
          </a:p>
          <a:p>
            <a:r>
              <a:rPr lang="ru-RU" dirty="0"/>
              <a:t>12.Коромысло, балалайку </a:t>
            </a:r>
            <a:r>
              <a:rPr lang="ru-RU" dirty="0" smtClean="0"/>
              <a:t>изготовила </a:t>
            </a:r>
            <a:r>
              <a:rPr lang="ru-RU" dirty="0"/>
              <a:t>Штура Л.В.</a:t>
            </a:r>
          </a:p>
          <a:p>
            <a:r>
              <a:rPr lang="ru-RU" dirty="0"/>
              <a:t>13.Кочергу, совок, веник изготовил коллектив детского сада.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5093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599</TotalTime>
  <Words>641</Words>
  <Application>Microsoft Office PowerPoint</Application>
  <PresentationFormat>Экран (4:3)</PresentationFormat>
  <Paragraphs>74</Paragraphs>
  <Slides>20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Волна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 группе был создан мини – музей «Русская изба» </vt:lpstr>
      <vt:lpstr>Дети познакомились с многообразием предметов домашнего обихода.</vt:lpstr>
      <vt:lpstr>Презентация PowerPoint</vt:lpstr>
      <vt:lpstr>В группе был создан макет русской избы.</vt:lpstr>
      <vt:lpstr>Презентация PowerPoint</vt:lpstr>
      <vt:lpstr>Презентация PowerPoint</vt:lpstr>
      <vt:lpstr>Познакомили детей с колыбельной песней.</vt:lpstr>
      <vt:lpstr>Родители показывали детям как в старину и наше время, пеленают детей.</vt:lpstr>
      <vt:lpstr>Приглашали в гости тётушку Варварушку.</vt:lpstr>
      <vt:lpstr>Угошали детей кашей из чугунка, кашу кушали деревянными ложками. </vt:lpstr>
      <vt:lpstr>Пили чай из самовара, да с баранками.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мбдоу  воскресеновка</cp:lastModifiedBy>
  <cp:revision>63</cp:revision>
  <dcterms:created xsi:type="dcterms:W3CDTF">2014-04-03T11:37:58Z</dcterms:created>
  <dcterms:modified xsi:type="dcterms:W3CDTF">2025-06-24T04:22:23Z</dcterms:modified>
</cp:coreProperties>
</file>