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3"/>
    <p:sldId id="270" r:id="rId4"/>
    <p:sldId id="257" r:id="rId5"/>
    <p:sldId id="260" r:id="rId6"/>
    <p:sldId id="258" r:id="rId7"/>
    <p:sldId id="259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261" r:id="rId18"/>
    <p:sldId id="262" r:id="rId19"/>
    <p:sldId id="29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CFBA0A-865B-4582-AB97-27CC7154CB8A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5D4935-14A3-434E-ABBC-E68E5F1292BA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0111-3A82-49AA-9875-255F2FBF2B8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2767B3E-84F7-451C-B837-D4D7240C7DB5}" type="datetimeFigureOut">
              <a:rPr lang="ru-RU" smtClean="0"/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7B60111-3A82-49AA-9875-255F2FBF2B84}" type="slidenum">
              <a:rPr lang="ru-RU" smtClean="0"/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2636912"/>
            <a:ext cx="914400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Родительская роль в реализации возможностей приемного ребенка с ОВЗ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1691640" y="908685"/>
            <a:ext cx="60147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МОУ ДО ППМС Центр «Шанс»</a:t>
            </a:r>
            <a:endParaRPr lang="ru-RU" altLang="en-US"/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47945" y="4436745"/>
            <a:ext cx="338010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Педагог-психолог Воробьёва М.С.</a:t>
            </a:r>
            <a:endParaRPr lang="ru-RU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90" y="1844675"/>
            <a:ext cx="3612515" cy="309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850" y="1052830"/>
            <a:ext cx="5323205" cy="5262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ближайшее и первое социальное окружение, с которым сталкивается ребенок. Появление в семье  ребенка с ограниченными возможностями здоровья действует на разных родителей по-разному, но часто проявляется, как психологический стресс, следствием которого может проявиться нарушение состояния эмоционального здоровья.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8085" y="2780665"/>
            <a:ext cx="7653655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1. Принятие ребенка и его дефекта 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2.  Реакция отрицания 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Реакция чрезмерной защиты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Скрытое отречение, отвержение ребенка 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Открытое отречение, отвержение ребенка 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1805" y="404495"/>
            <a:ext cx="85648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Уровни реакции родителей на появление ребёнка с дефектами.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" y="1412875"/>
            <a:ext cx="2680970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4796" y="0"/>
            <a:ext cx="9144000" cy="1106760"/>
          </a:xfrm>
        </p:spPr>
        <p:txBody>
          <a:bodyPr>
            <a:noAutofit/>
          </a:bodyPr>
          <a:lstStyle/>
          <a:p>
            <a:pPr algn="ctr"/>
            <a:r>
              <a:rPr lang="ru-RU" sz="2400" b="1" i="1" cap="none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sym typeface="+mn-ea"/>
              </a:rPr>
              <a:t>Периоды</a:t>
            </a:r>
            <a:r>
              <a:rPr lang="ru-RU" sz="2400" b="1" i="1" cap="none" noProof="0" dirty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sym typeface="+mn-ea"/>
              </a:rPr>
              <a:t>, связанные со стрессом на стадиях и переходах жизненного цикла семей</a:t>
            </a:r>
            <a:r>
              <a:rPr lang="ru-RU" sz="2400" b="1" cap="none" noProof="0" dirty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sym typeface="+mn-ea"/>
              </a:rPr>
              <a:t>, имеющих детей с </a:t>
            </a:r>
            <a:r>
              <a:rPr lang="ru-RU" sz="2400" b="1" cap="none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sym typeface="+mn-ea"/>
              </a:rPr>
              <a:t>инвалидностью</a:t>
            </a:r>
            <a:endParaRPr lang="ru-RU" sz="2400" dirty="0"/>
          </a:p>
        </p:txBody>
      </p:sp>
      <p:sp>
        <p:nvSpPr>
          <p:cNvPr id="20482" name="Содержимое 2"/>
          <p:cNvSpPr>
            <a:spLocks noGrp="1"/>
          </p:cNvSpPr>
          <p:nvPr/>
        </p:nvSpPr>
        <p:spPr>
          <a:xfrm>
            <a:off x="395605" y="1340803"/>
            <a:ext cx="8569325" cy="5453062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 anchorCtr="0"/>
          <a:lstStyle>
            <a:lvl1pPr marL="365760" indent="-283210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490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 panose="020B0604030504040204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7095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 panose="05020102010507070707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99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 panose="05020102010507070707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575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 panose="05020102010507070707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 panose="05020102010507070707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8945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 panose="05020102010507070707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 panose="05020102010507070707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425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 panose="05020102010507070707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altLang="ru-RU" sz="1800" u="sng" dirty="0">
                <a:latin typeface="Arial" panose="020B0604020202020204" pitchFamily="34" charset="0"/>
                <a:cs typeface="Arial" panose="020B0604020202020204" pitchFamily="34" charset="0"/>
              </a:rPr>
              <a:t>рождение ребенка</a:t>
            </a: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: получение точного диагноза, эмоциональное привыкание, информирование других членов семьи; 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800" u="sng" dirty="0">
                <a:latin typeface="Arial" panose="020B0604020202020204" pitchFamily="34" charset="0"/>
                <a:cs typeface="Arial" panose="020B0604020202020204" pitchFamily="34" charset="0"/>
              </a:rPr>
              <a:t>школьный возраст</a:t>
            </a: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: становление личностной точки зрения на форму обучения ребенка (инклюзивное или специализированное обучение), решение вопросов, связанных с поступлением ребенка в школу, внешкольной деятельностью ребенка, переживание реакций сверстников; 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800" u="sng" dirty="0">
                <a:latin typeface="Arial" panose="020B0604020202020204" pitchFamily="34" charset="0"/>
                <a:cs typeface="Arial" panose="020B0604020202020204" pitchFamily="34" charset="0"/>
              </a:rPr>
              <a:t>подростковый возраст:</a:t>
            </a: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привыкание к хронической природе особенностей в развитии ребенка, возникновение проблем, связанных с сексуальностью, изоляцией от сверстников, планированием общей занятости ребенка; 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altLang="ru-RU" sz="1800" u="sng" dirty="0">
                <a:latin typeface="Arial" panose="020B0604020202020204" pitchFamily="34" charset="0"/>
                <a:cs typeface="Arial" panose="020B0604020202020204" pitchFamily="34" charset="0"/>
              </a:rPr>
              <a:t> период «выпуска»</a:t>
            </a: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: признание и привыкание к продолжающейся семейной ответственности, принятие решения о подходящем месте проживания повзрослевшего ребенка, переживание дефицита возможностей для социализации семьи; 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altLang="ru-RU" sz="1800" u="sng" dirty="0">
                <a:latin typeface="Arial" panose="020B0604020202020204" pitchFamily="34" charset="0"/>
                <a:cs typeface="Arial" panose="020B0604020202020204" pitchFamily="34" charset="0"/>
              </a:rPr>
              <a:t> постродительский период</a:t>
            </a:r>
            <a:r>
              <a:rPr lang="ru-R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: перестройка взаимоотношений между супругами (если ребенок начал самостоятельную жизнь) и взаимодействие со специалистами по месту проживания ребенка. 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altLang="ru-RU" sz="16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16840"/>
            <a:ext cx="8686800" cy="1222375"/>
          </a:xfrm>
        </p:spPr>
        <p:txBody>
          <a:bodyPr>
            <a:normAutofit/>
          </a:bodyPr>
          <a:lstStyle/>
          <a:p>
            <a:pPr algn="ctr"/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Georgia" panose="02040502050405020303" pitchFamily="18" charset="0"/>
              </a:rPr>
              <a:t>Задачи родителей: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323215" y="1341120"/>
            <a:ext cx="8624570" cy="4831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457200" lvl="0" indent="-457200">
              <a:buFont typeface="Wingdings" panose="05000000000000000000" charset="0"/>
              <a:buChar char="Ø"/>
            </a:pPr>
            <a:r>
              <a:rPr lang="ru-RU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оздать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максимальные условия для роста и развития ребенка;</a:t>
            </a:r>
            <a:endParaRPr lang="ru-RU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charset="0"/>
              <a:buChar char="Ø"/>
            </a:pPr>
            <a:r>
              <a:rPr lang="ru-RU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беспечить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социально-экономическую и психологическую защиту ребенка;</a:t>
            </a:r>
            <a:endParaRPr lang="ru-RU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charset="0"/>
              <a:buChar char="Ø"/>
            </a:pPr>
            <a:r>
              <a:rPr lang="ru-RU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ередать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опыт создания и сохранения семьи, воспитания в ней детей и отношения к старшим;</a:t>
            </a:r>
            <a:endParaRPr lang="ru-RU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charset="0"/>
              <a:buChar char="Ø"/>
            </a:pPr>
            <a:r>
              <a:rPr lang="ru-RU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аучить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детей полезным прикладным навыкам и умениям, направленным на самообслуживание и помощь близким;</a:t>
            </a:r>
            <a:endParaRPr lang="ru-RU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charset="0"/>
              <a:buChar char="Ø"/>
            </a:pPr>
            <a:r>
              <a:rPr lang="ru-RU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оспитать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чувство собственного достоинства, ценности собственного “Я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” и др.</a:t>
            </a:r>
            <a:endParaRPr lang="ru-RU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83820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ym typeface="+mn-ea"/>
              </a:rPr>
              <a:t>Постулаты для родителей:</a:t>
            </a:r>
            <a:endParaRPr lang="ru-RU" sz="2400" dirty="0"/>
          </a:p>
        </p:txBody>
      </p:sp>
      <p:sp>
        <p:nvSpPr>
          <p:cNvPr id="19" name="Объект 2"/>
          <p:cNvSpPr>
            <a:spLocks noGrp="1"/>
          </p:cNvSpPr>
          <p:nvPr>
            <p:ph idx="1"/>
          </p:nvPr>
        </p:nvSpPr>
        <p:spPr>
          <a:xfrm>
            <a:off x="179512" y="1124620"/>
            <a:ext cx="8856984" cy="5760640"/>
          </a:xfrm>
        </p:spPr>
        <p:txBody>
          <a:bodyPr>
            <a:noAutofit/>
          </a:bodyPr>
          <a:p>
            <a:pPr algn="just">
              <a:spcAft>
                <a:spcPts val="600"/>
              </a:spcAft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 человека не зависит от его способностей и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достижений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человек способен чувствовать и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думать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человек имеет право на общение и на то, чтобы быть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услышанным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Семейное счастье -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контексте реальных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взаимоотношений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ребенок нуждается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любви, поддержке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дружбе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Помогите своему ребенку стать счастливым, здоровым, успешным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Развивайте все стороны личности Вашего ребенка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Обращайте внимание ребенка на его сильные стороны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600"/>
              </a:spcAft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Развивайте ребенка в 3 областях: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физической , умственной, социальной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173480"/>
          </a:xfrm>
        </p:spPr>
        <p:txBody>
          <a:bodyPr>
            <a:normAutofit fontScale="90000"/>
          </a:bodyPr>
          <a:p>
            <a:r>
              <a:rPr lang="ru-RU" altLang="en-US"/>
              <a:t>Модели семейного воспитания детей с Овз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семьях, воспитывающих детей с ограниченными возможностями здоровья, в силу</a:t>
            </a:r>
            <a:b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ра причин родителями часто используются неправильные модели</a:t>
            </a:r>
            <a:b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воспитания.</a:t>
            </a:r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ru-RU" altLang="en-US">
                <a:sym typeface="+mn-ea"/>
              </a:rPr>
              <a:t>Гиперопека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304800" y="1296035"/>
            <a:ext cx="8686800" cy="4784090"/>
          </a:xfrm>
        </p:spPr>
        <p:txBody>
          <a:bodyPr>
            <a:normAutofit fontScale="50000"/>
          </a:bodyPr>
          <a:p>
            <a:pPr marL="0" indent="0">
              <a:buNone/>
            </a:pPr>
            <a:r>
              <a:rPr lang="ru-RU" altLang="en-US" sz="457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стремятся сделать за ребенка все, даже то, что он может сам. Ребенка как бы помещают в тепличные условия, в связи с чем он не обучается преодолевать трудности, у него не формируются навыки самообслуживания и т. д. Жалея ребенка и стремясь ему помочь, родители сами ограничивают возможности его развития. Однако родителям ребенка с отклонениями в развитии, как правило, трудно определить, что может сделать сам ребенок, а в чем ему необходимо помочь. Тяжелый дефект (при детском церебральном параличе, умственной отсталости, раннем детском аутизме) провоцирует родителей на использование неадекватного воспитательного подхода.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ru-RU" altLang="en-US">
                <a:sym typeface="+mn-ea"/>
              </a:rPr>
              <a:t>Противоречивое воспитание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pPr marL="0" indent="0" algn="l">
              <a:buNone/>
            </a:pPr>
            <a:r>
              <a:rPr lang="ru-RU" alt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с отклонениями в развитии может вызывать у членов семьи разногласия в использовании воспитательных средств. Так, например, родители ребенка могут быть сторонниками жесткого воспитания и предъявлять к нему соответствующие требования. Одновременно бабушка и дедушка, живущие в семье, могут занимать более мягкую позицию и поэтому разрешать ребенку</a:t>
            </a:r>
            <a:endParaRPr lang="ru-RU" altLang="en-US" sz="2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ru-RU" alt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все, что ему захочется. При таком воспитании у ребенка не формируется адекватной оценки своих возможностей и качеств, он обучается «лавировать» между взрослыми и часто сталкивает их друг с другом. </a:t>
            </a:r>
            <a:endParaRPr lang="ru-RU" altLang="en-US" sz="25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163320"/>
          </a:xfrm>
        </p:spPr>
        <p:txBody>
          <a:bodyPr>
            <a:normAutofit fontScale="90000"/>
          </a:bodyPr>
          <a:p>
            <a:r>
              <a:rPr lang="ru-RU" altLang="en-US"/>
              <a:t>Воспитание по типу повышенной моральной ответственности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304800" y="1844992"/>
            <a:ext cx="8686800" cy="4525963"/>
          </a:xfrm>
        </p:spPr>
        <p:txBody>
          <a:bodyPr>
            <a:noAutofit/>
          </a:bodyPr>
          <a:p>
            <a:pPr marL="0" indent="0">
              <a:buNone/>
            </a:pPr>
            <a:r>
              <a:rPr lang="ru-RU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ведет к постоянному перенапряжению у ребенка. Родители или другие близкие постоянно возлагают на ребенка такие обязанности и такую ответственность, с которой ребенку с отклонениями в развитии в силу имеющихся нарушений трудно справиться. У ребенка возникает повышенная утомляемость, отсутствует адекватная оценка своих возможностей. Он всегда чуть-чуть не дотягивает до оптимального результата, поэтому неуспешен. Его часто ругают, он всегда чувствует себя виноватым, что, несомненно, формирует у него заниженную самооценку. </a:t>
            </a:r>
            <a:endParaRPr lang="ru-RU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14960"/>
            <a:ext cx="8686800" cy="980440"/>
          </a:xfrm>
        </p:spPr>
        <p:txBody>
          <a:bodyPr/>
          <a:p>
            <a:r>
              <a:rPr lang="ru-RU" altLang="en-US"/>
              <a:t>Воспитание в «культе» болезни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pPr marL="0" indent="0">
              <a:buNone/>
            </a:pP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родители формируют в семье отношение к ребенку как к больному. При таком характере взаимоотношений у ребенка формируется мнительность, страх перед любым недугом, например простудой. Ребенок относится к себе как к больному, в связи с чем у него формируется представление о себе как о слабом, неспособном к большим достижениям человеке. Его внутренняя позиция всегда ближе к отказу от решения проблемы, чем к ее преодолению. </a:t>
            </a:r>
            <a:endParaRPr lang="ru-RU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9875"/>
            <a:ext cx="8686800" cy="1025525"/>
          </a:xfrm>
        </p:spPr>
        <p:txBody>
          <a:bodyPr/>
          <a:p>
            <a:r>
              <a:rPr lang="ru-RU" altLang="en-US"/>
              <a:t>Модель «симбиоз»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pPr marL="0" indent="0">
              <a:buNone/>
            </a:pPr>
            <a:r>
              <a:rPr lang="ru-RU" altLang="en-US" sz="270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 у родителей полное растворение в проблемах ребенка. Чаще эта модель встречается у матерей больных детей, воспитывающих их в неполных семьях. Такие матери создают для своих детей особую атмосферу внутри семьи — атмосферу абсолютной любви к ребенку. Они практически полностью забывают о собственных проблемах, профессиональной карьере и личностном росте. Такая материнская любовь искажает возможности личностного развития ребенка. В результате такого</a:t>
            </a:r>
            <a:endParaRPr lang="ru-RU" altLang="en-US" sz="2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70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у ребенка формируется эгоистическая личность, неспособная к проявлению любви. </a:t>
            </a:r>
            <a:endParaRPr lang="ru-RU" altLang="en-US" sz="2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23215"/>
            <a:ext cx="8686800" cy="972185"/>
          </a:xfrm>
        </p:spPr>
        <p:txBody>
          <a:bodyPr/>
          <a:p>
            <a:r>
              <a:rPr lang="ru-RU" altLang="en-US"/>
              <a:t>Модель «маленький неудачник»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pPr marL="0" indent="0"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Эти родители приписывают своему ребенку социальную несостоятельность и уверены в том, что он никогда не добьется успеха в жизни. Родители испытывают чувство досады и стыда из-за того, что дети проявляют неуспешность и неумелость. Некоторые рассматривают жизнь с таким ребенком как непосильную ношу, как крест на всю жизнь.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ru-RU" altLang="en-US">
                <a:sym typeface="+mn-ea"/>
              </a:rPr>
              <a:t>Гипоопека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304800" y="1553845"/>
            <a:ext cx="8686800" cy="5066030"/>
          </a:xfrm>
        </p:spPr>
        <p:txBody>
          <a:bodyPr>
            <a:noAutofit/>
          </a:bodyPr>
          <a:p>
            <a:pPr marL="0" indent="0">
              <a:buNone/>
            </a:pPr>
            <a:r>
              <a:rPr lang="ru-RU" altLang="en-US" sz="19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Эта модель воспитания чаще встречается в семьях с низким социальнымстатусом (семьях наркоманов, алкоголиков) или в семьях, где ребенок с</a:t>
            </a:r>
            <a:endParaRPr lang="ru-RU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отклонениями в развитии не имеет ценности в силу нарушений развития.</a:t>
            </a:r>
            <a:endParaRPr lang="ru-RU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практически не осуществляют за ним уход, ребенок может быть плохо или неопрятно одет, плохо накормлен. Никто не следит за его режимом дня и</a:t>
            </a:r>
            <a:endParaRPr lang="ru-RU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соблюдением условий, обеспечивающих его развитие. Однако в таком же положении могут быть и его здоровые братья и сестры.</a:t>
            </a:r>
            <a:endParaRPr lang="ru-RU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215" y="692785"/>
            <a:ext cx="8686800" cy="758825"/>
          </a:xfrm>
        </p:spPr>
        <p:txBody>
          <a:bodyPr>
            <a:normAutofit fontScale="90000"/>
          </a:bodyPr>
          <a:p>
            <a:r>
              <a:rPr lang="ru-RU" altLang="en-US">
                <a:sym typeface="+mn-ea"/>
              </a:rPr>
              <a:t>Отвержение ребенка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05740" y="1553845"/>
            <a:ext cx="8785860" cy="508444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ru-RU" altLang="en-US" sz="230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любви к ребенку может быть в семьях не только с низким, но и с высоким социальным статусом. Отвержение ребенка может быть сопряжено в сознании родителей с идентификацией себя с дефектом ребенка. Чаще это встречается у отцов. В случае материнского отвержения ребенка ситуация объясняется незрелостью личностной сферы матери и несформированностью</a:t>
            </a:r>
            <a:endParaRPr lang="ru-RU" altLang="en-US" sz="23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30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материнского инстинкта. Отношения, которые устанавливает родитель с больным ребенком, осуществляются чаще всего в виде воспитательного процесса. Выбор родителем форм контакта с ребенком и определяет модель его воспитания. В том случае, если родители принимают ребенка, то его дефект заставляет их как приспосабливаться к особенностям ребенка, так и адаптировать его к окружающей жизни и к своим требованиям. </a:t>
            </a:r>
            <a:endParaRPr lang="ru-RU" altLang="en-US" sz="2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2575"/>
            <a:ext cx="5465445" cy="3721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9064" y="1196752"/>
            <a:ext cx="8424936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у родителей нет с ребенком отношений, основанных на любви, все остальное (дисциплина, взаимоотношения со сверстниками, успехи в школе) строится на неверной основе, и тогда неизбежно возникают проблемы.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06375" y="3296778"/>
            <a:ext cx="2808312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03" y="33327"/>
            <a:ext cx="9144000" cy="838200"/>
          </a:xfrm>
        </p:spPr>
        <p:txBody>
          <a:bodyPr>
            <a:normAutofit/>
          </a:bodyPr>
          <a:lstStyle/>
          <a:p>
            <a:r>
              <a:rPr lang="ru-RU" sz="2800" dirty="0"/>
              <a:t>Как наладить взаимотноошение  с ребенком?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340768"/>
            <a:ext cx="8856984" cy="5169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Овладеть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приёмами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безоценочного, демократического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с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овышать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доверия родителей к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детям.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позитивную самооценку у родителей и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детей.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позитивный, сплочённый образ  семьи у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детей.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тревожности у детей во внутрисемейных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отношениях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Транслировать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опыта семейного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воспитания.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редоставлять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проводить совместный  досуг вместе с Вами.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304800" y="465455"/>
            <a:ext cx="8686800" cy="5614670"/>
          </a:xfrm>
        </p:spPr>
        <p:txBody>
          <a:bodyPr>
            <a:normAutofit fontScale="40000"/>
          </a:bodyPr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8. </a:t>
            </a: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Принимать ребенка таким, какой он есть.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9. Как можно чаще вступать в разговор с ребенком.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10. Избегать  длинные нравоучительные лекции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11. Не сравнивать ребенка с окружающими.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12. Поощрять ребенка сразу же, не откладывая на будущее.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13. Способствовать повышению его самооценки, но хваля ребенка он должен знать за что.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14. Обращаться к ребенку по имени.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15. Не предъявлять ребенку повышенных требований.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16. Стараться делать замечания как можно реже.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ru-RU" sz="62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17 Оставаться спокойным в любой ситуации.</a:t>
            </a:r>
            <a:endParaRPr lang="ru-RU" sz="62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ru-RU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8489</Words>
  <Application>WPS Presentation</Application>
  <PresentationFormat>Экран (4:3)</PresentationFormat>
  <Paragraphs>116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3" baseType="lpstr">
      <vt:lpstr>Arial</vt:lpstr>
      <vt:lpstr>SimSun</vt:lpstr>
      <vt:lpstr>Wingdings</vt:lpstr>
      <vt:lpstr>Wingdings 2</vt:lpstr>
      <vt:lpstr>Times New Roman</vt:lpstr>
      <vt:lpstr>Verdana</vt:lpstr>
      <vt:lpstr>Georgia</vt:lpstr>
      <vt:lpstr>Wingdings</vt:lpstr>
      <vt:lpstr>Book Antiqua</vt:lpstr>
      <vt:lpstr>Franklin Gothic Book</vt:lpstr>
      <vt:lpstr>Microsoft YaHei</vt:lpstr>
      <vt:lpstr>Arial Unicode MS</vt:lpstr>
      <vt:lpstr>Franklin Gothic Medium</vt:lpstr>
      <vt:lpstr>Calibri</vt:lpstr>
      <vt:lpstr>Трек</vt:lpstr>
      <vt:lpstr>PowerPoint 演示文稿</vt:lpstr>
      <vt:lpstr>PowerPoint 演示文稿</vt:lpstr>
      <vt:lpstr>PowerPoint 演示文稿</vt:lpstr>
      <vt:lpstr>Периоды, связанные со стрессом на стадиях и переходах жизненного цикла семей, имеющих детей с инвалидностью</vt:lpstr>
      <vt:lpstr>Задачи родителей: </vt:lpstr>
      <vt:lpstr>Постулаты для родителей:</vt:lpstr>
      <vt:lpstr>Модели семейного воспитания детей с Овз</vt:lpstr>
      <vt:lpstr>Гиперопека </vt:lpstr>
      <vt:lpstr>Противоречивое воспитание </vt:lpstr>
      <vt:lpstr>Воспитание по типу повышенной моральной ответственности</vt:lpstr>
      <vt:lpstr>Воспитание в «культе» болезни</vt:lpstr>
      <vt:lpstr>Модель «симбиоз»</vt:lpstr>
      <vt:lpstr>Модель «маленький неудачник»</vt:lpstr>
      <vt:lpstr>Гипоопека </vt:lpstr>
      <vt:lpstr>Отвержение ребенка </vt:lpstr>
      <vt:lpstr>PowerPoint 演示文稿</vt:lpstr>
      <vt:lpstr>Как наладить взаимотноошение  с ребенком?</vt:lpstr>
      <vt:lpstr>PowerPoint 演示文稿</vt:lpstr>
    </vt:vector>
  </TitlesOfParts>
  <Company>cpppird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resuse1</dc:creator>
  <cp:lastModifiedBy>фон фалькенхайм</cp:lastModifiedBy>
  <cp:revision>34</cp:revision>
  <dcterms:created xsi:type="dcterms:W3CDTF">2016-03-28T12:30:00Z</dcterms:created>
  <dcterms:modified xsi:type="dcterms:W3CDTF">2022-10-19T08:28:04Z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503BB50599A34B5FB650B355CE58ED05</vt:lpwstr>
  </property>
  <property fmtid="{D5CDD505-2E9C-101B-9397-08002B2CF9AE}" pid="3" name="KSOProductBuildVer">
    <vt:lpwstr>1049-11.2.0.11341</vt:lpwstr>
  </property>
</Properties>
</file>