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0770AA3-8FC2-4B63-A28A-780B3D7031A7}" type="datetimeFigureOut">
              <a:rPr lang="ru-RU" smtClean="0"/>
              <a:t>03.08.2025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48AF8C-C259-479C-972B-573DCEB794B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5984" y="357166"/>
            <a:ext cx="6172200" cy="1894362"/>
          </a:xfrm>
        </p:spPr>
        <p:txBody>
          <a:bodyPr/>
          <a:lstStyle/>
          <a:p>
            <a:r>
              <a:rPr lang="ru-RU" dirty="0" smtClean="0"/>
              <a:t>Как помочь </a:t>
            </a:r>
            <a:r>
              <a:rPr lang="ru-RU" dirty="0" smtClean="0"/>
              <a:t>ребёнку </a:t>
            </a:r>
            <a:r>
              <a:rPr lang="ru-RU" dirty="0" smtClean="0"/>
              <a:t>с ОВЗ?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2066" y="5143512"/>
            <a:ext cx="3786214" cy="1357322"/>
          </a:xfrm>
        </p:spPr>
        <p:txBody>
          <a:bodyPr>
            <a:normAutofit/>
          </a:bodyPr>
          <a:lstStyle/>
          <a:p>
            <a:r>
              <a:rPr lang="ru-RU" dirty="0" smtClean="0"/>
              <a:t>Учитель начальных классов</a:t>
            </a:r>
          </a:p>
          <a:p>
            <a:r>
              <a:rPr lang="ru-RU" dirty="0" smtClean="0"/>
              <a:t>МБОУ «ОЦ «Формат»</a:t>
            </a:r>
            <a:endParaRPr lang="ru-RU" dirty="0" smtClean="0"/>
          </a:p>
          <a:p>
            <a:r>
              <a:rPr lang="ru-RU" dirty="0" err="1" smtClean="0"/>
              <a:t>Баранник</a:t>
            </a:r>
            <a:r>
              <a:rPr lang="ru-RU" dirty="0" smtClean="0"/>
              <a:t> </a:t>
            </a:r>
            <a:r>
              <a:rPr lang="ru-RU" dirty="0" smtClean="0"/>
              <a:t>И. В.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Глоссарий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Ребёнок </a:t>
            </a:r>
            <a:r>
              <a:rPr lang="ru-RU" altLang="ru-RU" b="1" dirty="0" smtClean="0">
                <a:latin typeface="Times New Roman" pitchFamily="18" charset="0"/>
              </a:rPr>
              <a:t>с ОВЗ </a:t>
            </a:r>
            <a:r>
              <a:rPr lang="ru-RU" altLang="ru-RU" dirty="0" smtClean="0">
                <a:latin typeface="Times New Roman" pitchFamily="18" charset="0"/>
              </a:rPr>
              <a:t>–  с ограниченными возможностями </a:t>
            </a:r>
            <a:r>
              <a:rPr lang="ru-RU" altLang="ru-RU" dirty="0" smtClean="0">
                <a:latin typeface="Times New Roman" pitchFamily="18" charset="0"/>
              </a:rPr>
              <a:t>здоровья</a:t>
            </a:r>
            <a:endParaRPr lang="ru-RU" altLang="ru-RU" dirty="0" smtClean="0">
              <a:latin typeface="Times New Roman" pitchFamily="18" charset="0"/>
            </a:endParaRPr>
          </a:p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Ребёнок-инвалид</a:t>
            </a:r>
            <a:endParaRPr lang="ru-RU" altLang="ru-RU" b="1" dirty="0" smtClean="0">
              <a:latin typeface="Times New Roman" pitchFamily="18" charset="0"/>
            </a:endParaRPr>
          </a:p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ЗПР </a:t>
            </a:r>
            <a:r>
              <a:rPr lang="ru-RU" altLang="ru-RU" dirty="0" smtClean="0">
                <a:latin typeface="Times New Roman" pitchFamily="18" charset="0"/>
              </a:rPr>
              <a:t>– задержка психического развития</a:t>
            </a:r>
          </a:p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РАС–</a:t>
            </a:r>
            <a:r>
              <a:rPr lang="ru-RU" altLang="ru-RU" dirty="0" smtClean="0">
                <a:latin typeface="Times New Roman" pitchFamily="18" charset="0"/>
              </a:rPr>
              <a:t>расстройства  </a:t>
            </a:r>
            <a:r>
              <a:rPr lang="ru-RU" altLang="ru-RU" dirty="0" err="1" smtClean="0">
                <a:latin typeface="Times New Roman" pitchFamily="18" charset="0"/>
              </a:rPr>
              <a:t>аутистического</a:t>
            </a:r>
            <a:r>
              <a:rPr lang="ru-RU" altLang="ru-RU" dirty="0" smtClean="0">
                <a:latin typeface="Times New Roman" pitchFamily="18" charset="0"/>
              </a:rPr>
              <a:t> спектра</a:t>
            </a:r>
          </a:p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НОДА </a:t>
            </a:r>
            <a:r>
              <a:rPr lang="ru-RU" altLang="ru-RU" dirty="0" smtClean="0">
                <a:latin typeface="Times New Roman" pitchFamily="18" charset="0"/>
              </a:rPr>
              <a:t>–нарушения опорно-двигательного </a:t>
            </a:r>
            <a:r>
              <a:rPr lang="ru-RU" altLang="ru-RU" dirty="0" smtClean="0">
                <a:latin typeface="Times New Roman" pitchFamily="18" charset="0"/>
              </a:rPr>
              <a:t>аппарата</a:t>
            </a:r>
            <a:endParaRPr lang="ru-RU" altLang="ru-RU" dirty="0" smtClean="0">
              <a:latin typeface="Times New Roman" pitchFamily="18" charset="0"/>
            </a:endParaRPr>
          </a:p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ТНР</a:t>
            </a:r>
            <a:r>
              <a:rPr lang="ru-RU" altLang="ru-RU" dirty="0" smtClean="0">
                <a:latin typeface="Times New Roman" pitchFamily="18" charset="0"/>
              </a:rPr>
              <a:t>–тяжёлые </a:t>
            </a:r>
            <a:r>
              <a:rPr lang="ru-RU" altLang="ru-RU" dirty="0" smtClean="0">
                <a:latin typeface="Times New Roman" pitchFamily="18" charset="0"/>
              </a:rPr>
              <a:t>нарушения речи</a:t>
            </a:r>
          </a:p>
          <a:p>
            <a:pPr>
              <a:spcBef>
                <a:spcPct val="0"/>
              </a:spcBef>
            </a:pPr>
            <a:r>
              <a:rPr lang="ru-RU" altLang="ru-RU" b="1" dirty="0" smtClean="0">
                <a:latin typeface="Times New Roman" pitchFamily="18" charset="0"/>
              </a:rPr>
              <a:t>ТМНР </a:t>
            </a:r>
            <a:r>
              <a:rPr lang="ru-RU" altLang="ru-RU" dirty="0" smtClean="0">
                <a:latin typeface="Times New Roman" pitchFamily="18" charset="0"/>
              </a:rPr>
              <a:t>– </a:t>
            </a:r>
            <a:r>
              <a:rPr lang="ru-RU" altLang="ru-RU" dirty="0" smtClean="0">
                <a:latin typeface="Times New Roman" pitchFamily="18" charset="0"/>
              </a:rPr>
              <a:t>тяжёлые </a:t>
            </a:r>
            <a:r>
              <a:rPr lang="ru-RU" altLang="ru-RU" dirty="0" smtClean="0">
                <a:latin typeface="Times New Roman" pitchFamily="18" charset="0"/>
              </a:rPr>
              <a:t>и множественные нарушения развития </a:t>
            </a:r>
            <a:endParaRPr lang="ru-RU" alt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214290"/>
          <a:ext cx="8229600" cy="6151566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1189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Категории детей с ОВЗ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Варианты образовательных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программ для обучения детей с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ОВЗ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Глухие дети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4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Слабослышащие и позднооглохшие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Слепые дети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4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Слабовидящие дети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Дети с тяжелыми нарушениями речи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Дети с нарушениями опорно-двигательного аппарата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4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Дети с ЗПР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endParaRPr kumimoji="0" lang="en-US" sz="17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Дети с УО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  <a:tr h="1189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Дети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 расстройствами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аутистического спектра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2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3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itchFamily="34" charset="0"/>
                          <a:cs typeface="Arial" charset="0"/>
                        </a:rPr>
                        <a:t>,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4</a:t>
                      </a:r>
                      <a:endParaRPr kumimoji="0" lang="en-US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661429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Программы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b="1" i="1" dirty="0" smtClean="0"/>
              <a:t>Примерная АООП НОО обучающихся с ЗПР</a:t>
            </a:r>
          </a:p>
          <a:p>
            <a:r>
              <a:rPr lang="ru-RU" dirty="0" smtClean="0"/>
              <a:t>Примерная АООП с РАС</a:t>
            </a:r>
          </a:p>
          <a:p>
            <a:r>
              <a:rPr lang="ru-RU" dirty="0" smtClean="0"/>
              <a:t>Примерная АООП с УО</a:t>
            </a:r>
          </a:p>
          <a:p>
            <a:r>
              <a:rPr lang="ru-RU" dirty="0" smtClean="0"/>
              <a:t>Примерная программа для слабослышащих обучающихся</a:t>
            </a:r>
          </a:p>
          <a:p>
            <a:r>
              <a:rPr lang="ru-RU" dirty="0" smtClean="0"/>
              <a:t>Примерная программа для слабовидящих обучающихся</a:t>
            </a:r>
          </a:p>
          <a:p>
            <a:r>
              <a:rPr lang="ru-RU" dirty="0" smtClean="0"/>
              <a:t>Примерная программа для слепых обучающихся</a:t>
            </a:r>
          </a:p>
          <a:p>
            <a:r>
              <a:rPr lang="ru-RU" dirty="0" smtClean="0"/>
              <a:t>Примерная программа для глухих обучающихся</a:t>
            </a:r>
          </a:p>
          <a:p>
            <a:r>
              <a:rPr lang="ru-RU" dirty="0" smtClean="0"/>
              <a:t>Примерная программа для обучающихся с НОДА</a:t>
            </a:r>
          </a:p>
          <a:p>
            <a:r>
              <a:rPr lang="ru-RU" dirty="0" smtClean="0"/>
              <a:t>Примерная программа для обучающихся с ТНР (алалия, афазия, </a:t>
            </a:r>
            <a:r>
              <a:rPr lang="ru-RU" dirty="0" err="1" smtClean="0"/>
              <a:t>ринолалия</a:t>
            </a:r>
            <a:r>
              <a:rPr lang="ru-RU" dirty="0" smtClean="0"/>
              <a:t>, дизартрия)</a:t>
            </a:r>
            <a:r>
              <a:rPr lang="ru-RU" sz="1800" dirty="0" smtClean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Вариант 7.1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ru-RU" sz="2200" dirty="0" smtClean="0"/>
              <a:t>Предназначен для детей, достигших к моменту поступления в школу уровня психофизического развития, близкого к возрастной </a:t>
            </a:r>
            <a:r>
              <a:rPr lang="ru-RU" sz="2200" dirty="0" smtClean="0"/>
              <a:t>норме</a:t>
            </a:r>
            <a:endParaRPr lang="ru-RU" sz="2200" dirty="0" smtClean="0"/>
          </a:p>
          <a:p>
            <a:pPr>
              <a:lnSpc>
                <a:spcPct val="80000"/>
              </a:lnSpc>
            </a:pPr>
            <a:r>
              <a:rPr lang="ru-RU" sz="2200" dirty="0" smtClean="0"/>
              <a:t>Отмечаются трудности произвольной </a:t>
            </a:r>
            <a:r>
              <a:rPr lang="ru-RU" sz="2200" dirty="0" err="1" smtClean="0"/>
              <a:t>саморегуляции</a:t>
            </a:r>
            <a:r>
              <a:rPr lang="ru-RU" sz="2200" dirty="0" smtClean="0"/>
              <a:t>, проявляющейся в условиях деятельности и организованного поведения, и признаки общей социально-эмоциональной </a:t>
            </a:r>
            <a:r>
              <a:rPr lang="ru-RU" sz="2200" dirty="0" smtClean="0"/>
              <a:t>незрелости</a:t>
            </a:r>
            <a:endParaRPr lang="ru-RU" sz="2200" dirty="0" smtClean="0"/>
          </a:p>
          <a:p>
            <a:pPr>
              <a:lnSpc>
                <a:spcPct val="80000"/>
              </a:lnSpc>
            </a:pPr>
            <a:r>
              <a:rPr lang="ru-RU" sz="2200" dirty="0" smtClean="0"/>
              <a:t>Могут отмечаться признаки легкой органической недостаточности центральной нервной системы (ЦНС), выражающиеся в повышенной психической истощаемости с сопутствующим снижением умственной работоспособности и устойчивости к интеллектуальным и эмоциональным </a:t>
            </a:r>
            <a:r>
              <a:rPr lang="ru-RU" sz="2200" dirty="0" smtClean="0"/>
              <a:t>нагрузкам</a:t>
            </a:r>
            <a:endParaRPr lang="ru-RU" sz="2200" dirty="0" smtClean="0"/>
          </a:p>
          <a:p>
            <a:pPr>
              <a:lnSpc>
                <a:spcPct val="80000"/>
              </a:lnSpc>
            </a:pPr>
            <a:r>
              <a:rPr lang="ru-RU" sz="2200" dirty="0" smtClean="0"/>
              <a:t>Могут отмечаться типичные, в разной степени выраженные, дисфункции в сферах пространственных представлений, зрительно-моторной координации, фонетико-фонематического развития, </a:t>
            </a:r>
            <a:r>
              <a:rPr lang="ru-RU" sz="2200" dirty="0" err="1" smtClean="0"/>
              <a:t>нейродинамики</a:t>
            </a:r>
            <a:r>
              <a:rPr lang="ru-RU" sz="2200" dirty="0" smtClean="0"/>
              <a:t> и др. </a:t>
            </a:r>
          </a:p>
          <a:p>
            <a:pPr>
              <a:lnSpc>
                <a:spcPct val="80000"/>
              </a:lnSpc>
            </a:pPr>
            <a:r>
              <a:rPr lang="ru-RU" sz="2200" dirty="0" smtClean="0"/>
              <a:t>Важное условие – устойчивая форма адаптивного </a:t>
            </a:r>
            <a:r>
              <a:rPr lang="ru-RU" sz="2200" dirty="0" smtClean="0"/>
              <a:t>поведения</a:t>
            </a:r>
            <a:endParaRPr lang="ru-RU" sz="2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Вариант 7.2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</a:pPr>
            <a:r>
              <a:rPr lang="ru-RU" sz="3200" dirty="0"/>
              <a:t>П</a:t>
            </a:r>
            <a:r>
              <a:rPr lang="ru-RU" sz="3200" dirty="0" smtClean="0"/>
              <a:t>редназначен для детей с ЗПР, которые характеризуются уровнем развития несколько ниже возрастной нормы, отставание может проявляться в целом или локально в отдельных функциях (замедленный темп или неравномерное становление познавательной деятельности</a:t>
            </a:r>
            <a:r>
              <a:rPr lang="ru-RU" sz="3200" dirty="0" smtClean="0"/>
              <a:t>) </a:t>
            </a:r>
          </a:p>
          <a:p>
            <a:pPr>
              <a:lnSpc>
                <a:spcPct val="80000"/>
              </a:lnSpc>
            </a:pPr>
            <a:r>
              <a:rPr lang="ru-RU" sz="3200" dirty="0" smtClean="0"/>
              <a:t>Отмечаются нарушения внимания, памяти, восприятия и др. познавательных процессов, умственной работоспособности и целенаправленности деятельности, в той или иной степени затрудняющие усвоение школьных норм и школьную адаптацию в целом</a:t>
            </a:r>
          </a:p>
          <a:p>
            <a:pPr>
              <a:lnSpc>
                <a:spcPct val="80000"/>
              </a:lnSpc>
            </a:pPr>
            <a:r>
              <a:rPr lang="ru-RU" sz="3200" dirty="0" smtClean="0"/>
              <a:t>Произвольность</a:t>
            </a:r>
            <a:r>
              <a:rPr lang="ru-RU" sz="3200" dirty="0" smtClean="0"/>
              <a:t>, самоконтроль, </a:t>
            </a:r>
            <a:r>
              <a:rPr lang="ru-RU" sz="3200" dirty="0" err="1" smtClean="0"/>
              <a:t>саморегуляция</a:t>
            </a:r>
            <a:r>
              <a:rPr lang="ru-RU" sz="3200" dirty="0" smtClean="0"/>
              <a:t> в поведении и деятельности, как правило, сформированы </a:t>
            </a:r>
            <a:r>
              <a:rPr lang="ru-RU" sz="3200" dirty="0" smtClean="0"/>
              <a:t>недостаточно </a:t>
            </a:r>
            <a:endParaRPr lang="ru-RU" sz="3200" dirty="0" smtClean="0"/>
          </a:p>
          <a:p>
            <a:pPr>
              <a:lnSpc>
                <a:spcPct val="80000"/>
              </a:lnSpc>
            </a:pPr>
            <a:r>
              <a:rPr lang="ru-RU" sz="3200" dirty="0" smtClean="0"/>
              <a:t>Обучаемость удовлетворительная, но часто избирательная и неустойчивая, зависящая от уровня сложности и субъективной привлекательности вида деятельности, а также от актуального эмоционального </a:t>
            </a:r>
            <a:r>
              <a:rPr lang="ru-RU" sz="3200" dirty="0" smtClean="0"/>
              <a:t>состояния</a:t>
            </a:r>
            <a:endParaRPr lang="ru-RU" sz="3200" dirty="0" smtClean="0"/>
          </a:p>
          <a:p>
            <a:pPr>
              <a:lnSpc>
                <a:spcPct val="80000"/>
              </a:lnSpc>
            </a:pPr>
            <a:r>
              <a:rPr lang="ru-RU" sz="3200" dirty="0" smtClean="0"/>
              <a:t>Возможна </a:t>
            </a:r>
            <a:r>
              <a:rPr lang="ru-RU" sz="3200" dirty="0" err="1" smtClean="0"/>
              <a:t>неадаптивность</a:t>
            </a:r>
            <a:r>
              <a:rPr lang="ru-RU" sz="3200" dirty="0" smtClean="0"/>
              <a:t> поведения, связанная как с недостаточным пониманием социальных норм, так и с нарушением эмоциональной регуляции, </a:t>
            </a:r>
            <a:r>
              <a:rPr lang="ru-RU" sz="3200" dirty="0" err="1" smtClean="0"/>
              <a:t>гиперактивностью</a:t>
            </a:r>
            <a:endParaRPr lang="ru-RU" sz="3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Учебная деятельность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 dirty="0"/>
              <a:t>низкая познавательная активность;</a:t>
            </a:r>
          </a:p>
          <a:p>
            <a:pPr>
              <a:lnSpc>
                <a:spcPct val="80000"/>
              </a:lnSpc>
            </a:pPr>
            <a:r>
              <a:rPr lang="ru-RU" sz="2800" dirty="0"/>
              <a:t>низкая регуляция учебной деятельности;</a:t>
            </a:r>
          </a:p>
          <a:p>
            <a:pPr>
              <a:lnSpc>
                <a:spcPct val="80000"/>
              </a:lnSpc>
            </a:pPr>
            <a:r>
              <a:rPr lang="ru-RU" sz="2800" dirty="0"/>
              <a:t>импульсивность, низкая произвольность;</a:t>
            </a:r>
          </a:p>
          <a:p>
            <a:pPr>
              <a:lnSpc>
                <a:spcPct val="80000"/>
              </a:lnSpc>
            </a:pPr>
            <a:r>
              <a:rPr lang="ru-RU" sz="2800" dirty="0"/>
              <a:t>сниженная работоспособность, колебания работоспособности;</a:t>
            </a:r>
          </a:p>
          <a:p>
            <a:pPr>
              <a:lnSpc>
                <a:spcPct val="80000"/>
              </a:lnSpc>
            </a:pPr>
            <a:r>
              <a:rPr lang="ru-RU" sz="2800" dirty="0"/>
              <a:t>слабая речевая регуляция действий;</a:t>
            </a:r>
          </a:p>
          <a:p>
            <a:pPr>
              <a:lnSpc>
                <a:spcPct val="80000"/>
              </a:lnSpc>
            </a:pPr>
            <a:r>
              <a:rPr lang="ru-RU" sz="2800" dirty="0"/>
              <a:t>трудности автоматизации навыка;</a:t>
            </a:r>
          </a:p>
          <a:p>
            <a:pPr>
              <a:lnSpc>
                <a:spcPct val="80000"/>
              </a:lnSpc>
            </a:pPr>
            <a:r>
              <a:rPr lang="ru-RU" sz="2800" dirty="0"/>
              <a:t>недостаточная осознанность при восприятии учебного материала.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Как можно помочь  таким детям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357188">
              <a:lnSpc>
                <a:spcPct val="80000"/>
              </a:lnSpc>
            </a:pPr>
            <a:r>
              <a:rPr lang="ru-RU" b="1" dirty="0" smtClean="0"/>
              <a:t>Повышение мотивации</a:t>
            </a:r>
            <a:endParaRPr lang="ru-RU" dirty="0" smtClean="0"/>
          </a:p>
          <a:p>
            <a:pPr marL="357188">
              <a:lnSpc>
                <a:spcPct val="80000"/>
              </a:lnSpc>
              <a:buFont typeface="Wingdings" pitchFamily="2" charset="2"/>
              <a:buNone/>
            </a:pPr>
            <a:r>
              <a:rPr lang="ru-RU" b="1" dirty="0" smtClean="0"/>
              <a:t>    интересные,</a:t>
            </a:r>
            <a:r>
              <a:rPr lang="ru-RU" dirty="0" smtClean="0"/>
              <a:t> </a:t>
            </a:r>
            <a:r>
              <a:rPr lang="ru-RU" b="1" dirty="0"/>
              <a:t>д</a:t>
            </a:r>
            <a:r>
              <a:rPr lang="ru-RU" b="1" dirty="0" smtClean="0"/>
              <a:t>оступные</a:t>
            </a:r>
            <a:r>
              <a:rPr lang="ru-RU" dirty="0" smtClean="0"/>
              <a:t> творческие задания. Например, при овладении написанием букв, вместо того чтобы просто прописывать несколько строк, можно предложить украсить, прописываемой буквой какую-то картинку, включить ее в создание орнамента и т.д.</a:t>
            </a:r>
            <a:endParaRPr lang="en-US" dirty="0" smtClean="0"/>
          </a:p>
          <a:p>
            <a:pPr marL="357188">
              <a:lnSpc>
                <a:spcPct val="80000"/>
              </a:lnSpc>
            </a:pPr>
            <a:r>
              <a:rPr lang="ru-RU" b="1" dirty="0" smtClean="0"/>
              <a:t>эмоциональная вовлеченность </a:t>
            </a:r>
            <a:r>
              <a:rPr lang="ru-RU" dirty="0" smtClean="0"/>
              <a:t>ребенка в процесс обучения: предлагаю на выбор одну из картинок-эмоций для сегодняшних занятий. По выбранной эмоции провожу беседу (всё зависит от картинки-эмоции). После занятий опять возвращаемся к эмоциям. Эмоционально-значимый материал проходит более глубокую обработку и лучше запоминается. Положительные эмоции являются одним из источников пополнения </a:t>
            </a:r>
            <a:r>
              <a:rPr lang="ru-RU" dirty="0" smtClean="0"/>
              <a:t>энергии</a:t>
            </a:r>
            <a:endParaRPr lang="ru-RU" dirty="0" smtClean="0"/>
          </a:p>
          <a:p>
            <a:pPr marL="357188">
              <a:lnSpc>
                <a:spcPct val="80000"/>
              </a:lnSpc>
            </a:pPr>
            <a:r>
              <a:rPr lang="ru-RU" b="1" dirty="0" smtClean="0"/>
              <a:t>Похвала и одобрение конкретных успехов</a:t>
            </a:r>
            <a:r>
              <a:rPr lang="ru-RU" dirty="0" smtClean="0"/>
              <a:t> и конкретных шагов ребенка, даже самых простых. Если ребенок часто неуспешен, то в предлагаемых ему заданиях следует придерживаться правила «одной трудности», чтобы ученик мог сосредоточиться на чем-то </a:t>
            </a:r>
            <a:r>
              <a:rPr lang="ru-RU" dirty="0" smtClean="0"/>
              <a:t>одном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b="1" dirty="0" smtClean="0"/>
              <a:t>Обеспечение восстановления сил.</a:t>
            </a:r>
            <a:endParaRPr lang="ru-RU" dirty="0" smtClean="0"/>
          </a:p>
          <a:p>
            <a:pPr>
              <a:lnSpc>
                <a:spcPct val="80000"/>
              </a:lnSpc>
            </a:pPr>
            <a:r>
              <a:rPr lang="ru-RU" dirty="0" smtClean="0"/>
              <a:t>Для </a:t>
            </a:r>
            <a:r>
              <a:rPr lang="ru-RU" dirty="0" err="1" smtClean="0"/>
              <a:t>избежания</a:t>
            </a:r>
            <a:r>
              <a:rPr lang="ru-RU" dirty="0" smtClean="0"/>
              <a:t> утомления целесообразно создание </a:t>
            </a:r>
            <a:r>
              <a:rPr lang="ru-RU" dirty="0" smtClean="0"/>
              <a:t>чёткой </a:t>
            </a:r>
            <a:r>
              <a:rPr lang="ru-RU" dirty="0" smtClean="0"/>
              <a:t>и динамичной </a:t>
            </a:r>
            <a:r>
              <a:rPr lang="ru-RU" b="1" dirty="0" smtClean="0"/>
              <a:t>структуры занятия</a:t>
            </a:r>
            <a:r>
              <a:rPr lang="ru-RU" dirty="0" smtClean="0"/>
              <a:t>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/>
              <a:t>организация </a:t>
            </a:r>
            <a:r>
              <a:rPr lang="ru-RU" b="1" dirty="0" smtClean="0"/>
              <a:t>ритуала начала</a:t>
            </a:r>
            <a:r>
              <a:rPr lang="ru-RU" dirty="0" smtClean="0"/>
              <a:t> работы – урок может начинаться с короткой разминки, приветствия, знакомство с планом урока и т.п. Важно, что каждое занятие начинается с одного и того же действия, которое позволяет ребенку настроиться на предстоящую работу, войти в рабочее состояние;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/>
              <a:t>регулярная </a:t>
            </a:r>
            <a:r>
              <a:rPr lang="ru-RU" b="1" dirty="0" smtClean="0"/>
              <a:t>смена деятельности</a:t>
            </a:r>
            <a:r>
              <a:rPr lang="ru-RU" dirty="0" smtClean="0"/>
              <a:t> (не чрезмерно);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dirty="0" smtClean="0"/>
              <a:t>использование </a:t>
            </a:r>
            <a:r>
              <a:rPr lang="ru-RU" b="1" dirty="0" err="1" smtClean="0"/>
              <a:t>физминуток</a:t>
            </a:r>
            <a:endParaRPr lang="ru-RU" dirty="0" smtClean="0"/>
          </a:p>
          <a:p>
            <a:pPr algn="just">
              <a:lnSpc>
                <a:spcPct val="80000"/>
              </a:lnSpc>
            </a:pPr>
            <a:r>
              <a:rPr lang="ru-RU" dirty="0" smtClean="0"/>
              <a:t>Для полноценного распределения сил и борьбы с утомлением желательны </a:t>
            </a:r>
            <a:r>
              <a:rPr lang="ru-RU" b="1" dirty="0" smtClean="0"/>
              <a:t>ритмичность работы</a:t>
            </a:r>
            <a:r>
              <a:rPr lang="ru-RU" dirty="0" smtClean="0"/>
              <a:t>, установление циклов: настройка на работу, реализация задачи, получение подкрепления, </a:t>
            </a:r>
            <a:r>
              <a:rPr lang="ru-RU" dirty="0" smtClean="0"/>
              <a:t>отдых</a:t>
            </a:r>
            <a:endParaRPr lang="ru-RU" dirty="0" smtClean="0"/>
          </a:p>
          <a:p>
            <a:pPr algn="just">
              <a:lnSpc>
                <a:spcPct val="80000"/>
              </a:lnSpc>
            </a:pPr>
            <a:r>
              <a:rPr lang="ru-RU" dirty="0" smtClean="0"/>
              <a:t>Важно следить за соблюдением утомляемым ребенком щадящего и стабильного </a:t>
            </a:r>
            <a:r>
              <a:rPr lang="ru-RU" b="1" dirty="0" smtClean="0"/>
              <a:t>режима дня</a:t>
            </a:r>
            <a:r>
              <a:rPr lang="ru-RU" dirty="0" smtClean="0"/>
              <a:t>: время подъема и засыпания, закаливание, занятия спортом, прогулка, дозированный режим умственных </a:t>
            </a:r>
            <a:r>
              <a:rPr lang="ru-RU" dirty="0" smtClean="0"/>
              <a:t>нагрузок</a:t>
            </a:r>
            <a:endParaRPr lang="ru-RU" dirty="0" smtClean="0"/>
          </a:p>
          <a:p>
            <a:pPr algn="just">
              <a:lnSpc>
                <a:spcPct val="80000"/>
              </a:lnSpc>
            </a:pPr>
            <a:r>
              <a:rPr lang="ru-RU" dirty="0" smtClean="0"/>
              <a:t>Утомляемому ребёнку за урок можно давать </a:t>
            </a:r>
            <a:r>
              <a:rPr lang="ru-RU" b="1" dirty="0" smtClean="0"/>
              <a:t>дополнительные поручения</a:t>
            </a:r>
            <a:r>
              <a:rPr lang="ru-RU" dirty="0" smtClean="0"/>
              <a:t>, позволяющие переключиться и отдохнуть (раздать листочки, помыть доску, поточить карандаш и т.д</a:t>
            </a:r>
            <a:r>
              <a:rPr lang="ru-RU" dirty="0" smtClean="0"/>
              <a:t>.)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428604"/>
            <a:ext cx="7467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/>
              <a:t>Рекомендации </a:t>
            </a:r>
            <a:r>
              <a:rPr lang="ru-RU" sz="2400" b="1" dirty="0"/>
              <a:t>для коррекции некоторых проблем у детей </a:t>
            </a:r>
            <a:br>
              <a:rPr lang="ru-RU" sz="2400" b="1" dirty="0"/>
            </a:br>
            <a:r>
              <a:rPr lang="ru-RU" sz="2400" b="1" dirty="0"/>
              <a:t>с отставанием функций программирования и контроля деятельности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Организующая </a:t>
            </a:r>
            <a:r>
              <a:rPr lang="ru-RU" dirty="0"/>
              <a:t>помощь в подготовке к уроку  (порядок на парте, наличие на парте только необходимых для данного урока принадлежностей). </a:t>
            </a:r>
          </a:p>
          <a:p>
            <a:r>
              <a:rPr lang="ru-RU" dirty="0" smtClean="0"/>
              <a:t>Стимуляция </a:t>
            </a:r>
            <a:r>
              <a:rPr lang="ru-RU" dirty="0"/>
              <a:t>начала деятельности (например, прикосновение, индивидуальное обращение или по договоренности с учителем условный сигнал). </a:t>
            </a:r>
          </a:p>
          <a:p>
            <a:r>
              <a:rPr lang="ru-RU" dirty="0" smtClean="0"/>
              <a:t>По </a:t>
            </a:r>
            <a:r>
              <a:rPr lang="ru-RU" dirty="0"/>
              <a:t>необходимости, повтор или совместный разбор инструкции.  Инструкции должны быть четкими, короткими. </a:t>
            </a:r>
          </a:p>
          <a:p>
            <a:r>
              <a:rPr lang="ru-RU" dirty="0" smtClean="0"/>
              <a:t>Обеспечение </a:t>
            </a:r>
            <a:r>
              <a:rPr lang="ru-RU" dirty="0"/>
              <a:t>промежуточного результата, дополнительного контроля. </a:t>
            </a:r>
          </a:p>
          <a:p>
            <a:r>
              <a:rPr lang="ru-RU" dirty="0" smtClean="0"/>
              <a:t>Возможность </a:t>
            </a:r>
            <a:r>
              <a:rPr lang="ru-RU" dirty="0"/>
              <a:t>шепотом проговаривать каждый свой «шаг» при выполнении задания, т.е. думать вслух. </a:t>
            </a:r>
          </a:p>
          <a:p>
            <a:r>
              <a:rPr lang="ru-RU" dirty="0" smtClean="0"/>
              <a:t>На </a:t>
            </a:r>
            <a:r>
              <a:rPr lang="ru-RU" dirty="0"/>
              <a:t>начальных этапах обучения, возможно, некоторое снижение требований к аккуратности оформления работ.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Слабость переработки зрительно-пространственной информации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2800" dirty="0" smtClean="0"/>
              <a:t>Проверка </a:t>
            </a:r>
            <a:r>
              <a:rPr lang="ru-RU" sz="2800" dirty="0"/>
              <a:t>понимания </a:t>
            </a:r>
            <a:r>
              <a:rPr lang="ru-RU" sz="2800" dirty="0" smtClean="0"/>
              <a:t>рисунка </a:t>
            </a:r>
            <a:endParaRPr lang="ru-RU" sz="2800" dirty="0"/>
          </a:p>
          <a:p>
            <a:r>
              <a:rPr lang="ru-RU" sz="2800" dirty="0" smtClean="0"/>
              <a:t>Выделение </a:t>
            </a:r>
            <a:r>
              <a:rPr lang="ru-RU" sz="2800" dirty="0"/>
              <a:t>существенных признаков объектов на рисунке, их </a:t>
            </a:r>
            <a:r>
              <a:rPr lang="ru-RU" sz="2800" dirty="0" smtClean="0"/>
              <a:t>называние</a:t>
            </a:r>
            <a:endParaRPr lang="ru-RU" sz="2800" dirty="0"/>
          </a:p>
          <a:p>
            <a:r>
              <a:rPr lang="ru-RU" sz="2800" dirty="0" smtClean="0"/>
              <a:t>При </a:t>
            </a:r>
            <a:r>
              <a:rPr lang="ru-RU" sz="2800" dirty="0"/>
              <a:t>необходимости маркировка правой руки. </a:t>
            </a:r>
          </a:p>
          <a:p>
            <a:r>
              <a:rPr lang="ru-RU" sz="2800" dirty="0" smtClean="0"/>
              <a:t>Выделять </a:t>
            </a:r>
            <a:r>
              <a:rPr lang="ru-RU" sz="2800" dirty="0"/>
              <a:t>ярким карандашом поля и отмечать в тетради точку начала ( если у ребенка трудности нахождения начала строки</a:t>
            </a:r>
            <a:r>
              <a:rPr lang="ru-RU" sz="2800" dirty="0" smtClean="0"/>
              <a:t>) </a:t>
            </a:r>
            <a:endParaRPr lang="ru-RU" sz="2800" dirty="0"/>
          </a:p>
          <a:p>
            <a:r>
              <a:rPr lang="ru-RU" sz="2800" dirty="0" smtClean="0"/>
              <a:t>При </a:t>
            </a:r>
            <a:r>
              <a:rPr lang="ru-RU" sz="2800" dirty="0"/>
              <a:t>необходимости отрабатывать написание знаков в тетрадях в крупную </a:t>
            </a:r>
            <a:r>
              <a:rPr lang="ru-RU" sz="2800" dirty="0" smtClean="0"/>
              <a:t>клетку </a:t>
            </a:r>
            <a:endParaRPr lang="ru-RU" sz="2800" dirty="0"/>
          </a:p>
          <a:p>
            <a:r>
              <a:rPr lang="ru-RU" sz="2800" dirty="0"/>
              <a:t> </a:t>
            </a:r>
            <a:r>
              <a:rPr lang="ru-RU" sz="2800" dirty="0" smtClean="0"/>
              <a:t>При </a:t>
            </a:r>
            <a:r>
              <a:rPr lang="ru-RU" sz="2800" dirty="0"/>
              <a:t>введении знаков «больше» и «меньше», разрешать детям с пространственными трудностями писать слова вместе с </a:t>
            </a:r>
            <a:r>
              <a:rPr lang="ru-RU" sz="2800" dirty="0" smtClean="0"/>
              <a:t>символом </a:t>
            </a:r>
            <a:endParaRPr lang="ru-RU" sz="2800" dirty="0" smtClean="0"/>
          </a:p>
          <a:p>
            <a:r>
              <a:rPr lang="ru-RU" sz="2800" dirty="0" smtClean="0"/>
              <a:t>Направленное чтение  –  чтение  с </a:t>
            </a:r>
            <a:r>
              <a:rPr lang="ru-RU" sz="2800" dirty="0"/>
              <a:t>остановками и обсуждением </a:t>
            </a:r>
            <a:r>
              <a:rPr lang="ru-RU" sz="2800" dirty="0" smtClean="0"/>
              <a:t>прочитанного</a:t>
            </a:r>
            <a:endParaRPr lang="ru-RU" sz="2800" dirty="0" smtClean="0"/>
          </a:p>
          <a:p>
            <a:r>
              <a:rPr lang="ru-RU" sz="2800" dirty="0" smtClean="0"/>
              <a:t>Рефлексия </a:t>
            </a:r>
            <a:r>
              <a:rPr lang="ru-RU" sz="2800" dirty="0"/>
              <a:t>настроения и эмоционального </a:t>
            </a:r>
            <a:r>
              <a:rPr lang="ru-RU" sz="2800" dirty="0" smtClean="0"/>
              <a:t>состояния</a:t>
            </a:r>
            <a:endParaRPr lang="ru-RU" sz="2800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2800" dirty="0"/>
              <a:t>Таким образом, использование специфических приёмов в работе с детьми с ОВЗ даёт возможность направить учащихся к активной мыслительной и практической деятельности в процессе овладения учебным </a:t>
            </a:r>
            <a:r>
              <a:rPr lang="ru-RU" sz="2800" dirty="0" smtClean="0"/>
              <a:t>материалом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Список литературы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i="1" dirty="0" smtClean="0"/>
              <a:t>Бабкина </a:t>
            </a:r>
            <a:r>
              <a:rPr lang="ru-RU" i="1" dirty="0"/>
              <a:t>Н.В. Готовность детей с ЗПР к обучению в школе: от диагностики к особым образовательным потребностям // Педагогика и психология образования. 2016. – № 2. – С. 100–111. </a:t>
            </a:r>
            <a:endParaRPr lang="ru-RU" dirty="0"/>
          </a:p>
          <a:p>
            <a:pPr lvl="0"/>
            <a:r>
              <a:rPr lang="ru-RU" i="1" dirty="0"/>
              <a:t>Бабкина Н.В. Формирование сферы жизненной компетенции у детей с задержкой психического развития // Воспитание школьников. — 2016. — № 7. С. 45–54.</a:t>
            </a:r>
            <a:endParaRPr lang="ru-RU" dirty="0"/>
          </a:p>
          <a:p>
            <a:pPr lvl="0"/>
            <a:r>
              <a:rPr lang="ru-RU" i="1" dirty="0"/>
              <a:t>Бабкина, Н.В. Основные направления и содержание коррекционной работы с младшими школьниками с задержкой психического развития // Дефектология. 2016. №2. С. 53–59.</a:t>
            </a:r>
            <a:endParaRPr lang="ru-RU" dirty="0"/>
          </a:p>
          <a:p>
            <a:pPr lvl="0"/>
            <a:r>
              <a:rPr lang="ru-RU" i="1" dirty="0" err="1"/>
              <a:t>Вильшанская</a:t>
            </a:r>
            <a:r>
              <a:rPr lang="ru-RU" i="1" dirty="0"/>
              <a:t> А.Д. Взаимодействие специалистов школьного </a:t>
            </a:r>
            <a:r>
              <a:rPr lang="ru-RU" i="1" dirty="0" err="1"/>
              <a:t>ПМПк</a:t>
            </a:r>
            <a:r>
              <a:rPr lang="ru-RU" i="1" dirty="0"/>
              <a:t> в процессе сопровождения детей с ограниченными возможностями здоровья в общеобразовательной школе // Воспитание и обучение детей с нарушениями развития. – 2010. - №6. – С. 32-40.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154</TotalTime>
  <Words>1069</Words>
  <Application>Microsoft Office PowerPoint</Application>
  <PresentationFormat>Экран (4:3)</PresentationFormat>
  <Paragraphs>103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Century Schoolbook</vt:lpstr>
      <vt:lpstr>Gill Sans MT</vt:lpstr>
      <vt:lpstr>Times New Roman</vt:lpstr>
      <vt:lpstr>Wingdings</vt:lpstr>
      <vt:lpstr>Wingdings 2</vt:lpstr>
      <vt:lpstr>Эркер</vt:lpstr>
      <vt:lpstr>Как помочь ребёнку с ОВЗ?</vt:lpstr>
      <vt:lpstr>Глоссарий </vt:lpstr>
      <vt:lpstr>Презентация PowerPoint</vt:lpstr>
      <vt:lpstr>Презентация PowerPoint</vt:lpstr>
      <vt:lpstr>Программы </vt:lpstr>
      <vt:lpstr>Вариант 7.1</vt:lpstr>
      <vt:lpstr>Вариант 7.2</vt:lpstr>
      <vt:lpstr>Учебная деятельность</vt:lpstr>
      <vt:lpstr>Как можно помочь  таким детям</vt:lpstr>
      <vt:lpstr>Презентация PowerPoint</vt:lpstr>
      <vt:lpstr>Рекомендации для коррекции некоторых проблем у детей  с отставанием функций программирования и контроля деятельности</vt:lpstr>
      <vt:lpstr>Слабость переработки зрительно-пространственной информации</vt:lpstr>
      <vt:lpstr>Презентация PowerPoint</vt:lpstr>
      <vt:lpstr>Список литературы 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помочь ребенку с ОВЗ?</dc:title>
  <dc:creator>Инна</dc:creator>
  <cp:lastModifiedBy>Инна</cp:lastModifiedBy>
  <cp:revision>16</cp:revision>
  <dcterms:created xsi:type="dcterms:W3CDTF">2021-06-06T11:36:30Z</dcterms:created>
  <dcterms:modified xsi:type="dcterms:W3CDTF">2025-08-03T08:36:31Z</dcterms:modified>
</cp:coreProperties>
</file>