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7" r:id="rId3"/>
    <p:sldId id="258" r:id="rId4"/>
    <p:sldId id="259" r:id="rId5"/>
    <p:sldId id="260" r:id="rId6"/>
    <p:sldId id="273" r:id="rId7"/>
    <p:sldId id="274" r:id="rId8"/>
    <p:sldId id="272" r:id="rId9"/>
    <p:sldId id="270" r:id="rId10"/>
    <p:sldId id="271" r:id="rId11"/>
    <p:sldId id="265" r:id="rId12"/>
    <p:sldId id="262" r:id="rId13"/>
    <p:sldId id="263" r:id="rId14"/>
    <p:sldId id="264" r:id="rId15"/>
    <p:sldId id="275" r:id="rId16"/>
    <p:sldId id="277" r:id="rId17"/>
    <p:sldId id="266" r:id="rId18"/>
    <p:sldId id="27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1. Отношение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поправкам 2020 г.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Отношение к поправкам 2020 г.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77E-477F-B1A6-2F140F408EE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77E-477F-B1A6-2F140F408EE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77E-477F-B1A6-2F140F408EE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177E-477F-B1A6-2F140F408EE4}"/>
              </c:ext>
            </c:extLst>
          </c:dPt>
          <c:cat>
            <c:strRef>
              <c:f>Лист1!$A$2:$A$5</c:f>
              <c:strCache>
                <c:ptCount val="4"/>
                <c:pt idx="0">
                  <c:v>Положительное</c:v>
                </c:pt>
                <c:pt idx="1">
                  <c:v>Отрицательное</c:v>
                </c:pt>
                <c:pt idx="2">
                  <c:v>Еще не оценил(-а)</c:v>
                </c:pt>
                <c:pt idx="3">
                  <c:v>Затрудняюсь ответить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10</c:v>
                </c:pt>
                <c:pt idx="2">
                  <c:v>4</c:v>
                </c:pt>
                <c:pt idx="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77E-477F-B1A6-2F140F408E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t" anchorCtr="0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2. «Положения поправок.1 курс».     </a:t>
            </a:r>
            <a:r>
              <a:rPr lang="ru-RU" dirty="0" smtClean="0"/>
              <a:t> 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t" anchorCtr="0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гр.105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Социальная сфера</c:v>
                </c:pt>
                <c:pt idx="1">
                  <c:v>Выплата пособий и пенсий</c:v>
                </c:pt>
                <c:pt idx="2">
                  <c:v>Сфера государственного управления</c:v>
                </c:pt>
                <c:pt idx="3">
                  <c:v>Вопрос о президентских сроках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20</c:v>
                </c:pt>
                <c:pt idx="2">
                  <c:v>18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32-4943-952D-DBBD6B03DFD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гр.106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Социальная сфера</c:v>
                </c:pt>
                <c:pt idx="1">
                  <c:v>Выплата пособий и пенсий</c:v>
                </c:pt>
                <c:pt idx="2">
                  <c:v>Сфера государственного управления</c:v>
                </c:pt>
                <c:pt idx="3">
                  <c:v>Вопрос о президентских сроках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</c:v>
                </c:pt>
                <c:pt idx="1">
                  <c:v>18</c:v>
                </c:pt>
                <c:pt idx="2">
                  <c:v>20</c:v>
                </c:pt>
                <c:pt idx="3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632-4943-952D-DBBD6B03DFD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гр.107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Социальная сфера</c:v>
                </c:pt>
                <c:pt idx="1">
                  <c:v>Выплата пособий и пенсий</c:v>
                </c:pt>
                <c:pt idx="2">
                  <c:v>Сфера государственного управления</c:v>
                </c:pt>
                <c:pt idx="3">
                  <c:v>Вопрос о президентских сроках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12</c:v>
                </c:pt>
                <c:pt idx="1">
                  <c:v>18</c:v>
                </c:pt>
                <c:pt idx="2">
                  <c:v>20</c:v>
                </c:pt>
                <c:pt idx="3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632-4943-952D-DBBD6B03D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38922216"/>
        <c:axId val="260456064"/>
      </c:barChart>
      <c:catAx>
        <c:axId val="438922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0456064"/>
        <c:crosses val="autoZero"/>
        <c:auto val="1"/>
        <c:lblAlgn val="ctr"/>
        <c:lblOffset val="100"/>
        <c:noMultiLvlLbl val="0"/>
      </c:catAx>
      <c:valAx>
        <c:axId val="2604560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38922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«Отношение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поправкам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г.»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Диагрмма 3 .Отношение к поправкам 2020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E39-4A67-8890-F47703463E5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E39-4A67-8890-F47703463E5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E39-4A67-8890-F47703463E5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E39-4A67-8890-F47703463E55}"/>
              </c:ext>
            </c:extLst>
          </c:dPt>
          <c:cat>
            <c:strRef>
              <c:f>Лист1!$A$2:$A$5</c:f>
              <c:strCache>
                <c:ptCount val="4"/>
                <c:pt idx="0">
                  <c:v>Положительное</c:v>
                </c:pt>
                <c:pt idx="1">
                  <c:v>Отрицательное</c:v>
                </c:pt>
                <c:pt idx="2">
                  <c:v>Еще не оценил (-а)</c:v>
                </c:pt>
                <c:pt idx="3">
                  <c:v>Затрудняюсь ответить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9</c:v>
                </c:pt>
                <c:pt idx="2">
                  <c:v>3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A2-469D-B01E-C2C00B9555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4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«Положения поправок. 3 курс».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гр.30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Социальные вопросы</c:v>
                </c:pt>
                <c:pt idx="1">
                  <c:v>Пенсии и пособия</c:v>
                </c:pt>
                <c:pt idx="2">
                  <c:v>Защита прав человека и гражданина</c:v>
                </c:pt>
                <c:pt idx="3">
                  <c:v>Вопрос о президентских сроках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</c:v>
                </c:pt>
                <c:pt idx="1">
                  <c:v>14</c:v>
                </c:pt>
                <c:pt idx="2">
                  <c:v>19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2C3-4DD1-BF52-A407A11A405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гр.31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Социальные вопросы</c:v>
                </c:pt>
                <c:pt idx="1">
                  <c:v>Пенсии и пособия</c:v>
                </c:pt>
                <c:pt idx="2">
                  <c:v>Защита прав человека и гражданина</c:v>
                </c:pt>
                <c:pt idx="3">
                  <c:v>Вопрос о президентских сроках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</c:v>
                </c:pt>
                <c:pt idx="1">
                  <c:v>18</c:v>
                </c:pt>
                <c:pt idx="2">
                  <c:v>17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2C3-4DD1-BF52-A407A11A40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054329392"/>
        <c:axId val="1923805792"/>
      </c:barChart>
      <c:catAx>
        <c:axId val="20543293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23805792"/>
        <c:crosses val="autoZero"/>
        <c:auto val="1"/>
        <c:lblAlgn val="ctr"/>
        <c:lblOffset val="100"/>
        <c:noMultiLvlLbl val="0"/>
      </c:catAx>
      <c:valAx>
        <c:axId val="19238057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54329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306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68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528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399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8823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828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77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948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4433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7321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790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FFAE196-1F5E-4946-96CD-BD1686D0946C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71D7969F-E0D5-45AD-84D4-1817E19BC57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490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estnik.utmn.ru/sociology/vypuski/2020-tom-6/2_22/931644/" TargetMode="External"/><Relationship Id="rId7" Type="http://schemas.openxmlformats.org/officeDocument/2006/relationships/hyperlink" Target="https://lexrussica.msal.ru/jour/article/view/1608" TargetMode="External"/><Relationship Id="rId2" Type="http://schemas.openxmlformats.org/officeDocument/2006/relationships/hyperlink" Target="https://moluch.ru/archive/425/94152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oluch.ru/th/3/archive/43/1509/" TargetMode="External"/><Relationship Id="rId5" Type="http://schemas.openxmlformats.org/officeDocument/2006/relationships/hyperlink" Target="http://www.&#1089;&#1075;&#1102;&#1072;.&#1088;&#1092;/documents/vestnik/06_2020.pdf" TargetMode="External"/><Relationship Id="rId4" Type="http://schemas.openxmlformats.org/officeDocument/2006/relationships/hyperlink" Target="https://www.elibrary.ru/item.asp?id=41290112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D3AF9-36C9-4A0A-B56F-9648C11C4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6122" y="201478"/>
            <a:ext cx="8229600" cy="3642102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1400" b="1" i="1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РОССИЙСКОЙ ФЕДЕРАЦИИ</a:t>
            </a:r>
            <a:br>
              <a:rPr lang="ru-RU" altLang="ru-RU" sz="1400" b="1" i="1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b="1" i="1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АВТОНОМНОЕ ПРОФЕССИОНАЛЬНОЕ ОБРАЗОВАТЕЛЬНОЕ УЧРЕЖДЕНИЕ МУРМАНСКОЙ ОБЛАСТИ</a:t>
            </a:r>
            <a:br>
              <a:rPr lang="ru-RU" altLang="ru-RU" sz="1400" b="1" i="1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b="1" i="1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МУРМАНСКИЙ ИНДУСТРИАЛЬНЫЙ КОЛЛЕДЖ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разработка: </a:t>
            </a:r>
            <a:r>
              <a:rPr lang="ru-RU" sz="27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«Анализ </a:t>
            </a: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поправок в Конституцию России в рамках изучении дисциплины «Обществознание (включая экономику и право)».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B63AE6-88E4-4456-9807-C9405080B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6200" y="4339525"/>
            <a:ext cx="7315200" cy="1247459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общественных дисциплин, ГАПОУ МО «Мурманский индустриальный колледж», Митин Ю.Г.</a:t>
            </a:r>
          </a:p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Мурманск</a:t>
            </a:r>
          </a:p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8469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Справочный материал для студентов по теме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первого курса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третьего курса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</a:t>
            </a:r>
            <a:endParaRPr lang="ru-RU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  <a:p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и интернет-ресурсы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60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18" y="1123837"/>
            <a:ext cx="3139761" cy="4601183"/>
          </a:xfrm>
        </p:spPr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97778" y="538386"/>
            <a:ext cx="7756021" cy="5638578"/>
          </a:xfrm>
        </p:spPr>
        <p:txBody>
          <a:bodyPr>
            <a:no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РФ отмечает в нынешнем году свое тридцатилетие. Это достаточно серьезный срок для подобного документа, который является Главным законом страны.</a:t>
            </a: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изучении дисциплины «Обществознание (включая экономику и право)» студентами первого (группы 105,106,107) и третьего курса (30 и 31) особое внимание преподаватель общественных дисциплин уделяет не только изучению Конституции РФ и Конституционного строя России, но и поправкам, внесенных в 2020 г., так как объем поправок достаточно широк. И принимались они путем проведения референдума, что отражает значимость для жизни общества. Отношение к данным поправкам и их реализация в рамках нынешней внешнеполитической и внутренней ситуации в стране крайне важны при изучении дисциплины.</a:t>
            </a:r>
          </a:p>
        </p:txBody>
      </p:sp>
    </p:spTree>
    <p:extLst>
      <p:ext uri="{BB962C8B-B14F-4D97-AF65-F5344CB8AC3E}">
        <p14:creationId xmlns:p14="http://schemas.microsoft.com/office/powerpoint/2010/main" val="224928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правовую культуру студентов, которая, зачастую, страдает фрагментарностью и подвержена «клипизации».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022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Восполнить пробелы 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знаниях о Конституции нашей 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Родины;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важность внесенных изменений в главный Закон России.</a:t>
            </a:r>
          </a:p>
          <a:p>
            <a:pPr>
              <a:buFont typeface="Courier New" panose="02070309020205020404" pitchFamily="49" charset="0"/>
              <a:buChar char="o"/>
            </a:pPr>
            <a:endParaRPr lang="ru-RU" sz="3200" i="1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7616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ru-RU" sz="2800" b="1" i="1" spc="0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Справочный материал для студентов по теме</a:t>
            </a:r>
            <a:r>
              <a:rPr lang="ru-RU" sz="2800" b="1" i="1" spc="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800" b="1" i="1" spc="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9268" y="341831"/>
            <a:ext cx="7315200" cy="61786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президентском послании 15 января 2020 года президент Российской Федерации В. В. Путин предложил внести в Конституцию Российской Федерации несколько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поправок. Приведем только некоторые из них: </a:t>
            </a:r>
          </a:p>
          <a:p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Внести в Конституцию изменения, прямо гарантирующие её приоритет в правовом пространстве России. Президент пояснил своё предложение следующим образом: «Требования международного законодательства и договоров, а также решения международных органов могут действовать на территории России только в той части, в которой они не влекут за собой ограничения прав и свобод человека и гражданина, не противоречат нашей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Конституции. Ввести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запрет на иностранное гражданство и вид на жительство для председателя правительства, министров и глав федеральных органов, губернаторов, сенаторов, депутатов и судей.</a:t>
            </a:r>
          </a:p>
          <a:p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Государственной думе утверждать председателя правительства, а также по его представлению — всех его заместителей и федеральных министров.</a:t>
            </a:r>
          </a:p>
          <a:p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Назначать руководителей всех силовых ведомств и региональных прокуроров президентом по итогам консультаций с Советом Федерации. </a:t>
            </a:r>
            <a:endParaRPr lang="ru-RU" sz="1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Изменить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президенту: он должен проживать на территории России не менее 25 лет (раньше — не менее 10 лет), не должен быть обладателем иностранного гражданства или вида на жительство не только на момент выборов, но и ранее.</a:t>
            </a:r>
          </a:p>
          <a:p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убрать из конституционного ограничения сроков полномочий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«подряд», позволявшее одному и тому же лицу занимать президентский срок более двух сроков при условии, что лишь число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последовательных 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сроков не должно быть более двух.</a:t>
            </a:r>
          </a:p>
          <a:p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право Конституционному суду по запросу президента проверять конституционность законопроектов до их подписания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631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поправок к началу апреля 2020 г.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Поправки, связанные с историей и политической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системой ( ст.67,68);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Поправки в области традиционных семейных ценностей, прав и свобод человека и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(ст.71,83,114);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полномочий Федерального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собрания (ст.103);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полномочий президента и сокращение полномочий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( ст.83,92,93,95,129);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Поправки, относящиеся к реформе судебной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 (ст.83,125).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Конституционным судом решений международных судов, разрешение вопроса о возможности исполнения решений межгосударственных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органов (ст.75,125,129).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476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918" y="1123837"/>
            <a:ext cx="3071395" cy="4601183"/>
          </a:xfrm>
        </p:spPr>
        <p:txBody>
          <a:bodyPr>
            <a:norm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Общероссийское голосование по поправкам в Конституцию РФ (25.06.-01.07.2020 г..).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67912" y="1632247"/>
            <a:ext cx="3474720" cy="820396"/>
          </a:xfrm>
        </p:spPr>
        <p:txBody>
          <a:bodyPr>
            <a:normAutofit lnSpcReduction="10000"/>
          </a:bodyPr>
          <a:lstStyle/>
          <a:p>
            <a:pPr lvl="0" algn="ctr">
              <a:buClr>
                <a:srgbClr val="40BAD2"/>
              </a:buClr>
            </a:pPr>
            <a:r>
              <a:rPr lang="ru-RU" sz="1900" i="1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Бюллетени для голосования, отпечатанные в Санкт-Петербурге (май-июнь 2020 г.)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190384" y="2385160"/>
            <a:ext cx="3017782" cy="4023709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818446" y="2521893"/>
            <a:ext cx="3475021" cy="3542083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4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B0106B-D894-4748-B6BF-534583C4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3139162" cy="4601183"/>
          </a:xfrm>
        </p:spPr>
        <p:txBody>
          <a:bodyPr>
            <a:no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Голосование по поправкам прошло не только в формате традиционного голосования – в некоторых регионах ( в т.ч и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Мурманской области)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проголосовать можно было и на портале «Госулуги». 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763BE6-D094-474D-8CCB-CE5BBE60A8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Голосование в г. Люберцы (Московская область) на улице (в связи с мерами против распространения </a:t>
            </a:r>
            <a:r>
              <a:rPr lang="en-US" dirty="0"/>
              <a:t>COVID-19)</a:t>
            </a: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DFA1419-CE09-46C1-8D61-2B22E2AE50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8" y="1930936"/>
            <a:ext cx="4076700" cy="390347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DEE1BB52-B97F-4671-85FC-E62855E309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Страница голосования по поправкам на портале «Госуслуги».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CAE3525D-5A71-4FB9-9E76-EED0CDF475E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438" y="1930936"/>
            <a:ext cx="3475037" cy="3794084"/>
          </a:xfrm>
        </p:spPr>
      </p:pic>
    </p:spTree>
    <p:extLst>
      <p:ext uri="{BB962C8B-B14F-4D97-AF65-F5344CB8AC3E}">
        <p14:creationId xmlns:p14="http://schemas.microsoft.com/office/powerpoint/2010/main" val="363442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5C5D0C-88E2-4FEC-8C10-997F221AB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Итоги голосования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B74998-7558-422D-9575-FC962BA97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списки участников голосования были включены 109 190 337 граждан России. В голосовании приняли участие 74 215 555 человек или 67,97%.</a:t>
            </a: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вынесенный на общероссийское голосование вопрос "Вы одобряете изменения в Конституцию Российской Федерации?" ответили "Да" 57 747 288 человек, что составляет 77,92 % от числа граждан участников голосовании. "Нет" ответили 15 761 978 человек или 21,27% проголосовавших.</a:t>
            </a:r>
          </a:p>
        </p:txBody>
      </p:sp>
    </p:spTree>
    <p:extLst>
      <p:ext uri="{BB962C8B-B14F-4D97-AF65-F5344CB8AC3E}">
        <p14:creationId xmlns:p14="http://schemas.microsoft.com/office/powerpoint/2010/main" val="3924504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первого курса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1061588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1. Отношение к поправкам в Конституцию РФ ,принятых на референдуме в 2020 г..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238288" y="1930936"/>
            <a:ext cx="4054895" cy="4023360"/>
          </a:xfrm>
        </p:spPr>
        <p:txBody>
          <a:bodyPr/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студентов первого курса (в трех группах участвовало в опросе 60 человек) выявлены следующие показатели: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студентов отмечается «полярность» подходов к поправкам (20- положительно оценили поправки, 26 – затруднились ответить).</a:t>
            </a:r>
          </a:p>
          <a:p>
            <a:endParaRPr lang="ru-RU" dirty="0"/>
          </a:p>
        </p:txBody>
      </p:sp>
      <p:graphicFrame>
        <p:nvGraphicFramePr>
          <p:cNvPr id="7" name="Объект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22043603"/>
              </p:ext>
            </p:extLst>
          </p:nvPr>
        </p:nvGraphicFramePr>
        <p:xfrm>
          <a:off x="3867150" y="1930400"/>
          <a:ext cx="3475038" cy="4024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786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 поправок, вызвавшие максимально большое внимание (студенты 1 курса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 представлены на диаграмме 2 «Положения поправок. 1 курс». 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Объект 2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224598"/>
              </p:ext>
            </p:extLst>
          </p:nvPr>
        </p:nvGraphicFramePr>
        <p:xfrm>
          <a:off x="3806745" y="863790"/>
          <a:ext cx="7315200" cy="5121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971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третьего курса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67150" y="760577"/>
            <a:ext cx="4952110" cy="1169824"/>
          </a:xfrm>
        </p:spPr>
        <p:txBody>
          <a:bodyPr>
            <a:norm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3. Отношение к поправкам в Конституцию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РФ, принятых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референдуме в 2020 г..</a:t>
            </a:r>
          </a:p>
          <a:p>
            <a:endParaRPr lang="ru-RU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52943962"/>
              </p:ext>
            </p:extLst>
          </p:nvPr>
        </p:nvGraphicFramePr>
        <p:xfrm>
          <a:off x="3867150" y="1930400"/>
          <a:ext cx="2593471" cy="4024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84444" y="1316052"/>
            <a:ext cx="4770944" cy="4873611"/>
          </a:xfrm>
        </p:spPr>
        <p:txBody>
          <a:bodyPr>
            <a:norm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студентов третьего курса (участвовало 40 студентов) можно отметить иную особенность: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Большая часть затруднившихся ответить указали, что они видят в референдуме по данным поправкам как положительные, так и отрицательные стороны, потому и затрудняются однозначно ответить.  </a:t>
            </a:r>
          </a:p>
        </p:txBody>
      </p:sp>
    </p:spTree>
    <p:extLst>
      <p:ext uri="{BB962C8B-B14F-4D97-AF65-F5344CB8AC3E}">
        <p14:creationId xmlns:p14="http://schemas.microsoft.com/office/powerpoint/2010/main" val="81757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Положения поправок, вызвавшие максимально большое внимание (студенты 3 курса), представлены на диаграмме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«Положения поправок.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курс».  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C82D56B8-9496-44FC-B4A6-CFDACB53B3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875819"/>
              </p:ext>
            </p:extLst>
          </p:nvPr>
        </p:nvGraphicFramePr>
        <p:xfrm>
          <a:off x="3868738" y="863600"/>
          <a:ext cx="7315200" cy="5121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5641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проведения мероприятия удалось восполнить отдельные «пробелы», возникающие при изучении Конституции РФ;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получили возможность узнать больше не только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изменениях в Конституции, но и структурировать 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поправках и их влияние на развитие страны.</a:t>
            </a:r>
          </a:p>
          <a:p>
            <a:pPr marL="457200" indent="-457200">
              <a:buFont typeface="+mj-lt"/>
              <a:buAutoNum type="arabicPeriod"/>
            </a:pPr>
            <a:endParaRPr lang="ru-RU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0929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Российской Федерации (принята всенародным голосованием 12.12.1993) (с учетом поправок, внесенных Законами РФ о поправках к Конституции РФ от 30.12.2008 N 6-ФКЗ, от 30.12.2008 N 7-ФКЗ, от 05.02.2014 N 2-ФКЗ,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04.04.2019).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Российской Федерации (принята всенародным голосованием 12.12.1993) (с учетом поправок, внесенных Законами РФ о поправках к Конституции РФ от 30.12.2008 N 6-ФКЗ, от 30.12.2008 N 7-ФКЗ, от 05.02.2014 N 2-ФКЗ, от 01.07.2020 N 11-ФКЗ, от 06.10.2022) // Текст Конституции, включающий новые субъекты Российской Федерации — Донецкая Народная Республика, Луганская Народная Республика, Запорожская область и Херсонская область, приведен в соответствии с официальной публикацией на Официальном интернет-портале правовой информации (www.pravo.gov.ru), 6 октября 2022 г. (актуальная редакция).</a:t>
            </a:r>
          </a:p>
          <a:p>
            <a:pPr marL="457200" indent="-457200">
              <a:buFont typeface="+mj-lt"/>
              <a:buAutoNum type="arabicPeriod"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640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и интернет-ресурсы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9268" y="452387"/>
            <a:ext cx="7315200" cy="5996539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Ерышова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 И. Правовая культура в студенческой среде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Молодой ученый. — 2022. — № 30.1 (425.1). — С. 26-27. — URL: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https://moluch.ru/archive/425/94152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(дата обращения: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16.01.2023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Кох,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Политическая культура студенческой молодежи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// Вестник Тюменского государственного университета. Социально-экономические и правовые исследования. — 2020. —  Том 6. — № 2 (22). — С. 18-36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URL: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https://vestnik.utmn.ru/sociology/vypuski/2020-tom-6/2_22/931644</a:t>
            </a:r>
            <a:r>
              <a:rPr lang="en-US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(дата обращения: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17.01.2023).</a:t>
            </a:r>
            <a:endParaRPr lang="en-US" sz="1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Пакшин, П.К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Правовой нигилизм в молодёжной среде и пути его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преодоления //Материалы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XXIII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научно-практической конференции молодых ученых, аспиратнов и студентов Национального исследовательского мордовского государственного ун-та им. Н.П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Огарёва.— 2019.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 Том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460-464.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URL: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www.elibrary.ru/item.asp?id=41290112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(дата обращения: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17.01.2023).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Радченко В. И., </a:t>
            </a:r>
            <a:r>
              <a:rPr lang="ru-RU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Угланова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 А. Поправки к Конституции РФ и устойчивость Конституционного строя России // Вестник Саратовской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юридической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академии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..— 2020. —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6.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65–76.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URL: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http://www.xn--80af5bzc.xn--</a:t>
            </a:r>
            <a:r>
              <a:rPr lang="en-US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p1ai/documents/vestnik/06_2020.pdf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(дата обращения:18.01.2023).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Фортова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Л. К. Отношение к правовой культуре обучающейся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 //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 высшей школы. — 2016. — № 3 (6). — С. 15-18. — URL: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https://moluch.ru/th/3/archive/43/1509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/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(дата обращения: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18.01.2023).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Уваров,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А. О расширительном значении президентских поправок к Конституции Российской Федерации // </a:t>
            </a:r>
            <a:r>
              <a:rPr lang="ru-RU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Lex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Russica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№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С.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43-52.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URL: </a:t>
            </a:r>
            <a:r>
              <a:rPr lang="en-US" sz="14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4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lexrussica.msal.ru/jour/article/view/1608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(дата обращения:18.01.2023).</a:t>
            </a:r>
          </a:p>
          <a:p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01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2239511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917595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ка">
  <a:themeElements>
    <a:clrScheme name="Рамка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Рамка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мка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1368</Words>
  <Application>Microsoft Office PowerPoint</Application>
  <PresentationFormat>Широкоэкранный</PresentationFormat>
  <Paragraphs>76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Corbel</vt:lpstr>
      <vt:lpstr>Courier New</vt:lpstr>
      <vt:lpstr>Times New Roman</vt:lpstr>
      <vt:lpstr>Wingdings 2</vt:lpstr>
      <vt:lpstr>Рамка</vt:lpstr>
      <vt:lpstr>МИНИСТЕРСТВО ОБРАЗОВАНИЯ И НАУКИ РОССИЙСКОЙ ФЕДЕРАЦИИ ГОСУДАРСТВЕННОЕ АВТОНОМНОЕ ПРОФЕССИОНАЛЬНОЕ ОБРАЗОВАТЕЛЬНОЕ УЧРЕЖДЕНИЕ МУРМАНСКОЙ ОБЛАСТИ  МУРМАНСКИЙ ИНДУСТРИАЛЬНЫЙ КОЛЛЕДЖ  Методическая разработка: «Анализ поправок в Конституцию России в рамках изучении дисциплины «Обществознание (включая экономику и право)».      </vt:lpstr>
      <vt:lpstr>Содержание</vt:lpstr>
      <vt:lpstr>Актуальность</vt:lpstr>
      <vt:lpstr>Цель</vt:lpstr>
      <vt:lpstr>Задачи </vt:lpstr>
      <vt:lpstr>Справочный материал для студентов по теме </vt:lpstr>
      <vt:lpstr>Содержание поправок к началу апреля 2020 г.</vt:lpstr>
      <vt:lpstr>Общероссийское голосование по поправкам в Конституцию РФ (25.06.-01.07.2020 г..).</vt:lpstr>
      <vt:lpstr>Голосование по поправкам прошло не только в формате традиционного голосования – в некоторых регионах ( в т.ч и в Мурманской области) проголосовать можно было и на портале «Госулуги».  </vt:lpstr>
      <vt:lpstr>Итоги голосования </vt:lpstr>
      <vt:lpstr>Студенты первого курса</vt:lpstr>
      <vt:lpstr>Положения поправок, вызвавшие максимально большое внимание (студенты 1 курса),  представлены на диаграмме 2 «Положения поправок. 1 курс». </vt:lpstr>
      <vt:lpstr>Студенты третьего курса</vt:lpstr>
      <vt:lpstr>Положения поправок, вызвавшие максимально большое внимание (студенты 3 курса), представлены на диаграмме 4 «Положения поправок. 3 курс».  </vt:lpstr>
      <vt:lpstr>Вывод</vt:lpstr>
      <vt:lpstr>Источники</vt:lpstr>
      <vt:lpstr>Литература и интернет-ресурсы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УВР</cp:lastModifiedBy>
  <cp:revision>25</cp:revision>
  <dcterms:created xsi:type="dcterms:W3CDTF">2023-01-17T14:55:26Z</dcterms:created>
  <dcterms:modified xsi:type="dcterms:W3CDTF">2023-01-27T11:11:15Z</dcterms:modified>
</cp:coreProperties>
</file>