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7" r:id="rId2"/>
    <p:sldId id="340" r:id="rId3"/>
    <p:sldId id="276" r:id="rId4"/>
    <p:sldId id="317" r:id="rId5"/>
    <p:sldId id="258" r:id="rId6"/>
    <p:sldId id="326" r:id="rId7"/>
    <p:sldId id="332" r:id="rId8"/>
    <p:sldId id="329" r:id="rId9"/>
    <p:sldId id="277" r:id="rId10"/>
    <p:sldId id="278" r:id="rId11"/>
    <p:sldId id="279" r:id="rId12"/>
    <p:sldId id="281" r:id="rId13"/>
    <p:sldId id="280" r:id="rId14"/>
    <p:sldId id="282" r:id="rId15"/>
    <p:sldId id="306" r:id="rId16"/>
    <p:sldId id="333" r:id="rId17"/>
    <p:sldId id="334" r:id="rId18"/>
    <p:sldId id="336" r:id="rId19"/>
    <p:sldId id="330" r:id="rId20"/>
    <p:sldId id="341" r:id="rId21"/>
    <p:sldId id="343" r:id="rId22"/>
    <p:sldId id="342" r:id="rId23"/>
    <p:sldId id="344" r:id="rId24"/>
    <p:sldId id="283" r:id="rId25"/>
    <p:sldId id="299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9900"/>
    <a:srgbClr val="006666"/>
    <a:srgbClr val="800000"/>
    <a:srgbClr val="F20000"/>
    <a:srgbClr val="CC0000"/>
    <a:srgbClr val="FF3300"/>
    <a:srgbClr val="85DFFF"/>
    <a:srgbClr val="33CC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5F6983-7061-4366-8B91-86F0B969C03E}" type="doc">
      <dgm:prSet loTypeId="urn:microsoft.com/office/officeart/2005/8/layout/equation2" loCatId="relationship" qsTypeId="urn:microsoft.com/office/officeart/2005/8/quickstyle/simple1" qsCatId="simple" csTypeId="urn:microsoft.com/office/officeart/2005/8/colors/accent2_1" csCatId="accent2" phldr="1"/>
      <dgm:spPr/>
    </dgm:pt>
    <dgm:pt modelId="{13055F80-9DC3-4E57-BF60-87F4C3EAF541}">
      <dgm:prSet phldrT="[Текст]"/>
      <dgm:spPr/>
      <dgm:t>
        <a:bodyPr/>
        <a:lstStyle/>
        <a:p>
          <a:r>
            <a:rPr lang="ru-RU" b="1" dirty="0">
              <a:solidFill>
                <a:srgbClr val="006666"/>
              </a:solidFill>
            </a:rPr>
            <a:t>Внутренние ресурсы</a:t>
          </a:r>
        </a:p>
      </dgm:t>
    </dgm:pt>
    <dgm:pt modelId="{A4D8F625-A17B-4DD7-AA21-4B0374F64343}" type="parTrans" cxnId="{E18A6F49-3120-4AD5-B466-9A564E76FA34}">
      <dgm:prSet/>
      <dgm:spPr/>
      <dgm:t>
        <a:bodyPr/>
        <a:lstStyle/>
        <a:p>
          <a:endParaRPr lang="ru-RU" b="1"/>
        </a:p>
      </dgm:t>
    </dgm:pt>
    <dgm:pt modelId="{445AA964-7E32-4B18-AA6A-2CDAFB56F166}" type="sibTrans" cxnId="{E18A6F49-3120-4AD5-B466-9A564E76FA34}">
      <dgm:prSet/>
      <dgm:spPr/>
      <dgm:t>
        <a:bodyPr/>
        <a:lstStyle/>
        <a:p>
          <a:endParaRPr lang="ru-RU" b="1"/>
        </a:p>
      </dgm:t>
    </dgm:pt>
    <dgm:pt modelId="{D4BA4153-5473-40B9-B38B-356E4E770899}">
      <dgm:prSet phldrT="[Текст]"/>
      <dgm:spPr/>
      <dgm:t>
        <a:bodyPr/>
        <a:lstStyle/>
        <a:p>
          <a:r>
            <a:rPr lang="ru-RU" b="1" dirty="0">
              <a:solidFill>
                <a:srgbClr val="006666"/>
              </a:solidFill>
            </a:rPr>
            <a:t>Внешние ресурсы</a:t>
          </a:r>
        </a:p>
      </dgm:t>
    </dgm:pt>
    <dgm:pt modelId="{292491CB-1279-42A5-81C5-9B5EE6D5FAF0}" type="parTrans" cxnId="{F7D37C38-D105-4769-A3CB-8CCCD1C3DE01}">
      <dgm:prSet/>
      <dgm:spPr/>
      <dgm:t>
        <a:bodyPr/>
        <a:lstStyle/>
        <a:p>
          <a:endParaRPr lang="ru-RU" b="1"/>
        </a:p>
      </dgm:t>
    </dgm:pt>
    <dgm:pt modelId="{7F3B2725-2286-4853-AB4B-D8A176560C27}" type="sibTrans" cxnId="{F7D37C38-D105-4769-A3CB-8CCCD1C3DE01}">
      <dgm:prSet/>
      <dgm:spPr/>
      <dgm:t>
        <a:bodyPr/>
        <a:lstStyle/>
        <a:p>
          <a:endParaRPr lang="ru-RU" b="1"/>
        </a:p>
      </dgm:t>
    </dgm:pt>
    <dgm:pt modelId="{00E04693-06F0-4B87-8577-432616109269}">
      <dgm:prSet phldrT="[Текст]"/>
      <dgm:spPr/>
      <dgm:t>
        <a:bodyPr/>
        <a:lstStyle/>
        <a:p>
          <a:r>
            <a:rPr lang="ru-RU" b="1" dirty="0">
              <a:solidFill>
                <a:srgbClr val="006666"/>
              </a:solidFill>
            </a:rPr>
            <a:t>Профилактика эмоционального выгорания</a:t>
          </a:r>
        </a:p>
      </dgm:t>
    </dgm:pt>
    <dgm:pt modelId="{3F44E899-DF4B-4C70-ADC2-0BE45DB0ADF9}" type="parTrans" cxnId="{F252D57D-C544-4FCE-8D9A-F24E6D2FABC6}">
      <dgm:prSet/>
      <dgm:spPr/>
      <dgm:t>
        <a:bodyPr/>
        <a:lstStyle/>
        <a:p>
          <a:endParaRPr lang="ru-RU" b="1"/>
        </a:p>
      </dgm:t>
    </dgm:pt>
    <dgm:pt modelId="{6872AD58-A949-45D4-B95F-BE363E341CC4}" type="sibTrans" cxnId="{F252D57D-C544-4FCE-8D9A-F24E6D2FABC6}">
      <dgm:prSet/>
      <dgm:spPr/>
      <dgm:t>
        <a:bodyPr/>
        <a:lstStyle/>
        <a:p>
          <a:endParaRPr lang="ru-RU" b="1"/>
        </a:p>
      </dgm:t>
    </dgm:pt>
    <dgm:pt modelId="{20D2FB92-C1E4-4913-9A9B-D0E9F7CAD2B0}" type="pres">
      <dgm:prSet presAssocID="{385F6983-7061-4366-8B91-86F0B969C03E}" presName="Name0" presStyleCnt="0">
        <dgm:presLayoutVars>
          <dgm:dir/>
          <dgm:resizeHandles val="exact"/>
        </dgm:presLayoutVars>
      </dgm:prSet>
      <dgm:spPr/>
    </dgm:pt>
    <dgm:pt modelId="{BB8AD4C8-1624-47E7-A1AB-41B143ACCFB9}" type="pres">
      <dgm:prSet presAssocID="{385F6983-7061-4366-8B91-86F0B969C03E}" presName="vNodes" presStyleCnt="0"/>
      <dgm:spPr/>
    </dgm:pt>
    <dgm:pt modelId="{5B939BB9-7EE9-4722-91E1-1CCE93FE0AFE}" type="pres">
      <dgm:prSet presAssocID="{13055F80-9DC3-4E57-BF60-87F4C3EAF54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711D56-2E0A-4B08-92B4-6096458DCC86}" type="pres">
      <dgm:prSet presAssocID="{445AA964-7E32-4B18-AA6A-2CDAFB56F166}" presName="spacerT" presStyleCnt="0"/>
      <dgm:spPr/>
    </dgm:pt>
    <dgm:pt modelId="{037C69ED-9A38-4274-961B-F1BFED3D836F}" type="pres">
      <dgm:prSet presAssocID="{445AA964-7E32-4B18-AA6A-2CDAFB56F166}" presName="sibTrans" presStyleLbl="sibTrans2D1" presStyleIdx="0" presStyleCnt="2"/>
      <dgm:spPr/>
      <dgm:t>
        <a:bodyPr/>
        <a:lstStyle/>
        <a:p>
          <a:endParaRPr lang="ru-RU"/>
        </a:p>
      </dgm:t>
    </dgm:pt>
    <dgm:pt modelId="{96305C6D-2DEC-4E9C-B625-ABCAAD964346}" type="pres">
      <dgm:prSet presAssocID="{445AA964-7E32-4B18-AA6A-2CDAFB56F166}" presName="spacerB" presStyleCnt="0"/>
      <dgm:spPr/>
    </dgm:pt>
    <dgm:pt modelId="{FA815319-DA1D-464E-A486-4795A9D5D13B}" type="pres">
      <dgm:prSet presAssocID="{D4BA4153-5473-40B9-B38B-356E4E77089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1E289B-23FF-4691-828B-50C445B4E027}" type="pres">
      <dgm:prSet presAssocID="{385F6983-7061-4366-8B91-86F0B969C03E}" presName="sibTransLast" presStyleLbl="sibTrans2D1" presStyleIdx="1" presStyleCnt="2"/>
      <dgm:spPr/>
      <dgm:t>
        <a:bodyPr/>
        <a:lstStyle/>
        <a:p>
          <a:endParaRPr lang="ru-RU"/>
        </a:p>
      </dgm:t>
    </dgm:pt>
    <dgm:pt modelId="{A0493B3E-73C1-4755-8D0C-5D66A4B6D2AB}" type="pres">
      <dgm:prSet presAssocID="{385F6983-7061-4366-8B91-86F0B969C03E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E76786D6-6652-46A6-A907-DC9A9B66D809}" type="pres">
      <dgm:prSet presAssocID="{385F6983-7061-4366-8B91-86F0B969C03E}" presName="las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F3E219-487E-40EA-9C5D-5FFF80212353}" type="presOf" srcId="{D4BA4153-5473-40B9-B38B-356E4E770899}" destId="{FA815319-DA1D-464E-A486-4795A9D5D13B}" srcOrd="0" destOrd="0" presId="urn:microsoft.com/office/officeart/2005/8/layout/equation2"/>
    <dgm:cxn modelId="{F7D37C38-D105-4769-A3CB-8CCCD1C3DE01}" srcId="{385F6983-7061-4366-8B91-86F0B969C03E}" destId="{D4BA4153-5473-40B9-B38B-356E4E770899}" srcOrd="1" destOrd="0" parTransId="{292491CB-1279-42A5-81C5-9B5EE6D5FAF0}" sibTransId="{7F3B2725-2286-4853-AB4B-D8A176560C27}"/>
    <dgm:cxn modelId="{61BDDA2C-41D3-4A21-B4A3-F2074FA4D3E5}" type="presOf" srcId="{7F3B2725-2286-4853-AB4B-D8A176560C27}" destId="{A0493B3E-73C1-4755-8D0C-5D66A4B6D2AB}" srcOrd="1" destOrd="0" presId="urn:microsoft.com/office/officeart/2005/8/layout/equation2"/>
    <dgm:cxn modelId="{F252D57D-C544-4FCE-8D9A-F24E6D2FABC6}" srcId="{385F6983-7061-4366-8B91-86F0B969C03E}" destId="{00E04693-06F0-4B87-8577-432616109269}" srcOrd="2" destOrd="0" parTransId="{3F44E899-DF4B-4C70-ADC2-0BE45DB0ADF9}" sibTransId="{6872AD58-A949-45D4-B95F-BE363E341CC4}"/>
    <dgm:cxn modelId="{6ECED361-EE9A-4F55-BB06-2B51373D32DA}" type="presOf" srcId="{00E04693-06F0-4B87-8577-432616109269}" destId="{E76786D6-6652-46A6-A907-DC9A9B66D809}" srcOrd="0" destOrd="0" presId="urn:microsoft.com/office/officeart/2005/8/layout/equation2"/>
    <dgm:cxn modelId="{A93A288E-E2BE-45D7-BE4E-A0F27E8E26B3}" type="presOf" srcId="{385F6983-7061-4366-8B91-86F0B969C03E}" destId="{20D2FB92-C1E4-4913-9A9B-D0E9F7CAD2B0}" srcOrd="0" destOrd="0" presId="urn:microsoft.com/office/officeart/2005/8/layout/equation2"/>
    <dgm:cxn modelId="{001192FC-69D3-48D2-B4EF-3C076859C2A9}" type="presOf" srcId="{7F3B2725-2286-4853-AB4B-D8A176560C27}" destId="{841E289B-23FF-4691-828B-50C445B4E027}" srcOrd="0" destOrd="0" presId="urn:microsoft.com/office/officeart/2005/8/layout/equation2"/>
    <dgm:cxn modelId="{AA05F8CC-A94C-4CC9-90DA-A80C1A787F10}" type="presOf" srcId="{13055F80-9DC3-4E57-BF60-87F4C3EAF541}" destId="{5B939BB9-7EE9-4722-91E1-1CCE93FE0AFE}" srcOrd="0" destOrd="0" presId="urn:microsoft.com/office/officeart/2005/8/layout/equation2"/>
    <dgm:cxn modelId="{E18A6F49-3120-4AD5-B466-9A564E76FA34}" srcId="{385F6983-7061-4366-8B91-86F0B969C03E}" destId="{13055F80-9DC3-4E57-BF60-87F4C3EAF541}" srcOrd="0" destOrd="0" parTransId="{A4D8F625-A17B-4DD7-AA21-4B0374F64343}" sibTransId="{445AA964-7E32-4B18-AA6A-2CDAFB56F166}"/>
    <dgm:cxn modelId="{9B7A946E-4287-40EF-96D4-9BE4B527FF69}" type="presOf" srcId="{445AA964-7E32-4B18-AA6A-2CDAFB56F166}" destId="{037C69ED-9A38-4274-961B-F1BFED3D836F}" srcOrd="0" destOrd="0" presId="urn:microsoft.com/office/officeart/2005/8/layout/equation2"/>
    <dgm:cxn modelId="{218524EA-8CA2-4A3C-A143-08BE0069206E}" type="presParOf" srcId="{20D2FB92-C1E4-4913-9A9B-D0E9F7CAD2B0}" destId="{BB8AD4C8-1624-47E7-A1AB-41B143ACCFB9}" srcOrd="0" destOrd="0" presId="urn:microsoft.com/office/officeart/2005/8/layout/equation2"/>
    <dgm:cxn modelId="{C8B90E80-0275-4C87-969B-A3B3E487DA6D}" type="presParOf" srcId="{BB8AD4C8-1624-47E7-A1AB-41B143ACCFB9}" destId="{5B939BB9-7EE9-4722-91E1-1CCE93FE0AFE}" srcOrd="0" destOrd="0" presId="urn:microsoft.com/office/officeart/2005/8/layout/equation2"/>
    <dgm:cxn modelId="{FE10C0DC-9B1F-4F88-AF8E-2EAD4B241A51}" type="presParOf" srcId="{BB8AD4C8-1624-47E7-A1AB-41B143ACCFB9}" destId="{62711D56-2E0A-4B08-92B4-6096458DCC86}" srcOrd="1" destOrd="0" presId="urn:microsoft.com/office/officeart/2005/8/layout/equation2"/>
    <dgm:cxn modelId="{7E16F45F-E38A-492C-955A-6BF08783E623}" type="presParOf" srcId="{BB8AD4C8-1624-47E7-A1AB-41B143ACCFB9}" destId="{037C69ED-9A38-4274-961B-F1BFED3D836F}" srcOrd="2" destOrd="0" presId="urn:microsoft.com/office/officeart/2005/8/layout/equation2"/>
    <dgm:cxn modelId="{1E99AC80-C5DD-4BA4-AEB0-6F06F3F40677}" type="presParOf" srcId="{BB8AD4C8-1624-47E7-A1AB-41B143ACCFB9}" destId="{96305C6D-2DEC-4E9C-B625-ABCAAD964346}" srcOrd="3" destOrd="0" presId="urn:microsoft.com/office/officeart/2005/8/layout/equation2"/>
    <dgm:cxn modelId="{FA6FC821-26FD-4EFC-B1F3-3B9976BB7F16}" type="presParOf" srcId="{BB8AD4C8-1624-47E7-A1AB-41B143ACCFB9}" destId="{FA815319-DA1D-464E-A486-4795A9D5D13B}" srcOrd="4" destOrd="0" presId="urn:microsoft.com/office/officeart/2005/8/layout/equation2"/>
    <dgm:cxn modelId="{89258B5A-EEC2-4735-AC80-F514A549BBC1}" type="presParOf" srcId="{20D2FB92-C1E4-4913-9A9B-D0E9F7CAD2B0}" destId="{841E289B-23FF-4691-828B-50C445B4E027}" srcOrd="1" destOrd="0" presId="urn:microsoft.com/office/officeart/2005/8/layout/equation2"/>
    <dgm:cxn modelId="{84EEF359-E364-4A09-9C5E-F33779D7DC6D}" type="presParOf" srcId="{841E289B-23FF-4691-828B-50C445B4E027}" destId="{A0493B3E-73C1-4755-8D0C-5D66A4B6D2AB}" srcOrd="0" destOrd="0" presId="urn:microsoft.com/office/officeart/2005/8/layout/equation2"/>
    <dgm:cxn modelId="{02F481F3-6171-494D-AA51-0BD676DA8695}" type="presParOf" srcId="{20D2FB92-C1E4-4913-9A9B-D0E9F7CAD2B0}" destId="{E76786D6-6652-46A6-A907-DC9A9B66D809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B939BB9-7EE9-4722-91E1-1CCE93FE0AFE}">
      <dsp:nvSpPr>
        <dsp:cNvPr id="0" name=""/>
        <dsp:cNvSpPr/>
      </dsp:nvSpPr>
      <dsp:spPr>
        <a:xfrm>
          <a:off x="582899" y="820"/>
          <a:ext cx="1796402" cy="179640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rgbClr val="006666"/>
              </a:solidFill>
            </a:rPr>
            <a:t>Внутренние ресурсы</a:t>
          </a:r>
        </a:p>
      </dsp:txBody>
      <dsp:txXfrm>
        <a:off x="582899" y="820"/>
        <a:ext cx="1796402" cy="1796402"/>
      </dsp:txXfrm>
    </dsp:sp>
    <dsp:sp modelId="{037C69ED-9A38-4274-961B-F1BFED3D836F}">
      <dsp:nvSpPr>
        <dsp:cNvPr id="0" name=""/>
        <dsp:cNvSpPr/>
      </dsp:nvSpPr>
      <dsp:spPr>
        <a:xfrm>
          <a:off x="960143" y="1943091"/>
          <a:ext cx="1041913" cy="1041913"/>
        </a:xfrm>
        <a:prstGeom prst="mathPlus">
          <a:avLst/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b="1" kern="1200"/>
        </a:p>
      </dsp:txBody>
      <dsp:txXfrm>
        <a:off x="960143" y="1943091"/>
        <a:ext cx="1041913" cy="1041913"/>
      </dsp:txXfrm>
    </dsp:sp>
    <dsp:sp modelId="{FA815319-DA1D-464E-A486-4795A9D5D13B}">
      <dsp:nvSpPr>
        <dsp:cNvPr id="0" name=""/>
        <dsp:cNvSpPr/>
      </dsp:nvSpPr>
      <dsp:spPr>
        <a:xfrm>
          <a:off x="582899" y="3130872"/>
          <a:ext cx="1796402" cy="179640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rgbClr val="006666"/>
              </a:solidFill>
            </a:rPr>
            <a:t>Внешние ресурсы</a:t>
          </a:r>
        </a:p>
      </dsp:txBody>
      <dsp:txXfrm>
        <a:off x="582899" y="3130872"/>
        <a:ext cx="1796402" cy="1796402"/>
      </dsp:txXfrm>
    </dsp:sp>
    <dsp:sp modelId="{841E289B-23FF-4691-828B-50C445B4E027}">
      <dsp:nvSpPr>
        <dsp:cNvPr id="0" name=""/>
        <dsp:cNvSpPr/>
      </dsp:nvSpPr>
      <dsp:spPr>
        <a:xfrm>
          <a:off x="2648762" y="2129917"/>
          <a:ext cx="571256" cy="6682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b="1" kern="1200"/>
        </a:p>
      </dsp:txBody>
      <dsp:txXfrm>
        <a:off x="2648762" y="2129917"/>
        <a:ext cx="571256" cy="668261"/>
      </dsp:txXfrm>
    </dsp:sp>
    <dsp:sp modelId="{E76786D6-6652-46A6-A907-DC9A9B66D809}">
      <dsp:nvSpPr>
        <dsp:cNvPr id="0" name=""/>
        <dsp:cNvSpPr/>
      </dsp:nvSpPr>
      <dsp:spPr>
        <a:xfrm>
          <a:off x="3457143" y="667645"/>
          <a:ext cx="3592805" cy="359280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>
              <a:solidFill>
                <a:srgbClr val="006666"/>
              </a:solidFill>
            </a:rPr>
            <a:t>Профилактика эмоционального выгорания</a:t>
          </a:r>
        </a:p>
      </dsp:txBody>
      <dsp:txXfrm>
        <a:off x="3457143" y="667645"/>
        <a:ext cx="3592805" cy="35928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69E851-5A90-469D-9168-16F4E61FC947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AC85F9-F8FB-4D00-9E69-B5BA3C1AD0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60989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02.04.2021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02.04.2021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02.04.2021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02.04.2021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02.04.2021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02.04.2021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02.04.2021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02.04.2021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02.04.2021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02.04.2021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02.04.2021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6B23399-35DC-48D5-942A-61B39D5C148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C717CCA-159D-4D3E-AA52-4521A2B0856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1513" y="517525"/>
            <a:ext cx="7794625" cy="123507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 spd="med">
    <p:cover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653380" y="262741"/>
            <a:ext cx="8239099" cy="6332519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409" name="Rectangle 1"/>
          <p:cNvSpPr>
            <a:spLocks noChangeArrowheads="1"/>
          </p:cNvSpPr>
          <p:nvPr userDrawn="1"/>
        </p:nvSpPr>
        <p:spPr bwMode="auto">
          <a:xfrm>
            <a:off x="21200" y="6619885"/>
            <a:ext cx="1095172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© Фокина Лидия Петровна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7" name="Picture 2" descr="http://img-fotki.yandex.ru/get/6709/16969765.141/0_74c93_8f7b4ea4_M.png"/>
          <p:cNvPicPr>
            <a:picLocks noChangeAspect="1" noChangeArrowheads="1"/>
          </p:cNvPicPr>
          <p:nvPr userDrawn="1"/>
        </p:nvPicPr>
        <p:blipFill>
          <a:blip r:embed="rId17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8304" y="213247"/>
            <a:ext cx="1656184" cy="15788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img-fotki.yandex.ru/get/60015/200418627.15e/0_16ef73_a557fe6e_orig.png"/>
          <p:cNvPicPr>
            <a:picLocks noChangeAspect="1" noChangeArrowheads="1"/>
          </p:cNvPicPr>
          <p:nvPr userDrawn="1"/>
        </p:nvPicPr>
        <p:blipFill rotWithShape="1">
          <a:blip r:embed="rId18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1" y="1062038"/>
            <a:ext cx="882502" cy="47339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857224" y="357166"/>
            <a:ext cx="8072494" cy="4618265"/>
            <a:chOff x="876486" y="265047"/>
            <a:chExt cx="7470720" cy="4865090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876486" y="265047"/>
              <a:ext cx="7470720" cy="191293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3200" b="1" dirty="0" smtClean="0">
                  <a:solidFill>
                    <a:srgbClr val="800000"/>
                  </a:solidFill>
                  <a:latin typeface="Monotype Corsiva" pitchFamily="66" charset="0"/>
                </a:rPr>
                <a:t> </a:t>
              </a:r>
              <a:r>
                <a:rPr lang="ru-RU" sz="4000" b="1" dirty="0" smtClean="0">
                  <a:solidFill>
                    <a:srgbClr val="800000"/>
                  </a:solidFill>
                  <a:latin typeface="Monotype Corsiva" pitchFamily="66" charset="0"/>
                </a:rPr>
                <a:t>Профилактика 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4000" b="1" dirty="0" smtClean="0">
                  <a:solidFill>
                    <a:srgbClr val="800000"/>
                  </a:solidFill>
                  <a:latin typeface="Monotype Corsiva" pitchFamily="66" charset="0"/>
                </a:rPr>
                <a:t>эмоционального  выгорания</a:t>
              </a:r>
              <a:r>
                <a:rPr lang="ru-RU" sz="4000" b="1" dirty="0" smtClean="0">
                  <a:solidFill>
                    <a:srgbClr val="800000"/>
                  </a:solidFill>
                  <a:latin typeface="Monotype Corsiva" pitchFamily="66" charset="0"/>
                  <a:ea typeface="Kozuka Mincho Pro L" pitchFamily="18" charset="-128"/>
                </a:rPr>
                <a:t/>
              </a:r>
              <a:br>
                <a:rPr lang="ru-RU" sz="4000" b="1" dirty="0" smtClean="0">
                  <a:solidFill>
                    <a:srgbClr val="800000"/>
                  </a:solidFill>
                  <a:latin typeface="Monotype Corsiva" pitchFamily="66" charset="0"/>
                  <a:ea typeface="Kozuka Mincho Pro L" pitchFamily="18" charset="-128"/>
                </a:rPr>
              </a:br>
              <a:r>
                <a:rPr lang="ru-RU" sz="3200" b="1" dirty="0" smtClean="0">
                  <a:ln w="19050">
                    <a:solidFill>
                      <a:prstClr val="white"/>
                    </a:solidFill>
                    <a:prstDash val="solid"/>
                  </a:ln>
                  <a:solidFill>
                    <a:srgbClr val="800000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 </a:t>
              </a:r>
              <a:endParaRPr lang="ru-RU" sz="32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8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2187089" y="4741066"/>
              <a:ext cx="5084703" cy="3890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 smtClean="0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 </a:t>
              </a:r>
              <a:endParaRPr lang="ru-RU" dirty="0">
                <a:solidFill>
                  <a:schemeClr val="accent2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5" name="Прямоугольник 4"/>
          <p:cNvSpPr/>
          <p:nvPr/>
        </p:nvSpPr>
        <p:spPr>
          <a:xfrm>
            <a:off x="4214810" y="557214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Бог может простить нам грехи наши, но нервная  система  никогда.</a:t>
            </a:r>
            <a:endPara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Уильям  Джеймс</a:t>
            </a:r>
          </a:p>
        </p:txBody>
      </p:sp>
      <p:pic>
        <p:nvPicPr>
          <p:cNvPr id="6" name="Picture 2" descr="C:\Users\User\Desktop\yoga_tre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68" y="2014225"/>
            <a:ext cx="2872340" cy="351064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i="1" u="sng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Активизирующее упражнение </a:t>
            </a:r>
            <a:br>
              <a:rPr lang="ru-RU" sz="3200" b="1" i="1" u="sng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3200" b="1" i="1" u="sng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«Без масок»  </a:t>
            </a:r>
            <a:br>
              <a:rPr lang="ru-RU" sz="3200" b="1" i="1" u="sng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3200" b="1" i="1" u="sng" dirty="0">
              <a:solidFill>
                <a:srgbClr val="C0000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908720"/>
            <a:ext cx="8532440" cy="4525963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i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Инструкция: Закончите фразы, записанные на карточках. Долго не задумывайтесь. Говорите  первое, что приходит в голову. </a:t>
            </a:r>
          </a:p>
          <a:p>
            <a:pPr>
              <a:spcBef>
                <a:spcPts val="0"/>
              </a:spcBef>
              <a:buNone/>
            </a:pPr>
            <a:r>
              <a:rPr lang="ru-RU" sz="2400" b="1" i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Фразы: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«Я горжусь тем, что…»;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«Особенно мне нравится, когда люди, окружающие меня…»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«В последнее время в работе меня огорчало…»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«Мне бывает скучно, когда я…»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«Мне очень трудно забыть, но я…»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«Моя сильная сторона в профессиональной деятельности…»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«Верно, что я еще …»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«Иногда люди не понимают меня, потому что я…»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«Мои друзья редко…»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«Думаю, что самое важное для меня…»</a:t>
            </a:r>
          </a:p>
          <a:p>
            <a:pPr>
              <a:spcBef>
                <a:spcPts val="0"/>
              </a:spcBef>
              <a:buNone/>
            </a:pPr>
            <a:endParaRPr lang="ru-RU" sz="2400" i="1" dirty="0" smtClean="0">
              <a:solidFill>
                <a:srgbClr val="003366"/>
              </a:solidFill>
            </a:endParaRPr>
          </a:p>
          <a:p>
            <a:pPr>
              <a:spcBef>
                <a:spcPts val="0"/>
              </a:spcBef>
            </a:pPr>
            <a:endParaRPr lang="ru-RU" sz="2400" dirty="0">
              <a:solidFill>
                <a:srgbClr val="0033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>
                <a:solidFill>
                  <a:srgbClr val="006666"/>
                </a:solidFill>
                <a:latin typeface="Monotype Corsiva" pitchFamily="66" charset="0"/>
              </a:rPr>
              <a:t>Немного истории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785786" y="928670"/>
            <a:ext cx="8072494" cy="4525963"/>
          </a:xfrm>
        </p:spPr>
        <p:txBody>
          <a:bodyPr/>
          <a:lstStyle/>
          <a:p>
            <a:pPr algn="ctr">
              <a:buNone/>
            </a:pPr>
            <a:r>
              <a:rPr lang="ru-RU" dirty="0">
                <a:solidFill>
                  <a:srgbClr val="800000"/>
                </a:solidFill>
                <a:latin typeface="Monotype Corsiva" pitchFamily="66" charset="0"/>
              </a:rPr>
              <a:t>Термин «</a:t>
            </a:r>
            <a:r>
              <a:rPr lang="ru-RU" dirty="0" err="1">
                <a:solidFill>
                  <a:srgbClr val="800000"/>
                </a:solidFill>
                <a:latin typeface="Monotype Corsiva" pitchFamily="66" charset="0"/>
              </a:rPr>
              <a:t>burnout</a:t>
            </a:r>
            <a:r>
              <a:rPr lang="ru-RU" dirty="0">
                <a:solidFill>
                  <a:srgbClr val="800000"/>
                </a:solidFill>
                <a:latin typeface="Monotype Corsiva" pitchFamily="66" charset="0"/>
              </a:rPr>
              <a:t>» - «выгорание», «сгорание» предложил </a:t>
            </a:r>
            <a:r>
              <a:rPr lang="ru-RU" dirty="0" smtClean="0">
                <a:solidFill>
                  <a:srgbClr val="800000"/>
                </a:solidFill>
                <a:latin typeface="Monotype Corsiva" pitchFamily="66" charset="0"/>
              </a:rPr>
              <a:t>Герберт </a:t>
            </a:r>
            <a:r>
              <a:rPr lang="ru-RU" dirty="0" err="1">
                <a:solidFill>
                  <a:srgbClr val="800000"/>
                </a:solidFill>
                <a:latin typeface="Monotype Corsiva" pitchFamily="66" charset="0"/>
              </a:rPr>
              <a:t>Фрейденбергер</a:t>
            </a:r>
            <a:r>
              <a:rPr lang="ru-RU" dirty="0">
                <a:solidFill>
                  <a:srgbClr val="800000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rgbClr val="800000"/>
                </a:solidFill>
                <a:latin typeface="Monotype Corsiva" pitchFamily="66" charset="0"/>
              </a:rPr>
              <a:t> в </a:t>
            </a:r>
            <a:r>
              <a:rPr lang="ru-RU" dirty="0">
                <a:solidFill>
                  <a:srgbClr val="800000"/>
                </a:solidFill>
                <a:latin typeface="Monotype Corsiva" pitchFamily="66" charset="0"/>
              </a:rPr>
              <a:t>1974 году для описания деморализации, разочарования и крайней усталости, наблюдаемых у специалистов, работающих в системе профессий </a:t>
            </a:r>
            <a:r>
              <a:rPr lang="ru-RU" b="1" dirty="0">
                <a:solidFill>
                  <a:srgbClr val="800000"/>
                </a:solidFill>
                <a:latin typeface="Monotype Corsiva" pitchFamily="66" charset="0"/>
              </a:rPr>
              <a:t>«человек-человек». </a:t>
            </a:r>
          </a:p>
        </p:txBody>
      </p:sp>
      <p:pic>
        <p:nvPicPr>
          <p:cNvPr id="1026" name="Picture 2" descr="C:\Users\Anna\Desktop\СЭВ и пиктограммы\oL3O39dDHA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3929066"/>
            <a:ext cx="3117854" cy="2612466"/>
          </a:xfrm>
          <a:prstGeom prst="rect">
            <a:avLst/>
          </a:prstGeom>
          <a:ln w="88900" cap="sq" cmpd="thickThin">
            <a:solidFill>
              <a:srgbClr val="00666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 такое</a:t>
            </a:r>
            <a:b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синдром эмоционального выгорания?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666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5400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45259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7" name="Picture 3" descr="C:\Users\Anna\Desktop\СЭВ и пиктограммы\0_cc468_7b9f6ef6_M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060848"/>
            <a:ext cx="4236502" cy="42365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57224" y="2214554"/>
            <a:ext cx="80010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400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ЭМОЦИОНАЛЬНОЕ ВЫГОРАНИЕ - это синдром, развивающийся на фоне хронического стресса и ведущий к истощению эмоционально-энергетических и личностных ресурсов работающего человека</a:t>
            </a:r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2214546" y="357166"/>
            <a:ext cx="52864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66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6666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nna\Desktop\СЭВ и пиктограммы\Sindrom-jemocionalnogo-vygoranij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3784214"/>
            <a:ext cx="3020807" cy="2643206"/>
          </a:xfrm>
          <a:prstGeom prst="rect">
            <a:avLst/>
          </a:prstGeom>
          <a:noFill/>
        </p:spPr>
      </p:pic>
      <p:pic>
        <p:nvPicPr>
          <p:cNvPr id="2" name="Picture 2" descr="C:\Users\Anna\Desktop\СЭВ и пиктограммы\0_6d046_23faea0b_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428604"/>
            <a:ext cx="1785950" cy="1785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na\Desktop\СЭВ и пиктограммы\диагности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1285860"/>
            <a:ext cx="4643469" cy="4643469"/>
          </a:xfrm>
          <a:prstGeom prst="rect">
            <a:avLst/>
          </a:prstGeom>
          <a:ln w="88900" cap="sq" cmpd="thickThin">
            <a:solidFill>
              <a:srgbClr val="8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5542038"/>
              </p:ext>
            </p:extLst>
          </p:nvPr>
        </p:nvGraphicFramePr>
        <p:xfrm>
          <a:off x="899592" y="1097356"/>
          <a:ext cx="7776864" cy="5760644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074609"/>
                <a:gridCol w="1097389"/>
                <a:gridCol w="889068"/>
                <a:gridCol w="817711"/>
                <a:gridCol w="898087"/>
              </a:tblGrid>
              <a:tr h="516160"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 dirty="0">
                          <a:solidFill>
                            <a:srgbClr val="0066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ctr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 b="1" dirty="0">
                          <a:solidFill>
                            <a:srgbClr val="0066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Почти никогда</a:t>
                      </a:r>
                      <a:endParaRPr lang="ru-RU" sz="1000" dirty="0">
                        <a:solidFill>
                          <a:srgbClr val="0066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ctr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 b="1" dirty="0">
                          <a:solidFill>
                            <a:srgbClr val="0066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Иногда</a:t>
                      </a:r>
                      <a:endParaRPr lang="ru-RU" sz="1000" dirty="0">
                        <a:solidFill>
                          <a:srgbClr val="0066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ctr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 b="1" dirty="0">
                          <a:solidFill>
                            <a:srgbClr val="0066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Часто</a:t>
                      </a:r>
                      <a:endParaRPr lang="ru-RU" sz="1000" dirty="0">
                        <a:solidFill>
                          <a:srgbClr val="0066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ctr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 b="1" dirty="0">
                          <a:solidFill>
                            <a:srgbClr val="0066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Почти</a:t>
                      </a:r>
                      <a:r>
                        <a:rPr lang="ru-RU" sz="1000" dirty="0">
                          <a:solidFill>
                            <a:srgbClr val="0066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/>
                      </a:r>
                      <a:br>
                        <a:rPr lang="ru-RU" sz="1000" dirty="0">
                          <a:solidFill>
                            <a:srgbClr val="0066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</a:br>
                      <a:r>
                        <a:rPr lang="ru-RU" sz="1000" b="1" dirty="0">
                          <a:solidFill>
                            <a:srgbClr val="0066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всегда</a:t>
                      </a:r>
                      <a:endParaRPr lang="ru-RU" sz="1000" dirty="0">
                        <a:solidFill>
                          <a:srgbClr val="0066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051">
                <a:tc>
                  <a:txBody>
                    <a:bodyPr/>
                    <a:lstStyle/>
                    <a:p>
                      <a:pPr indent="101600" algn="l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400" dirty="0">
                          <a:solidFill>
                            <a:srgbClr val="0066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 Я чувствую себя эмоционально опустошенным к концу рабочего дня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051">
                <a:tc>
                  <a:txBody>
                    <a:bodyPr/>
                    <a:lstStyle/>
                    <a:p>
                      <a:pPr indent="101600" algn="l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400" dirty="0">
                          <a:solidFill>
                            <a:srgbClr val="0066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 Я плохо засыпаю из-за переживаний, связанных с работой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051">
                <a:tc>
                  <a:txBody>
                    <a:bodyPr/>
                    <a:lstStyle/>
                    <a:p>
                      <a:pPr indent="101600" algn="l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400" dirty="0">
                          <a:solidFill>
                            <a:srgbClr val="0066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 Эмоциональная нагрузка на работе слишком велика для меня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051">
                <a:tc>
                  <a:txBody>
                    <a:bodyPr/>
                    <a:lstStyle/>
                    <a:p>
                      <a:pPr indent="101600" algn="l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400" dirty="0">
                          <a:solidFill>
                            <a:srgbClr val="0066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 После рабочего дня я могу срываться на своих близких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051">
                <a:tc>
                  <a:txBody>
                    <a:bodyPr/>
                    <a:lstStyle/>
                    <a:p>
                      <a:pPr indent="101600" algn="l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400" dirty="0">
                          <a:solidFill>
                            <a:srgbClr val="0066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 Я чувствую, что мои нервы натянуты до предела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8076">
                <a:tc>
                  <a:txBody>
                    <a:bodyPr/>
                    <a:lstStyle/>
                    <a:p>
                      <a:pPr indent="101600" algn="l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400" dirty="0">
                          <a:solidFill>
                            <a:srgbClr val="0066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 Мне сложно снять эмоциональное напряжение, возникающее у меня после рабочего дня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051">
                <a:tc>
                  <a:txBody>
                    <a:bodyPr/>
                    <a:lstStyle/>
                    <a:p>
                      <a:pPr indent="101600" algn="l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400" dirty="0">
                          <a:solidFill>
                            <a:srgbClr val="0066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 Моя работа плохо влияет на мое здоровье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051">
                <a:tc>
                  <a:txBody>
                    <a:bodyPr/>
                    <a:lstStyle/>
                    <a:p>
                      <a:pPr indent="101600" algn="l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400" dirty="0">
                          <a:solidFill>
                            <a:srgbClr val="0066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 После рабочего дня у меня уже ни на что не остается сил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051">
                <a:tc>
                  <a:txBody>
                    <a:bodyPr/>
                    <a:lstStyle/>
                    <a:p>
                      <a:pPr indent="101600" algn="l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400" dirty="0">
                          <a:solidFill>
                            <a:srgbClr val="0066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 Я чувствую себя перегруженным проблемами других людей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01600" algn="just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151112" y="343506"/>
            <a:ext cx="7920880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0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101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6666"/>
                </a:solidFill>
                <a:effectLst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Анкета для оценки синдрома эмоционального выгорания</a:t>
            </a:r>
          </a:p>
          <a:p>
            <a:pPr marL="0" marR="0" lvl="0" indent="101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1" u="none" strike="noStrike" cap="none" normalizeH="0" baseline="0" dirty="0" smtClean="0">
                <a:ln>
                  <a:noFill/>
                </a:ln>
                <a:solidFill>
                  <a:srgbClr val="006666"/>
                </a:solidFill>
                <a:effectLst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Инструкция.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6666"/>
                </a:solidFill>
                <a:effectLst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Ответьте, пожалуйста, на вопросы, представленные ниже. Отметьте галочкой ответ, который Вы считаете наиболее подходящим для себя.</a:t>
            </a:r>
          </a:p>
          <a:p>
            <a:pPr marL="0" marR="0" lvl="0" indent="101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rgbClr val="006666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270609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8208912" cy="548680"/>
          </a:xfrm>
        </p:spPr>
        <p:txBody>
          <a:bodyPr/>
          <a:lstStyle/>
          <a:p>
            <a:r>
              <a:rPr lang="en-US" sz="2000" i="1" dirty="0" smtClean="0"/>
              <a:t> </a:t>
            </a:r>
            <a:br>
              <a:rPr lang="en-US" sz="2000" i="1" dirty="0" smtClean="0"/>
            </a:br>
            <a:r>
              <a:rPr lang="en-US" sz="2000" i="1" dirty="0" smtClean="0"/>
              <a:t/>
            </a:r>
            <a:br>
              <a:rPr lang="en-US" sz="2000" i="1" dirty="0" smtClean="0"/>
            </a:br>
            <a:r>
              <a:rPr lang="ru-RU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Ответы на каждый вопрос оцениваются по</a:t>
            </a:r>
            <a:r>
              <a:rPr lang="en-US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4-х балльной шкале: </a:t>
            </a:r>
            <a:r>
              <a:rPr lang="en-US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почти никогда-0 баллов, </a:t>
            </a:r>
            <a:r>
              <a:rPr lang="en-US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иногда-1 , </a:t>
            </a:r>
            <a:r>
              <a:rPr lang="en-US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часто-2,</a:t>
            </a:r>
            <a:r>
              <a:rPr lang="en-US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почти всегда-3балла.</a:t>
            </a:r>
            <a:br>
              <a:rPr lang="ru-RU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Оценка результатов: </a:t>
            </a:r>
            <a:r>
              <a:rPr lang="en-US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суммарный показатель менее 3-х баллов – низкий;</a:t>
            </a:r>
            <a:br>
              <a:rPr lang="ru-RU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3-12 средний; </a:t>
            </a:r>
            <a:r>
              <a:rPr lang="en-US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выше 12 — высокий показатель эмоционального выгорания.</a:t>
            </a:r>
            <a:br>
              <a:rPr lang="ru-RU" sz="32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2400" dirty="0">
              <a:solidFill>
                <a:srgbClr val="006666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/>
          <a:lstStyle/>
          <a:p>
            <a:r>
              <a:rPr lang="ru-RU" sz="3000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Фазы эмоционального выгорания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785786" y="714356"/>
            <a:ext cx="7858180" cy="4525963"/>
          </a:xfrm>
        </p:spPr>
        <p:txBody>
          <a:bodyPr/>
          <a:lstStyle/>
          <a:p>
            <a:pPr algn="just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400" b="1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Фаза напряжения.</a:t>
            </a:r>
            <a:r>
              <a:rPr lang="ru-RU" sz="2400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 Нервное (тревожное) напряжение служит предвестником и "запускающим" механизмом в формировании эмоционального выгорания. 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400" b="1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Фаза </a:t>
            </a:r>
            <a:r>
              <a:rPr lang="ru-RU" sz="2400" b="1" dirty="0" err="1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резистенции</a:t>
            </a:r>
            <a:r>
              <a:rPr lang="ru-RU" sz="2400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 (сопротивление нарастающему стрессу). В этой фазе человек пытается более или менее успешно оградить себя от неприятных впечатлений. 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400" b="1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Фаза истощения.</a:t>
            </a:r>
            <a:r>
              <a:rPr lang="ru-RU" sz="2400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 Фаза истощения сопровождается общим падением энергетического тонуса и ослаблением нервной системы, оскудением психических ресурсов. </a:t>
            </a:r>
          </a:p>
        </p:txBody>
      </p:sp>
      <p:pic>
        <p:nvPicPr>
          <p:cNvPr id="3074" name="Picture 2" descr="C:\Users\Anna\Desktop\СЭВ и пиктограммы\clp8648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3643314"/>
            <a:ext cx="1400422" cy="1334114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076" name="Picture 4" descr="C:\Users\Anna\Desktop\СЭВ и пиктограммы\6e7bdb2ceff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214810" y="5072074"/>
            <a:ext cx="2428892" cy="1571551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274638"/>
            <a:ext cx="8715436" cy="511156"/>
          </a:xfrm>
        </p:spPr>
        <p:txBody>
          <a:bodyPr/>
          <a:lstStyle/>
          <a:p>
            <a:r>
              <a:rPr lang="ru-RU" sz="3000" dirty="0"/>
              <a:t> </a:t>
            </a:r>
            <a:r>
              <a:rPr lang="ru-RU" sz="3000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Внешние факторы, </a:t>
            </a:r>
            <a:r>
              <a:rPr lang="ru-RU" sz="3000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провоцирующие </a:t>
            </a:r>
            <a:r>
              <a:rPr lang="ru-RU" sz="3000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выгорание </a:t>
            </a:r>
            <a:r>
              <a:rPr lang="ru-RU" sz="2800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5786" y="1214422"/>
            <a:ext cx="7872410" cy="4840303"/>
          </a:xfrm>
        </p:spPr>
        <p:txBody>
          <a:bodyPr/>
          <a:lstStyle/>
          <a:p>
            <a:pPr algn="just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Специфика </a:t>
            </a:r>
            <a:r>
              <a:rPr lang="ru-RU" sz="2400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профессиональной педагогической деятельности (необходимость сопереживания, сочувствия, нравственная ответственность за жизнь и здоровье вверенных ему детей, стаж работы)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400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организационный фактор: перегруженность рабочей недели</a:t>
            </a:r>
            <a:r>
              <a:rPr lang="ru-RU" sz="2400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низкая оплата труда; </a:t>
            </a:r>
            <a:endParaRPr lang="ru-RU" sz="2400" dirty="0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напряженный </a:t>
            </a:r>
            <a:r>
              <a:rPr lang="ru-RU" sz="2400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характер работы</a:t>
            </a:r>
            <a:r>
              <a:rPr lang="ru-RU" sz="2400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служебные неприятности; </a:t>
            </a:r>
            <a:endParaRPr lang="ru-RU" sz="2400" dirty="0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неудовлетворенность работой;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отсутствие </a:t>
            </a:r>
            <a:r>
              <a:rPr lang="ru-RU" sz="2400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четкой связи между процессом обучения и получаемым результатом, несоответствие результатов затраченным силам; </a:t>
            </a:r>
            <a:endParaRPr lang="ru-RU" sz="2400" dirty="0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неблагополучная </a:t>
            </a:r>
            <a:r>
              <a:rPr lang="ru-RU" sz="2400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атмосфера в педагогическом </a:t>
            </a:r>
            <a:r>
              <a:rPr lang="ru-RU" sz="2400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коллективе.</a:t>
            </a:r>
            <a:endParaRPr lang="ru-RU" sz="2400" dirty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Внутренние </a:t>
            </a:r>
            <a:r>
              <a:rPr lang="ru-RU" sz="4000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факторы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8662" y="1142984"/>
            <a:ext cx="7686700" cy="4525963"/>
          </a:xfrm>
        </p:spPr>
        <p:txBody>
          <a:bodyPr/>
          <a:lstStyle/>
          <a:p>
            <a:pPr algn="just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Коммуникативный </a:t>
            </a:r>
            <a:r>
              <a:rPr lang="ru-RU" sz="2400" b="1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фактор: </a:t>
            </a:r>
            <a:r>
              <a:rPr lang="ru-RU" sz="2400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отсутствие навыков коммуникации и умения выходить из трудных ситуаций общения с детьми, родителями, администрацией; неумение регулировать собственные эмоциональные ситуации </a:t>
            </a:r>
            <a:r>
              <a:rPr lang="ru-RU" sz="2400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Ролевой </a:t>
            </a:r>
            <a:r>
              <a:rPr lang="ru-RU" sz="2400" b="1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и личностный факто</a:t>
            </a:r>
            <a:r>
              <a:rPr lang="ru-RU" sz="2400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р (индивидуальный): тяжелые заболевания близких, материальные затруднения, личностная неустроенность, плохие взаимоотношения между супругами, отсутствие нормальных жилищных условий, недостаток внимания, уделяемого домочадцами. Неудовлетворенность своей самореализацией в различных жизненных и профессиональных ситуациях.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Типы личности, которым угрожает СЭВ </a:t>
            </a:r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642910" y="1214422"/>
            <a:ext cx="8286808" cy="4525963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«Педантичный», </a:t>
            </a:r>
            <a:r>
              <a:rPr lang="ru-RU" sz="2400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характеризующийся добросовестностью</a:t>
            </a:r>
            <a:r>
              <a:rPr lang="ru-RU" sz="2400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, возведенной в абсолют, чрезмерной, болезненной аккуратностью, стремлением в любом деле добиться образцового порядка (даже в ущерб себе</a:t>
            </a:r>
            <a:r>
              <a:rPr lang="en-US" sz="2400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400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Anna\Desktop\СЭВ и пиктограммы\i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3000372"/>
            <a:ext cx="4857784" cy="3238523"/>
          </a:xfrm>
          <a:prstGeom prst="rect">
            <a:avLst/>
          </a:prstGeom>
          <a:ln w="88900" cap="sq" cmpd="thickThin">
            <a:solidFill>
              <a:srgbClr val="8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Типы личности, которым угрожает СЭВ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000100" y="1428736"/>
            <a:ext cx="7858180" cy="4525963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«Демонстративный</a:t>
            </a:r>
            <a:r>
              <a:rPr lang="ru-RU" sz="2400" b="1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", </a:t>
            </a:r>
            <a:r>
              <a:rPr lang="ru-RU" sz="2400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стремящийся первенствовать во всем, всегда быть на виду. Этому типу свойственна высокая степень истощаемости при выполнении даже незаметной рутинной </a:t>
            </a:r>
            <a:r>
              <a:rPr lang="ru-RU" sz="2400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работы </a:t>
            </a:r>
            <a:endParaRPr lang="ru-RU" sz="2400" dirty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C:\Users\Anna\Desktop\СЭВ и пиктограммы\02f9eaac839a41bda60b5d80a0a34f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3286124"/>
            <a:ext cx="4486275" cy="2752725"/>
          </a:xfrm>
          <a:prstGeom prst="rect">
            <a:avLst/>
          </a:prstGeom>
          <a:ln w="88900" cap="sq" cmpd="thickThin">
            <a:solidFill>
              <a:srgbClr val="8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Типы личности, которым угрожает СЭВ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857224" y="1071546"/>
            <a:ext cx="8001056" cy="4525963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err="1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Эмотивный</a:t>
            </a:r>
            <a:r>
              <a:rPr lang="ru-RU" sz="2400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2400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состоящий из впечатлительных и чувствительный людей. Их отзывчивость, склонность воспринимать чужую боль как собственную граничит с патологией, с саморазрушением.</a:t>
            </a:r>
          </a:p>
        </p:txBody>
      </p:sp>
      <p:pic>
        <p:nvPicPr>
          <p:cNvPr id="5122" name="Picture 2" descr="C:\Users\Anna\Desktop\СЭВ и пиктограммы\i (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02478" y="2214555"/>
            <a:ext cx="2078881" cy="42148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>
                <a:solidFill>
                  <a:srgbClr val="FF3300"/>
                </a:solidFill>
                <a:latin typeface="Monotype Corsiva" pitchFamily="66" charset="0"/>
              </a:rPr>
              <a:t>ПРОФИЛАКТИКА  </a:t>
            </a:r>
            <a:br>
              <a:rPr lang="ru-RU" sz="3600" b="1" dirty="0" smtClean="0">
                <a:solidFill>
                  <a:srgbClr val="FF3300"/>
                </a:solidFill>
                <a:latin typeface="Monotype Corsiva" pitchFamily="66" charset="0"/>
              </a:rPr>
            </a:br>
            <a:r>
              <a:rPr lang="ru-RU" sz="3600" b="1" dirty="0" smtClean="0">
                <a:solidFill>
                  <a:srgbClr val="FF3300"/>
                </a:solidFill>
                <a:latin typeface="Monotype Corsiva" pitchFamily="66" charset="0"/>
              </a:rPr>
              <a:t>ЭМОЦИОНАЛЬНОГО ВЫГОРАНИЯ</a:t>
            </a:r>
            <a:br>
              <a:rPr lang="ru-RU" sz="3600" b="1" dirty="0" smtClean="0">
                <a:solidFill>
                  <a:srgbClr val="FF3300"/>
                </a:solidFill>
                <a:latin typeface="Monotype Corsiva" pitchFamily="66" charset="0"/>
              </a:rPr>
            </a:br>
            <a:endParaRPr lang="ru-RU" b="1" dirty="0">
              <a:solidFill>
                <a:srgbClr val="FF3300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571612"/>
            <a:ext cx="8229600" cy="45259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071802" y="2428868"/>
            <a:ext cx="3209909" cy="3597269"/>
          </a:xfrm>
          <a:prstGeom prst="rect">
            <a:avLst/>
          </a:prstGeom>
          <a:ln w="88900" cap="sq" cmpd="thickThin">
            <a:solidFill>
              <a:srgbClr val="F2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899592" y="429024"/>
            <a:ext cx="7848872" cy="6408712"/>
          </a:xfrm>
        </p:spPr>
        <p:txBody>
          <a:bodyPr/>
          <a:lstStyle/>
          <a:p>
            <a:pPr algn="ctr">
              <a:buNone/>
            </a:pPr>
            <a:r>
              <a:rPr lang="ru-RU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Где черпать силы?!</a:t>
            </a:r>
            <a:endParaRPr lang="ru-RU" sz="1000" b="1" dirty="0">
              <a:solidFill>
                <a:srgbClr val="800000"/>
              </a:solidFill>
              <a:latin typeface="Book Antiqua" panose="02040602050305030304" pitchFamily="18" charset="0"/>
            </a:endParaRPr>
          </a:p>
        </p:txBody>
      </p:sp>
      <p:graphicFrame>
        <p:nvGraphicFramePr>
          <p:cNvPr id="2" name="Схема 1">
            <a:extLst>
              <a:ext uri="{FF2B5EF4-FFF2-40B4-BE49-F238E27FC236}">
                <a16:creationId xmlns="" xmlns:a16="http://schemas.microsoft.com/office/drawing/2014/main" id="{B31D8DC6-FE80-4E34-ACF7-7D5D8BD99D7A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883256902"/>
              </p:ext>
            </p:extLst>
          </p:nvPr>
        </p:nvGraphicFramePr>
        <p:xfrm>
          <a:off x="1115616" y="1412776"/>
          <a:ext cx="7632848" cy="4928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3063195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683568" y="260648"/>
            <a:ext cx="8280920" cy="6408712"/>
          </a:xfrm>
        </p:spPr>
        <p:txBody>
          <a:bodyPr/>
          <a:lstStyle/>
          <a:p>
            <a:pPr algn="ctr">
              <a:buNone/>
            </a:pPr>
            <a:r>
              <a:rPr lang="ru-RU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Внутренние </a:t>
            </a:r>
            <a:r>
              <a:rPr lang="ru-RU" sz="3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ресурсы</a:t>
            </a:r>
            <a:endParaRPr lang="ru-RU" sz="2000" b="1" dirty="0">
              <a:solidFill>
                <a:srgbClr val="800000"/>
              </a:solidFill>
              <a:latin typeface="Book Antiqua" panose="02040602050305030304" pitchFamily="18" charset="0"/>
            </a:endParaRPr>
          </a:p>
          <a:p>
            <a:pPr marL="0" indent="0" algn="just">
              <a:buNone/>
            </a:pPr>
            <a:r>
              <a:rPr lang="ru-RU" sz="2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Если не можешь изменить ситуацию – измени отношение к ней</a:t>
            </a:r>
            <a:r>
              <a:rPr lang="ru-RU" sz="2400" b="1" dirty="0">
                <a:solidFill>
                  <a:srgbClr val="800000"/>
                </a:solidFill>
                <a:latin typeface="Book Antiqua" panose="02040602050305030304" pitchFamily="18" charset="0"/>
              </a:rPr>
              <a:t>:</a:t>
            </a:r>
          </a:p>
          <a:p>
            <a:pPr marL="0" indent="0" algn="just">
              <a:buNone/>
            </a:pPr>
            <a:endParaRPr lang="ru-RU" sz="1000" b="1" dirty="0" smtClean="0">
              <a:solidFill>
                <a:srgbClr val="800000"/>
              </a:solidFill>
              <a:latin typeface="Book Antiqua" panose="02040602050305030304" pitchFamily="18" charset="0"/>
            </a:endParaRPr>
          </a:p>
          <a:p>
            <a:pPr marL="0" indent="0" algn="just">
              <a:buNone/>
            </a:pPr>
            <a:endParaRPr lang="ru-RU" sz="1000" b="1" dirty="0" smtClean="0">
              <a:solidFill>
                <a:srgbClr val="800000"/>
              </a:solidFill>
              <a:latin typeface="Book Antiqua" panose="02040602050305030304" pitchFamily="18" charset="0"/>
            </a:endParaRPr>
          </a:p>
          <a:p>
            <a:pPr marL="0" indent="0" algn="just">
              <a:buNone/>
            </a:pPr>
            <a:endParaRPr lang="ru-RU" sz="1000" b="1" dirty="0">
              <a:solidFill>
                <a:srgbClr val="800000"/>
              </a:solidFill>
              <a:latin typeface="Book Antiqua" panose="02040602050305030304" pitchFamily="18" charset="0"/>
            </a:endParaRPr>
          </a:p>
          <a:p>
            <a:pPr algn="just">
              <a:buFont typeface="Wingdings" panose="05000000000000000000" pitchFamily="2" charset="2"/>
              <a:buChar char=""/>
            </a:pPr>
            <a:r>
              <a:rPr lang="ru-RU" sz="2400" b="1" dirty="0">
                <a:solidFill>
                  <a:srgbClr val="800000"/>
                </a:solidFill>
                <a:latin typeface="Book Antiqua" panose="02040602050305030304" pitchFamily="18" charset="0"/>
              </a:rPr>
              <a:t>Правильно расставлять жизненные приоритеты</a:t>
            </a:r>
            <a:r>
              <a:rPr lang="ru-RU" sz="2400" b="1" dirty="0" smtClean="0">
                <a:solidFill>
                  <a:srgbClr val="800000"/>
                </a:solidFill>
                <a:latin typeface="Book Antiqua" panose="02040602050305030304" pitchFamily="18" charset="0"/>
              </a:rPr>
              <a:t>.</a:t>
            </a:r>
            <a:endParaRPr lang="ru-RU" sz="1000" b="1" dirty="0">
              <a:solidFill>
                <a:srgbClr val="800000"/>
              </a:solidFill>
              <a:latin typeface="Book Antiqua" panose="02040602050305030304" pitchFamily="18" charset="0"/>
            </a:endParaRPr>
          </a:p>
          <a:p>
            <a:pPr algn="just">
              <a:buFont typeface="Wingdings" panose="05000000000000000000" pitchFamily="2" charset="2"/>
              <a:buChar char=""/>
            </a:pPr>
            <a:r>
              <a:rPr lang="ru-RU" sz="2400" b="1" dirty="0">
                <a:solidFill>
                  <a:srgbClr val="800000"/>
                </a:solidFill>
                <a:latin typeface="Book Antiqua" panose="02040602050305030304" pitchFamily="18" charset="0"/>
              </a:rPr>
              <a:t>Научиться справляться со стрессом с помощью освоения навыков позитивного мышления + умения расслабляться + </a:t>
            </a:r>
            <a:r>
              <a:rPr lang="ru-RU" sz="2400" b="1" dirty="0" err="1">
                <a:solidFill>
                  <a:srgbClr val="800000"/>
                </a:solidFill>
                <a:latin typeface="Book Antiqua" panose="02040602050305030304" pitchFamily="18" charset="0"/>
              </a:rPr>
              <a:t>саморегуляции</a:t>
            </a:r>
            <a:r>
              <a:rPr lang="ru-RU" sz="2400" b="1" dirty="0" smtClean="0">
                <a:solidFill>
                  <a:srgbClr val="800000"/>
                </a:solidFill>
                <a:latin typeface="Book Antiqua" panose="02040602050305030304" pitchFamily="18" charset="0"/>
              </a:rPr>
              <a:t>.</a:t>
            </a:r>
            <a:endParaRPr lang="ru-RU" sz="1000" b="1" dirty="0">
              <a:solidFill>
                <a:srgbClr val="800000"/>
              </a:solidFill>
              <a:latin typeface="Book Antiqua" panose="02040602050305030304" pitchFamily="18" charset="0"/>
            </a:endParaRPr>
          </a:p>
          <a:p>
            <a:pPr algn="just">
              <a:buFont typeface="Wingdings" panose="05000000000000000000" pitchFamily="2" charset="2"/>
              <a:buChar char=""/>
            </a:pPr>
            <a:r>
              <a:rPr lang="ru-RU" sz="2400" b="1" dirty="0">
                <a:solidFill>
                  <a:srgbClr val="800000"/>
                </a:solidFill>
                <a:latin typeface="Book Antiqua" panose="02040602050305030304" pitchFamily="18" charset="0"/>
              </a:rPr>
              <a:t>Важный ресурс – СОН!  </a:t>
            </a:r>
          </a:p>
        </p:txBody>
      </p:sp>
    </p:spTree>
    <p:extLst>
      <p:ext uri="{BB962C8B-B14F-4D97-AF65-F5344CB8AC3E}">
        <p14:creationId xmlns="" xmlns:p14="http://schemas.microsoft.com/office/powerpoint/2010/main" val="34314810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899592" y="429024"/>
            <a:ext cx="7848872" cy="6408712"/>
          </a:xfrm>
        </p:spPr>
        <p:txBody>
          <a:bodyPr/>
          <a:lstStyle/>
          <a:p>
            <a:pPr algn="ctr">
              <a:buNone/>
            </a:pPr>
            <a:r>
              <a:rPr lang="ru-RU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Внешние </a:t>
            </a:r>
            <a:r>
              <a:rPr lang="ru-RU" sz="3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ресурсы</a:t>
            </a:r>
            <a:endParaRPr lang="ru-RU" sz="20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just">
              <a:buNone/>
            </a:pPr>
            <a:endParaRPr lang="ru-RU" sz="500" b="1" dirty="0">
              <a:solidFill>
                <a:srgbClr val="800000"/>
              </a:solidFill>
              <a:latin typeface="Book Antiqua" panose="02040602050305030304" pitchFamily="18" charset="0"/>
            </a:endParaRPr>
          </a:p>
          <a:p>
            <a:pPr marL="0" indent="0" algn="just">
              <a:buNone/>
            </a:pPr>
            <a:r>
              <a:rPr lang="ru-RU" sz="2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Посещение учреждений, где вы можете овладеть способами физиологической </a:t>
            </a:r>
            <a:r>
              <a:rPr lang="ru-RU" sz="2000" b="1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саморегуляции</a:t>
            </a:r>
            <a:r>
              <a:rPr lang="ru-RU" sz="2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:</a:t>
            </a:r>
            <a:endParaRPr lang="ru-RU" sz="20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just">
              <a:buFont typeface="Wingdings" panose="05000000000000000000" pitchFamily="2" charset="2"/>
              <a:buChar char=""/>
            </a:pPr>
            <a:r>
              <a:rPr lang="ru-RU" sz="2000" b="1" dirty="0">
                <a:solidFill>
                  <a:srgbClr val="800000"/>
                </a:solidFill>
                <a:latin typeface="Book Antiqua" panose="02040602050305030304" pitchFamily="18" charset="0"/>
              </a:rPr>
              <a:t>Посещение бассейна, тренажерного зала, занятий йогой и т.д.</a:t>
            </a:r>
          </a:p>
          <a:p>
            <a:pPr algn="just">
              <a:buFont typeface="Wingdings" panose="05000000000000000000" pitchFamily="2" charset="2"/>
              <a:buChar char=""/>
            </a:pPr>
            <a:r>
              <a:rPr lang="ru-RU" sz="2000" b="1" dirty="0" smtClean="0">
                <a:solidFill>
                  <a:srgbClr val="800000"/>
                </a:solidFill>
                <a:latin typeface="Book Antiqua" panose="02040602050305030304" pitchFamily="18" charset="0"/>
              </a:rPr>
              <a:t>Посещение </a:t>
            </a:r>
            <a:r>
              <a:rPr lang="ru-RU" sz="2000" b="1" dirty="0">
                <a:solidFill>
                  <a:srgbClr val="800000"/>
                </a:solidFill>
                <a:latin typeface="Book Antiqua" panose="02040602050305030304" pitchFamily="18" charset="0"/>
              </a:rPr>
              <a:t>сеансов релаксации. </a:t>
            </a:r>
            <a:endParaRPr lang="ru-RU" sz="2000" b="1" dirty="0" smtClean="0">
              <a:solidFill>
                <a:srgbClr val="800000"/>
              </a:solidFill>
              <a:latin typeface="Book Antiqua" panose="02040602050305030304" pitchFamily="18" charset="0"/>
            </a:endParaRPr>
          </a:p>
          <a:p>
            <a:pPr marL="0" indent="0" algn="just">
              <a:buNone/>
            </a:pPr>
            <a:r>
              <a:rPr lang="ru-RU" sz="2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   Расширение круга полезных контактов: </a:t>
            </a:r>
          </a:p>
          <a:p>
            <a:pPr marL="0" indent="0" algn="just">
              <a:buNone/>
            </a:pPr>
            <a:endParaRPr lang="ru-RU" sz="20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just">
              <a:buFont typeface="Wingdings" panose="05000000000000000000" pitchFamily="2" charset="2"/>
              <a:buChar char=""/>
            </a:pPr>
            <a:r>
              <a:rPr lang="ru-RU" sz="2000" b="1" dirty="0" smtClean="0">
                <a:solidFill>
                  <a:srgbClr val="800000"/>
                </a:solidFill>
                <a:latin typeface="Book Antiqua" panose="02040602050305030304" pitchFamily="18" charset="0"/>
              </a:rPr>
              <a:t>Обращение за помощью к различным специалистам (врачам, психологам, юристам,  и т.д.).</a:t>
            </a:r>
          </a:p>
          <a:p>
            <a:pPr marL="0" indent="0" algn="just">
              <a:buNone/>
            </a:pPr>
            <a:endParaRPr lang="ru-RU" sz="2000" b="1" dirty="0" smtClean="0">
              <a:solidFill>
                <a:srgbClr val="800000"/>
              </a:solidFill>
              <a:latin typeface="Book Antiqua" panose="02040602050305030304" pitchFamily="18" charset="0"/>
            </a:endParaRPr>
          </a:p>
          <a:p>
            <a:pPr algn="just">
              <a:buFont typeface="Wingdings" panose="05000000000000000000" pitchFamily="2" charset="2"/>
              <a:buChar char=""/>
            </a:pPr>
            <a:r>
              <a:rPr lang="ru-RU" sz="2000" b="1" dirty="0" smtClean="0">
                <a:solidFill>
                  <a:srgbClr val="800000"/>
                </a:solidFill>
                <a:latin typeface="Book Antiqua" panose="02040602050305030304" pitchFamily="18" charset="0"/>
              </a:rPr>
              <a:t>Общение с поддерживающим окружением. Это могут быть  родственники, друзья, коллеги, которые готовы принять вас без негативных комментариев и чтения нотаций. </a:t>
            </a:r>
          </a:p>
          <a:p>
            <a:pPr algn="just">
              <a:buFont typeface="Wingdings" panose="05000000000000000000" pitchFamily="2" charset="2"/>
              <a:buChar char=""/>
            </a:pPr>
            <a:endParaRPr lang="ru-RU" sz="2000" b="1" dirty="0">
              <a:solidFill>
                <a:srgbClr val="800000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410166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208912" cy="1235075"/>
          </a:xfrm>
        </p:spPr>
        <p:txBody>
          <a:bodyPr/>
          <a:lstStyle/>
          <a:p>
            <a:r>
              <a:rPr lang="ru-RU" sz="2400" b="1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Упражнение “Ведро мусора”</a:t>
            </a:r>
            <a:r>
              <a:rPr lang="ru-RU" sz="24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4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Цель: освобождение от негативных чувств и эмоций.</a:t>
            </a:r>
            <a:br>
              <a:rPr lang="ru-RU" sz="24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“Представьте себе жизнь без такого ведра: когда мусор постепенно заполняет комнату , становится невозможно дышать , двигаться, люди начинают болеть. То же происходит и с чувствами – у каждого из нас накапливаются не всегда нужные деструктивные чувства , например, обида , страх. Я предлагаю всем выбросить в мусорное ведро старые ненужные обиды, гнев, страх.</a:t>
            </a:r>
            <a:br>
              <a:rPr lang="ru-RU" sz="20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8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Для этого на листах бумаги напишите ваши негативные чувства </a:t>
            </a:r>
            <a:r>
              <a:rPr lang="ru-RU" sz="20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: “я обижаюсь на...”, “я сержусь на ...”, и тому подобное”. После этого педагоги рвут свои бумажки на мелкие кусочки и выбрасывают их в ведро.  </a:t>
            </a:r>
            <a:br>
              <a:rPr lang="ru-RU" sz="20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6666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2400" dirty="0" smtClean="0">
              <a:solidFill>
                <a:srgbClr val="006666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028" name="Picture 4" descr="https://img2.freepng.ru/20190225/bcv/kisspng-rubbish-bins-waste-paper-baskets-green-product-d-5c747a81409745.67608889155113740926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4221088"/>
            <a:ext cx="1768579" cy="227950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over dir="l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i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«Мозговой штурм по созданию</a:t>
            </a:r>
          </a:p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i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естественных способов </a:t>
            </a:r>
            <a:r>
              <a:rPr lang="ru-RU" sz="3200" b="1" i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саморегуляции</a:t>
            </a:r>
            <a:r>
              <a:rPr lang="ru-RU" sz="3200" b="1" i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115616" y="5734615"/>
            <a:ext cx="702027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666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Участники по очереди называют способы, которые они используют в своей жизни для выхода из стрессовой ситуации или для оказания себе самопомощи в трудных жизненных ситуациях. 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0" name="Picture 6" descr="https://a.allegroimg.com/original/03a448/680eeecd43788accf5df604be09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908720"/>
            <a:ext cx="4536504" cy="4536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Банка естественных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 способов </a:t>
            </a:r>
            <a:r>
              <a:rPr lang="ru-RU" b="1" dirty="0" err="1" smtClean="0">
                <a:solidFill>
                  <a:srgbClr val="C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саморегуляции</a:t>
            </a:r>
            <a:endParaRPr lang="ru-RU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1143000"/>
          </a:xfrm>
        </p:spPr>
        <p:txBody>
          <a:bodyPr/>
          <a:lstStyle/>
          <a:p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Упражнение с </a:t>
            </a:r>
            <a:r>
              <a:rPr lang="ru-RU" sz="36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метфорическими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картами</a:t>
            </a:r>
            <a:b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«Ресурсы и силы» 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062" name="Picture 6" descr="https://makomania.ru/wp-content/uploads/2016/08/%D0%A0%D0%B5%D1%81%D1%83%D1%80%D1%81%D1%8B-%D0%B8-%D0%A1%D0%B8%D0%BB%D1%8B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700808"/>
            <a:ext cx="4418152" cy="46009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143000"/>
          </a:xfrm>
        </p:spPr>
        <p:txBody>
          <a:bodyPr/>
          <a:lstStyle/>
          <a:p>
            <a:r>
              <a:rPr lang="ru-RU" sz="3200" dirty="0" smtClean="0">
                <a:solidFill>
                  <a:srgbClr val="C00000"/>
                </a:solidFill>
              </a:rPr>
              <a:t>В чем моя сильная сторона? </a:t>
            </a:r>
            <a:br>
              <a:rPr lang="ru-RU" sz="3200" dirty="0" smtClean="0">
                <a:solidFill>
                  <a:srgbClr val="C00000"/>
                </a:solidFill>
              </a:rPr>
            </a:br>
            <a:r>
              <a:rPr lang="ru-RU" sz="3200" dirty="0" smtClean="0">
                <a:solidFill>
                  <a:srgbClr val="C00000"/>
                </a:solidFill>
              </a:rPr>
              <a:t>На что я могу опереться в трудной ситуации? 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Picture 2" descr="http://3.bp.blogspot.com/-rK5U5ZUBmio/Vc8_f2Hl6JI/AAAAAAAACag/JX5A-AbbcOw/s1600/Panduan%2BCara%2BDownload%2Bdan%2BInstall%2BGames%2BTangkasN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196752"/>
            <a:ext cx="7992888" cy="54352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619672" y="1916832"/>
            <a:ext cx="7920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dirty="0" smtClean="0">
                <a:solidFill>
                  <a:srgbClr val="FFFF00"/>
                </a:solidFill>
              </a:rPr>
              <a:t>1</a:t>
            </a:r>
            <a:endParaRPr lang="ru-RU" sz="7200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63888" y="1916832"/>
            <a:ext cx="7920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dirty="0" smtClean="0">
                <a:solidFill>
                  <a:srgbClr val="FFFF00"/>
                </a:solidFill>
              </a:rPr>
              <a:t>2</a:t>
            </a:r>
            <a:endParaRPr lang="ru-RU" sz="7200" dirty="0">
              <a:solidFill>
                <a:srgbClr val="FFFF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436096" y="1916832"/>
            <a:ext cx="7920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dirty="0" smtClean="0">
                <a:solidFill>
                  <a:srgbClr val="FFFF00"/>
                </a:solidFill>
              </a:rPr>
              <a:t>3</a:t>
            </a:r>
            <a:endParaRPr lang="ru-RU" sz="7200" dirty="0">
              <a:solidFill>
                <a:srgbClr val="FFFF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19672" y="4437112"/>
            <a:ext cx="7920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dirty="0" smtClean="0">
                <a:solidFill>
                  <a:srgbClr val="FFFF00"/>
                </a:solidFill>
              </a:rPr>
              <a:t>5</a:t>
            </a:r>
            <a:endParaRPr lang="ru-RU" sz="7200" dirty="0">
              <a:solidFill>
                <a:srgbClr val="FFFF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524328" y="1916832"/>
            <a:ext cx="7920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dirty="0" smtClean="0">
                <a:solidFill>
                  <a:srgbClr val="FFFF00"/>
                </a:solidFill>
              </a:rPr>
              <a:t>4</a:t>
            </a:r>
            <a:endParaRPr lang="ru-RU" sz="7200" dirty="0">
              <a:solidFill>
                <a:srgbClr val="FFFF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419872" y="4509120"/>
            <a:ext cx="7920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dirty="0" smtClean="0">
                <a:solidFill>
                  <a:srgbClr val="FFFF00"/>
                </a:solidFill>
              </a:rPr>
              <a:t>6</a:t>
            </a:r>
            <a:endParaRPr lang="ru-RU" sz="7200" dirty="0">
              <a:solidFill>
                <a:srgbClr val="FFFF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452320" y="4509120"/>
            <a:ext cx="7920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dirty="0" smtClean="0">
                <a:solidFill>
                  <a:srgbClr val="FFFF00"/>
                </a:solidFill>
              </a:rPr>
              <a:t>8</a:t>
            </a:r>
            <a:endParaRPr lang="ru-RU" sz="7200" dirty="0">
              <a:solidFill>
                <a:srgbClr val="FFFF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436096" y="4509120"/>
            <a:ext cx="7920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dirty="0" smtClean="0">
                <a:solidFill>
                  <a:srgbClr val="FFFF00"/>
                </a:solidFill>
              </a:rPr>
              <a:t>7</a:t>
            </a:r>
            <a:endParaRPr lang="ru-RU" sz="7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D:\Ресурсы и силы 70\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88640"/>
            <a:ext cx="1907704" cy="3146896"/>
          </a:xfrm>
          <a:prstGeom prst="rect">
            <a:avLst/>
          </a:prstGeom>
          <a:noFill/>
        </p:spPr>
      </p:pic>
      <p:pic>
        <p:nvPicPr>
          <p:cNvPr id="56323" name="Picture 3" descr="D:\Ресурсы и силы 70\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60648"/>
            <a:ext cx="1944216" cy="3082444"/>
          </a:xfrm>
          <a:prstGeom prst="rect">
            <a:avLst/>
          </a:prstGeom>
          <a:noFill/>
        </p:spPr>
      </p:pic>
      <p:pic>
        <p:nvPicPr>
          <p:cNvPr id="56325" name="Picture 5" descr="D:\Ресурсы и силы 70\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3609639"/>
            <a:ext cx="2016224" cy="32483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6326" name="Picture 6" descr="D:\Ресурсы и силы 70\4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3634472"/>
            <a:ext cx="1944216" cy="32235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6328" name="Picture 8" descr="D:\Ресурсы и силы 70\4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188640"/>
            <a:ext cx="1974299" cy="3242891"/>
          </a:xfrm>
          <a:prstGeom prst="rect">
            <a:avLst/>
          </a:prstGeom>
          <a:noFill/>
        </p:spPr>
      </p:pic>
      <p:pic>
        <p:nvPicPr>
          <p:cNvPr id="56329" name="Picture 9" descr="D:\Ресурсы и силы 70\3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260648"/>
            <a:ext cx="1842919" cy="2999604"/>
          </a:xfrm>
          <a:prstGeom prst="rect">
            <a:avLst/>
          </a:prstGeom>
          <a:noFill/>
        </p:spPr>
      </p:pic>
      <p:pic>
        <p:nvPicPr>
          <p:cNvPr id="11" name="Picture 4" descr="D:\Ресурсы и силы 70\1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3672905"/>
            <a:ext cx="1944216" cy="31850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2" descr="D:\Ресурсы и силы 70\3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19029" y="3628565"/>
            <a:ext cx="2041003" cy="32294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ru-RU" b="1" i="1" dirty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Выводы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642918"/>
            <a:ext cx="8429684" cy="4525963"/>
          </a:xfrm>
        </p:spPr>
        <p:txBody>
          <a:bodyPr/>
          <a:lstStyle/>
          <a:p>
            <a:pPr algn="ctr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400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Не залезайте в "долгосрочный кредит" ваших внутренних резервов и возможностей.</a:t>
            </a:r>
            <a:br>
              <a:rPr lang="ru-RU" sz="2400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Не забывайте о том, что не только Ваши подопечные, но и Вы сами в не меньшей степени нуждаетесь в помощи, заботе и внимании по защите и сбережению Вашего здоровья и </a:t>
            </a:r>
            <a:r>
              <a:rPr lang="ru-RU" sz="2400" b="1" i="1" dirty="0" err="1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психоэмоционального</a:t>
            </a:r>
            <a:r>
              <a:rPr lang="ru-RU" sz="2400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ресурса.</a:t>
            </a:r>
            <a:r>
              <a:rPr lang="ru-RU" sz="2400" b="1" i="1" dirty="0">
                <a:solidFill>
                  <a:srgbClr val="800000"/>
                </a:solidFill>
              </a:rPr>
              <a:t/>
            </a:r>
            <a:br>
              <a:rPr lang="ru-RU" sz="2400" b="1" i="1" dirty="0">
                <a:solidFill>
                  <a:srgbClr val="800000"/>
                </a:solidFill>
              </a:rPr>
            </a:br>
            <a:r>
              <a:rPr lang="ru-RU" sz="2400" b="1" i="1" dirty="0">
                <a:solidFill>
                  <a:srgbClr val="800000"/>
                </a:solidFill>
              </a:rPr>
              <a:t/>
            </a:r>
            <a:br>
              <a:rPr lang="ru-RU" sz="2400" b="1" i="1" dirty="0">
                <a:solidFill>
                  <a:srgbClr val="800000"/>
                </a:solidFill>
              </a:rPr>
            </a:br>
            <a:endParaRPr lang="ru-RU" sz="2400" b="1" i="1" dirty="0">
              <a:solidFill>
                <a:srgbClr val="800000"/>
              </a:solidFill>
            </a:endParaRPr>
          </a:p>
        </p:txBody>
      </p:sp>
      <p:pic>
        <p:nvPicPr>
          <p:cNvPr id="5" name="Picture 2" descr="C:\Users\Anna\Desktop\СЭВ и пиктограммы\pO0EEXgY8I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2857496"/>
            <a:ext cx="4095403" cy="3870153"/>
          </a:xfrm>
          <a:prstGeom prst="rect">
            <a:avLst/>
          </a:prstGeom>
          <a:ln w="88900" cap="sq" cmpd="thickThin">
            <a:solidFill>
              <a:srgbClr val="FF99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Picture 2" descr="C:\Users\Anna\Desktop\СЭВ и пиктограммы\REPUkmr0yp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928670"/>
            <a:ext cx="7914580" cy="4071966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cover dir="l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504D"/>
      </a:hlink>
      <a:folHlink>
        <a:srgbClr val="C0504D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1147</TotalTime>
  <Words>842</Words>
  <Application>Microsoft Office PowerPoint</Application>
  <PresentationFormat>Экран (4:3)</PresentationFormat>
  <Paragraphs>139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1_Тема Office</vt:lpstr>
      <vt:lpstr>Слайд 1</vt:lpstr>
      <vt:lpstr> Активизирующее упражнение  «Без масок»   </vt:lpstr>
      <vt:lpstr>Немного истории</vt:lpstr>
      <vt:lpstr>Что такое  синдром эмоционального выгорания?   </vt:lpstr>
      <vt:lpstr>Слайд 5</vt:lpstr>
      <vt:lpstr>Слайд 6</vt:lpstr>
      <vt:lpstr>Слайд 7</vt:lpstr>
      <vt:lpstr>   Ответы на каждый вопрос оцениваются по  4-х балльной шкале:  почти никогда-0 баллов,  иногда-1 ,  часто-2,  почти всегда-3балла. Оценка результатов:  суммарный показатель менее 3-х баллов – низкий; 3-12 средний;  выше 12 — высокий показатель эмоционального выгорания. </vt:lpstr>
      <vt:lpstr>Фазы эмоционального выгорания</vt:lpstr>
      <vt:lpstr> Внешние факторы, провоцирующие выгорание  </vt:lpstr>
      <vt:lpstr>Внутренние факторы </vt:lpstr>
      <vt:lpstr>Типы личности, которым угрожает СЭВ </vt:lpstr>
      <vt:lpstr>Типы личности, которым угрожает СЭВ</vt:lpstr>
      <vt:lpstr>Типы личности, которым угрожает СЭВ</vt:lpstr>
      <vt:lpstr>ПРОФИЛАКТИКА   ЭМОЦИОНАЛЬНОГО ВЫГОРАНИЯ </vt:lpstr>
      <vt:lpstr>Слайд 16</vt:lpstr>
      <vt:lpstr>Слайд 17</vt:lpstr>
      <vt:lpstr>Слайд 18</vt:lpstr>
      <vt:lpstr>Упражнение “Ведро мусора” Цель: освобождение от негативных чувств и эмоций. “Представьте себе жизнь без такого ведра: когда мусор постепенно заполняет комнату , становится невозможно дышать , двигаться, люди начинают болеть. То же происходит и с чувствами – у каждого из нас накапливаются не всегда нужные деструктивные чувства , например, обида , страх. Я предлагаю всем выбросить в мусорное ведро старые ненужные обиды, гнев, страх. Для этого на листах бумаги напишите ваши негативные чувства : “я обижаюсь на...”, “я сержусь на ...”, и тому подобное”. После этого педагоги рвут свои бумажки на мелкие кусочки и выбрасывают их в ведро.     </vt:lpstr>
      <vt:lpstr>Слайд 20</vt:lpstr>
      <vt:lpstr>Упражнение с метфорическими картами «Ресурсы и силы» </vt:lpstr>
      <vt:lpstr>В чем моя сильная сторона?  На что я могу опереться в трудной ситуации? </vt:lpstr>
      <vt:lpstr>Слайд 23</vt:lpstr>
      <vt:lpstr>Выводы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</dc:title>
  <dc:creator>Шаблон Фокиной Л. П.</dc:creator>
  <cp:lastModifiedBy>Anna Queen</cp:lastModifiedBy>
  <cp:revision>88</cp:revision>
  <dcterms:created xsi:type="dcterms:W3CDTF">2014-07-06T18:18:01Z</dcterms:created>
  <dcterms:modified xsi:type="dcterms:W3CDTF">2021-04-02T11:53:29Z</dcterms:modified>
</cp:coreProperties>
</file>