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73" r:id="rId4"/>
    <p:sldId id="274" r:id="rId5"/>
    <p:sldId id="275" r:id="rId6"/>
    <p:sldId id="276" r:id="rId7"/>
    <p:sldId id="258" r:id="rId8"/>
    <p:sldId id="257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69" r:id="rId18"/>
    <p:sldId id="27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59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CD039-8671-4134-BAC6-29FF782CD43C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607A3-1332-4328-A111-C55619B18E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754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607A3-1332-4328-A111-C55619B18E2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93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7BDB1C-6B6C-C17C-99F9-CB2336C53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E342DBF-9B32-CCFC-927C-35CEB2765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A49B5C2-AB50-81EB-D60F-4842253A3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4AD13E7-1240-0402-7FF7-10175547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8D644F7-B831-3F5E-8C0A-D0A3A0F71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2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578CDF-085F-C580-67A3-8CEC9BC9F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ADD06C0-0216-D31F-2406-A8247561A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B421EF-02B4-19D5-8684-ED3D00CF1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E07E7E7-4644-452C-3E89-065E421F7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7E75093-A150-5DEB-FD0B-BDBF41AA9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22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591B54C-D2F7-0DB7-45D5-A4945C99EB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8189617-B3F9-2006-2F5D-540BAE7A4A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5558B12-9F63-DAD8-0F75-7EF55A2C5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1848AEB-D1BC-B755-BD76-CFAB7F093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E3D9E46-646A-80F2-3056-4C2ABF1D3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28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E16A37-A290-169A-02A4-2D3E75B0D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65A21FC-95C8-0947-5645-ED513CBB0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5C0766-30FF-5C54-BD89-D8FBE2E6A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A203EBD-98EB-AB88-306C-F5A428420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3495FCF-FB51-6C39-45F0-C8031FEAB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954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6AD247-7552-7EBB-676D-D58A7ED01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47F44A9-F364-0B82-D067-BCE3E5E28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1834BD6-B46E-3696-3B48-C0E7AB9AC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690C7F8-AB36-60D6-04AD-045B07664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A020F8-E532-1CD4-B113-0A4C2FBDA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63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A39A4A-6F24-2B9D-D265-238CD9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DA3BC5-57A0-D91C-C3B9-705685EC5E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3F79E32-F427-2F59-A621-522A5674F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FE62FCE-7A9F-6BA1-1241-7DD6D15BB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355E4CD-39B8-7F73-1112-7A321CAAB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A955653-398F-145E-DF1A-AF833243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912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522C71-0CFF-0D13-9F7C-24AB97532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7F1F305-0A85-C8E6-2B90-A7321B5D4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E8B3918-C5A2-E0E3-645B-35277AE48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188F6F7-2B8E-0601-2D7E-11EF022362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CF9B6B6-FD24-EC60-8F34-8F79D28BF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B64C37F-7D2B-3557-4670-E12E06178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83F7882-68C8-E74C-2CF8-B8A1E9E5C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38F4C92-BEA4-EBB3-018F-93F4CF97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70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BBE80F-7201-440A-7AC4-C196BAE92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EFC2FBF-790B-F90F-B831-72C925C07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59FE2B3-2509-1851-DA15-3C54D7C40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463CA30-7B36-39B5-5A96-B3DCF2D5A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63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641D766-B0A4-894F-3AC9-8103970E5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80E7E45-D83E-3237-8E00-E9314FB07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C557567-ACC9-6A83-7695-CC989F3D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26CD84-11D5-BBAD-0C19-F2B65EDB3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7BD89A-5FAC-EF91-E4D0-DA407F279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01FBB97-A4FB-D787-F3DF-CA6F7C12C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6EE7B2A-D1EB-C11A-036C-C8E43AC98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7BA0335-8D5E-74DF-AC69-9FC340A17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4A4E63F-7B25-16A4-7EBD-D7B6C968F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44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A560C9-6706-9E37-3510-503F540AC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2E83E97-1476-2629-56C6-6B96FDB43A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6836FB8-3782-1A69-93A4-DD3EADD915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9BB1325-10C5-3858-6B16-863880D5B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755170C-B574-D05D-C055-AD6D1BA51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CC2DEB3-DB5E-2B07-8390-70DC2BDC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64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B322EA-979C-A4C7-1B50-FCB798D31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7AD5C04-1DC2-A2EC-2882-0BAF0F4A7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247A12-8415-DBC8-D208-1421C0DB8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FB764-DD72-45ED-A8FA-0DC151657881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1B5996-6369-5683-D0EC-590045E4B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634E62C-1831-AA15-5574-1139464F97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641F0-B4CB-4892-998A-EB96B17AB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45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-in-russia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.me/quotauzb" TargetMode="External"/><Relationship Id="rId2" Type="http://schemas.openxmlformats.org/officeDocument/2006/relationships/hyperlink" Target="https://education-in-russia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ubkin.uz/" TargetMode="External"/><Relationship Id="rId7" Type="http://schemas.openxmlformats.org/officeDocument/2006/relationships/hyperlink" Target="https://mpei.uz/ru/" TargetMode="External"/><Relationship Id="rId2" Type="http://schemas.openxmlformats.org/officeDocument/2006/relationships/hyperlink" Target="https://muctr.uz/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astutr.uz" TargetMode="External"/><Relationship Id="rId5" Type="http://schemas.openxmlformats.org/officeDocument/2006/relationships/hyperlink" Target="https://misis.uz/" TargetMode="External"/><Relationship Id="rId4" Type="http://schemas.openxmlformats.org/officeDocument/2006/relationships/hyperlink" Target="https://msu.uz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uzbekistan@rs.gov.ru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s://education-in-russia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zbekistan.mid.ru/ru/consular-services/dlya_grazhdan_uzbekistana/ucheba_v_rossii/" TargetMode="External"/><Relationship Id="rId5" Type="http://schemas.openxmlformats.org/officeDocument/2006/relationships/hyperlink" Target="mailto:consul.tashkent@mid.ru" TargetMode="External"/><Relationship Id="rId4" Type="http://schemas.openxmlformats.org/officeDocument/2006/relationships/hyperlink" Target="https://t.me/quotauzb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6C8D157-985B-7E56-CF3F-E8A31870414E}"/>
              </a:ext>
            </a:extLst>
          </p:cNvPr>
          <p:cNvSpPr txBox="1"/>
          <p:nvPr/>
        </p:nvSpPr>
        <p:spPr>
          <a:xfrm>
            <a:off x="845574" y="524977"/>
            <a:ext cx="10607993" cy="14029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1500"/>
              </a:spcBef>
              <a:spcAft>
                <a:spcPts val="2250"/>
              </a:spcAft>
              <a:buNone/>
            </a:pPr>
            <a:r>
              <a:rPr lang="ru-RU" sz="3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гражданину Узбекистана поступить в российский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ВУЗ</a:t>
            </a:r>
            <a:r>
              <a:rPr lang="ru-RU" sz="3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1334E11-D7CB-4E93-EE28-EB45632B6963}"/>
              </a:ext>
            </a:extLst>
          </p:cNvPr>
          <p:cNvSpPr txBox="1"/>
          <p:nvPr/>
        </p:nvSpPr>
        <p:spPr>
          <a:xfrm>
            <a:off x="5935744" y="2426947"/>
            <a:ext cx="6182718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Никитин Андрей Александрович,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химических наук,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проекта «Российский учитель за рубежом»,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Финалист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«Лучшая русская школа за рубежом»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8708B13-6304-06B0-A887-D58F54FA95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74" y="2157637"/>
            <a:ext cx="3847608" cy="41753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FAD0DB0-FF25-FDBA-DB97-E66D4B0959A2}"/>
              </a:ext>
            </a:extLst>
          </p:cNvPr>
          <p:cNvSpPr txBox="1"/>
          <p:nvPr/>
        </p:nvSpPr>
        <p:spPr>
          <a:xfrm>
            <a:off x="6096000" y="4778562"/>
            <a:ext cx="5051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возможности поступить в Российский ВУЗ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филиалах Российских ВУЗов в Узбекистане</a:t>
            </a:r>
          </a:p>
        </p:txBody>
      </p:sp>
    </p:spTree>
    <p:extLst>
      <p:ext uri="{BB962C8B-B14F-4D97-AF65-F5344CB8AC3E}">
        <p14:creationId xmlns:p14="http://schemas.microsoft.com/office/powerpoint/2010/main" val="1790859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DF21E41-16BA-87D0-CAE1-6703096DB378}"/>
              </a:ext>
            </a:extLst>
          </p:cNvPr>
          <p:cNvSpPr txBox="1"/>
          <p:nvPr/>
        </p:nvSpPr>
        <p:spPr>
          <a:xfrm>
            <a:off x="997277" y="92365"/>
            <a:ext cx="10786228" cy="548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Иностранному гражданину, на первом этапе необходимо: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зарегистрироваться в государственной информационной системе 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https://education-in-russia.com/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заполнить анкету, прикрепить к ней необходимые документы и отправить ее на проверку.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Важно: в анкете надо указать приоритетные российские вузы — </a:t>
            </a: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не более шести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но при этом: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не более двух в Москве;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не более двух в Санкт-Петербурге;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не более трех в одном федеральном округе. 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741 университет из 82 регионов России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При отборе внутри родной страны вам могут предложить: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Рассказать о своих достижениях в учебе или науке (в формате собеседования, портфолио, эссе и т.д.). К ним могут относиться, например, участие в международных олимпиадах или профильных олимпиадах российских вузов, успеваемость по предметам, успехи в спорте.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Пройти отборочные испытания 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(тестирование или экзамен). </a:t>
            </a:r>
          </a:p>
        </p:txBody>
      </p:sp>
    </p:spTree>
    <p:extLst>
      <p:ext uri="{BB962C8B-B14F-4D97-AF65-F5344CB8AC3E}">
        <p14:creationId xmlns:p14="http://schemas.microsoft.com/office/powerpoint/2010/main" val="2749763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6D4D929-B5FF-AFC6-BC09-C7ED17B4EA57}"/>
              </a:ext>
            </a:extLst>
          </p:cNvPr>
          <p:cNvSpPr txBox="1"/>
          <p:nvPr/>
        </p:nvSpPr>
        <p:spPr>
          <a:xfrm>
            <a:off x="539684" y="430408"/>
            <a:ext cx="10786228" cy="2819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Для подачи заявки на участие в первом отборочном туре нужно подготовить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документы: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Копию паспорта или другого документа, удостоверяющего личность;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Копию документа об образовании (или справкой о периоде образования);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Заполненную анкету;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Фотографию.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Не забывайте, что паспорт и документ об образовании должны быть </a:t>
            </a: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переведены на русский язык и заверены у нотариуса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и в консульстве.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6B3E0E6-E74E-416F-403E-E08C82CA627C}"/>
              </a:ext>
            </a:extLst>
          </p:cNvPr>
          <p:cNvSpPr txBox="1"/>
          <p:nvPr/>
        </p:nvSpPr>
        <p:spPr>
          <a:xfrm>
            <a:off x="2749486" y="3346557"/>
            <a:ext cx="60944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Отборочные испытания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160D512-1A42-CF37-2FB0-67288ADEA4C0}"/>
              </a:ext>
            </a:extLst>
          </p:cNvPr>
          <p:cNvSpPr txBox="1"/>
          <p:nvPr/>
        </p:nvSpPr>
        <p:spPr>
          <a:xfrm>
            <a:off x="146509" y="3869777"/>
            <a:ext cx="113003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Испытания на площадке Русского дома (Ташкент или онлайн)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испытаний на сайте 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https://education-in-russia.com/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telegram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https://t.me/quotauzb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xmlns="" id="{25081C28-F5EF-3569-841C-55360B156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176" y="3750852"/>
            <a:ext cx="5136823" cy="285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339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BCDB62F-FD96-9EDF-8863-A697A5DC1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576" y="185598"/>
            <a:ext cx="9439700" cy="637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661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6B4ABE7-0F51-FF21-6B4E-0FE5E5F20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126" y="90021"/>
            <a:ext cx="8049748" cy="667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395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67D9D4A-A5C7-733C-1646-2DDC2BA31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863" y="680667"/>
            <a:ext cx="7878274" cy="45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616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91B11EA-2365-C46C-B7D0-CF01233A8ABB}"/>
              </a:ext>
            </a:extLst>
          </p:cNvPr>
          <p:cNvSpPr txBox="1"/>
          <p:nvPr/>
        </p:nvSpPr>
        <p:spPr>
          <a:xfrm>
            <a:off x="445416" y="586894"/>
            <a:ext cx="1141350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Если первый тур пройден успешно, то вы получите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приглашение пройти второй</a:t>
            </a:r>
            <a:r>
              <a:rPr lang="ru-RU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Здесь ваше заявление рассматривает Минобрнауки РФ и сами вузы (тестирование от ВУЗов). </a:t>
            </a:r>
            <a:endParaRPr lang="en-US" sz="20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Если там утверждают вашу кандидатуру, то вы получаете 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приглашение на обучение в России</a:t>
            </a:r>
            <a:r>
              <a:rPr lang="ru-RU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по которому можно будет оформить ученическую визу. </a:t>
            </a:r>
            <a:endParaRPr lang="en-US" sz="20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Все результаты можно будет отслеживать в личном кабинете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191F1D7-18C7-CAB9-8EA2-0E887849A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416" y="2498103"/>
            <a:ext cx="4909848" cy="36785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5846753-2991-AA90-D236-2449F6853323}"/>
              </a:ext>
            </a:extLst>
          </p:cNvPr>
          <p:cNvSpPr txBox="1"/>
          <p:nvPr/>
        </p:nvSpPr>
        <p:spPr>
          <a:xfrm>
            <a:off x="5997804" y="2229874"/>
            <a:ext cx="6094428" cy="4299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По приезде в Россию вместе с ним вы </a:t>
            </a: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отдаете в приемную комиссию: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документ, удостоверяющий личность и гражданство + нотариально заверенный перевод;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документ об образовании с указанием полученной квалификации (степени), изученных предметов и полученных по ним оценок + нотариально заверенный перевод;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медицинскую справку об отсутствии ВИЧ-инфекции и противопоказаний для обучения в стране на русском языке или с нотариально заверенным переводом;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фотографии.</a:t>
            </a:r>
          </a:p>
        </p:txBody>
      </p:sp>
    </p:spTree>
    <p:extLst>
      <p:ext uri="{BB962C8B-B14F-4D97-AF65-F5344CB8AC3E}">
        <p14:creationId xmlns:p14="http://schemas.microsoft.com/office/powerpoint/2010/main" val="2256295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72228FA-05B1-3F4B-7360-A992C65EA546}"/>
              </a:ext>
            </a:extLst>
          </p:cNvPr>
          <p:cNvSpPr txBox="1"/>
          <p:nvPr/>
        </p:nvSpPr>
        <p:spPr>
          <a:xfrm>
            <a:off x="540076" y="475701"/>
            <a:ext cx="11262281" cy="3776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650"/>
              </a:lnSpc>
              <a:spcAft>
                <a:spcPts val="600"/>
              </a:spcAft>
              <a:buNone/>
            </a:pPr>
            <a:endParaRPr lang="en-US" sz="3200" b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650"/>
              </a:lnSpc>
              <a:spcAft>
                <a:spcPts val="600"/>
              </a:spcAft>
              <a:buNone/>
            </a:pP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5. </a:t>
            </a:r>
            <a:r>
              <a:rPr lang="ru-RU" sz="32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Филиалы российских вузов в Узбекистане</a:t>
            </a:r>
          </a:p>
          <a:p>
            <a:pPr algn="ctr">
              <a:lnSpc>
                <a:spcPts val="1650"/>
              </a:lnSpc>
              <a:spcAft>
                <a:spcPts val="600"/>
              </a:spcAft>
              <a:buNone/>
            </a:pPr>
            <a:endParaRPr lang="ru-RU" sz="3200" b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Российского химико-технологического университета имени Менделеева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Ташкенте.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https://muctr.uz/ru</a:t>
            </a:r>
            <a:endParaRPr lang="ru-RU" sz="16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Российского государственного университета нефти и газа имени Губкина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Ташкенте. 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https://gubkin.uz/</a:t>
            </a:r>
            <a:endParaRPr lang="ru-RU" sz="16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Московского государственного университета имени Ломоносова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Ташкенте. 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https://msu.uz/</a:t>
            </a:r>
            <a:endParaRPr lang="ru-RU" sz="16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Национального исследовательского технологического университета МИСиС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Алмалыке (Ташкентская область). 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https://misis.uz/</a:t>
            </a:r>
            <a:endParaRPr lang="ru-RU" sz="16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Астраханского государственного технического университета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Ташкентской области. 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astutr.uz</a:t>
            </a:r>
            <a:endParaRPr lang="ru-RU" sz="16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Национального исследовательского университета МЭИ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Ташкенте. 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https://mpei.uz/ru/</a:t>
            </a:r>
            <a:endParaRPr lang="ru-RU" sz="16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Казанского федерального университета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Джизаке. </a:t>
            </a:r>
            <a:endParaRPr lang="en-US" sz="16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590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DD97DED-9216-3325-18E1-6588EAAB8917}"/>
              </a:ext>
            </a:extLst>
          </p:cNvPr>
          <p:cNvSpPr txBox="1"/>
          <p:nvPr/>
        </p:nvSpPr>
        <p:spPr>
          <a:xfrm>
            <a:off x="3226324" y="335855"/>
            <a:ext cx="10395408" cy="6107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6. </a:t>
            </a:r>
            <a:r>
              <a:rPr lang="ru-RU" sz="32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Электронные ресурсы</a:t>
            </a:r>
            <a:endParaRPr lang="ru-RU" sz="3200" i="1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  <a:hlinkClick r:id="rId2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https://education-in-russia.com/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- сайт подачи заявки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Телефон горячей линии Россотрудничества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по вопросам приема на обучение 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иностранных граждан по квоте Правительства Российской Федерации:</a:t>
            </a: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+7 985 870 21 27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Русский дом в Ташкенте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г. Ташкент, ул. Юнуса </a:t>
            </a:r>
            <a:r>
              <a:rPr lang="ru-RU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Раджаби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д. 63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+998-71-256-03-75, +998-71-256-04-52 </a:t>
            </a:r>
            <a:r>
              <a:rPr lang="ru-RU" sz="1800" u="sng" kern="100" dirty="0">
                <a:solidFill>
                  <a:srgbClr val="467886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uzbekistan@rs.gov.ru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Руководитель Старосельская Ирина Александровна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Телеграм канал Русского Дома</a:t>
            </a:r>
            <a:endParaRPr lang="ru-RU" sz="1800" b="1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u="sng" kern="100" dirty="0">
                <a:solidFill>
                  <a:srgbClr val="467886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https://t.me/quotauzb</a:t>
            </a:r>
            <a:endParaRPr lang="ru-RU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Консульский отдел</a:t>
            </a:r>
            <a:r>
              <a:rPr lang="en-US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ru-RU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РФ в Узбекистане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+998 78 140 72 00, E‑mail: </a:t>
            </a:r>
            <a:r>
              <a:rPr lang="ru-RU" u="sng" kern="100" dirty="0">
                <a:solidFill>
                  <a:srgbClr val="467886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5"/>
              </a:rPr>
              <a:t>consul.tashkent@mid.ru</a:t>
            </a:r>
            <a:endParaRPr lang="ru-RU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https://uzbekistan.mid.ru/ru/consular-services/dlya_grazhdan_uzbekistana/ucheba_v_rossii/</a:t>
            </a:r>
            <a:r>
              <a:rPr lang="en-US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</a:t>
            </a:r>
            <a:endParaRPr lang="ru-RU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23BB0C2-84FD-AAF2-5E0E-5B2B17318D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228" y="3934904"/>
            <a:ext cx="2768337" cy="276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90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Picture background">
            <a:extLst>
              <a:ext uri="{FF2B5EF4-FFF2-40B4-BE49-F238E27FC236}">
                <a16:creationId xmlns:a16="http://schemas.microsoft.com/office/drawing/2014/main" xmlns="" id="{F3AE97EE-9003-2A32-8C88-E038AD06B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791" y="367646"/>
            <a:ext cx="5605807" cy="420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02AE796-3FF4-8F9F-4350-13B169BF8130}"/>
              </a:ext>
            </a:extLst>
          </p:cNvPr>
          <p:cNvSpPr txBox="1"/>
          <p:nvPr/>
        </p:nvSpPr>
        <p:spPr>
          <a:xfrm>
            <a:off x="4883085" y="5203595"/>
            <a:ext cx="5020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5639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4BF99DC-9B93-2105-059D-05E71BAEA239}"/>
              </a:ext>
            </a:extLst>
          </p:cNvPr>
          <p:cNvSpPr txBox="1"/>
          <p:nvPr/>
        </p:nvSpPr>
        <p:spPr>
          <a:xfrm>
            <a:off x="3255479" y="263950"/>
            <a:ext cx="568104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1. Химическая технология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D3E59CA-BF2C-5966-44FA-0A7F122FF541}"/>
              </a:ext>
            </a:extLst>
          </p:cNvPr>
          <p:cNvSpPr txBox="1"/>
          <p:nvPr/>
        </p:nvSpPr>
        <p:spPr>
          <a:xfrm>
            <a:off x="392783" y="593888"/>
            <a:ext cx="11406433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Профили:</a:t>
            </a:r>
            <a:endParaRPr lang="en-US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Пищев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ая промышленность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(повар, кондитер, диетолог)</a:t>
            </a:r>
          </a:p>
          <a:p>
            <a:pPr marL="285750" indent="-285750">
              <a:buFontTx/>
              <a:buChar char="-"/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Нефтехимическая и газовая</a:t>
            </a:r>
          </a:p>
          <a:p>
            <a:pPr marL="285750" indent="-285750">
              <a:buFontTx/>
              <a:buChar char="-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роизводство удобрений, пластмасс</a:t>
            </a:r>
          </a:p>
          <a:p>
            <a:pPr marL="285750" indent="-285750">
              <a:buFontTx/>
              <a:buChar char="-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еталлургия</a:t>
            </a:r>
          </a:p>
          <a:p>
            <a:pPr algn="l">
              <a:buNone/>
            </a:pPr>
            <a:endParaRPr lang="ru-RU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ru-RU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сможет выполнять следующие задачи:</a:t>
            </a:r>
          </a:p>
          <a:p>
            <a:pPr algn="just">
              <a:buNone/>
            </a:pPr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управлять технологическими процессами промышленного производства продукции неорганических веществ;</a:t>
            </a:r>
          </a:p>
          <a:p>
            <a:pPr algn="just">
              <a:buNone/>
            </a:pPr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 осуществлять организацию рабочих мест, их техническое оснащение, размещение технологического оборудования;</a:t>
            </a:r>
          </a:p>
          <a:p>
            <a:pPr algn="just">
              <a:buNone/>
            </a:pPr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проверку технического состояния и остаточного ресурса оборудования, организовывать профилактические осмотры и текущий ремонт;</a:t>
            </a:r>
          </a:p>
          <a:p>
            <a:pPr algn="just">
              <a:buNone/>
            </a:pPr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входной контроль сырья и материалов;</a:t>
            </a:r>
          </a:p>
          <a:p>
            <a:pPr algn="just">
              <a:buNone/>
            </a:pPr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причины брака в производстве и разрабатывать мероприятия по его предупреждению и устранению;</a:t>
            </a:r>
          </a:p>
          <a:p>
            <a:pPr algn="l">
              <a:buNone/>
            </a:pP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ru-RU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профессиональной деятельности выпускников</a:t>
            </a:r>
          </a:p>
          <a:p>
            <a:pPr algn="just"/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сможет осуществлять профессиональную деятельность на промышленных предприятиях, предприятиях общественного питания и в научно-исследовательских организациях, занимающихся исследованием и производством 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</a:t>
            </a:r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Профессиональная деятельность выпускника направлена на реализацию современных нанотехнологий в производстве</a:t>
            </a:r>
          </a:p>
          <a:p>
            <a:pPr marL="285750" indent="-285750">
              <a:buFontTx/>
              <a:buChar char="-"/>
            </a:pPr>
            <a:endParaRPr lang="en-US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88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339959D-B267-9C4A-8BB2-0AF3A43A2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459" y="1720392"/>
            <a:ext cx="9241410" cy="40488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324E1BB-9396-C15C-DB2E-023897096ADA}"/>
              </a:ext>
            </a:extLst>
          </p:cNvPr>
          <p:cNvSpPr txBox="1"/>
          <p:nvPr/>
        </p:nvSpPr>
        <p:spPr>
          <a:xfrm>
            <a:off x="3339447" y="267819"/>
            <a:ext cx="6094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Программы в российских вузах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3ACB9EEE-B0A4-E630-9934-353ECBE66924}"/>
              </a:ext>
            </a:extLst>
          </p:cNvPr>
          <p:cNvSpPr/>
          <p:nvPr/>
        </p:nvSpPr>
        <p:spPr>
          <a:xfrm>
            <a:off x="1093509" y="5137608"/>
            <a:ext cx="2922310" cy="7352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823499AA-ABA6-83FD-41AC-B4162C8C0136}"/>
              </a:ext>
            </a:extLst>
          </p:cNvPr>
          <p:cNvSpPr/>
          <p:nvPr/>
        </p:nvSpPr>
        <p:spPr>
          <a:xfrm>
            <a:off x="5629373" y="3009518"/>
            <a:ext cx="2922310" cy="7352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90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F4ED6F-CA3E-512A-0C67-A43DFDBB07D1}"/>
              </a:ext>
            </a:extLst>
          </p:cNvPr>
          <p:cNvSpPr txBox="1"/>
          <p:nvPr/>
        </p:nvSpPr>
        <p:spPr>
          <a:xfrm>
            <a:off x="3026602" y="187422"/>
            <a:ext cx="613879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2. Медицина и фармакология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4232646-4493-C2B6-B851-6055D82783EC}"/>
              </a:ext>
            </a:extLst>
          </p:cNvPr>
          <p:cNvSpPr txBox="1"/>
          <p:nvPr/>
        </p:nvSpPr>
        <p:spPr>
          <a:xfrm>
            <a:off x="188536" y="815368"/>
            <a:ext cx="1148731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Фармакология — наука о взаимодействии лекарственных средств и биологически активных веществ с организмом</a:t>
            </a:r>
            <a:endParaRPr lang="en-US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  <a:endParaRPr lang="en-US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важнейших задач фармакологии — изыскание новых эффективных и безопасных лекарственных средств.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актуальные направления в медицине: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Генетика и персонализированная медицина.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Роботизированная хирургия.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Гериатрия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Превентивная медицина</a:t>
            </a:r>
          </a:p>
          <a:p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120DE3C-3A52-9C13-3C27-27FEAD146A51}"/>
              </a:ext>
            </a:extLst>
          </p:cNvPr>
          <p:cNvSpPr txBox="1"/>
          <p:nvPr/>
        </p:nvSpPr>
        <p:spPr>
          <a:xfrm>
            <a:off x="1538033" y="3438924"/>
            <a:ext cx="8788317" cy="646330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пециальности в медицине: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Акушерство и гинекология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Анестезиология – реаниматология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Дерматовенерология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хирургия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Инфекционные болезни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Кардиология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Нейрохирургия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Оториноларингология</a:t>
            </a:r>
          </a:p>
          <a:p>
            <a:pPr lvl="1" algn="just"/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Офтальмология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Патологическая анатомия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Педиатрия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Психиатрия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Судебно-медицинская экспертиза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Травматология и ортопедия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диагностика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Хирургия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Эндокринология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253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A42A22B-3BA1-16D1-F025-13C994C76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434" y="442452"/>
            <a:ext cx="11131132" cy="5385119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CEEE2F8-4B03-428E-42DC-A68AF0E42156}"/>
              </a:ext>
            </a:extLst>
          </p:cNvPr>
          <p:cNvSpPr/>
          <p:nvPr/>
        </p:nvSpPr>
        <p:spPr>
          <a:xfrm>
            <a:off x="629265" y="5201265"/>
            <a:ext cx="3057832" cy="698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A6276013-0566-20ED-D7F8-FE8630ED69D4}"/>
              </a:ext>
            </a:extLst>
          </p:cNvPr>
          <p:cNvSpPr/>
          <p:nvPr/>
        </p:nvSpPr>
        <p:spPr>
          <a:xfrm>
            <a:off x="5668296" y="2649794"/>
            <a:ext cx="5678129" cy="1991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07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2A5ED0C-CDE5-7082-D57B-31F44FDCDC66}"/>
              </a:ext>
            </a:extLst>
          </p:cNvPr>
          <p:cNvSpPr txBox="1"/>
          <p:nvPr/>
        </p:nvSpPr>
        <p:spPr>
          <a:xfrm>
            <a:off x="3254604" y="211259"/>
            <a:ext cx="6094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Блок 3. Научные исследования</a:t>
            </a:r>
            <a:endParaRPr lang="ru-RU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8D177FA-E973-3B3C-2B10-D527E42A5366}"/>
              </a:ext>
            </a:extLst>
          </p:cNvPr>
          <p:cNvSpPr txBox="1"/>
          <p:nvPr/>
        </p:nvSpPr>
        <p:spPr>
          <a:xfrm>
            <a:off x="567966" y="796034"/>
            <a:ext cx="11413502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химии в жизни человека </a:t>
            </a:r>
            <a:r>
              <a:rPr lang="ru-RU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трудно переоценить, ведь эти процессы окружают нас повсюду: начиная от элементарного приготовления пищи и заканчивая биологическими процессами в организме. </a:t>
            </a: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ее заключается в улучшении качества и продолжительности жизни людей начиная от производства современных продуктов и материалов и заканчивая производством лекарств.</a:t>
            </a:r>
          </a:p>
          <a:p>
            <a:pPr algn="just"/>
            <a:endParaRPr lang="en-US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научных исследований в химии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заключается в том, что они помогают улучшать современные технологии, находить оптимальные подходы в производстве и открывать новые способы решения старых проблем.</a:t>
            </a:r>
          </a:p>
          <a:p>
            <a:pPr algn="just"/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качества, необходимые выпускнику для успешной карьеры в науке:</a:t>
            </a:r>
          </a:p>
          <a:p>
            <a:pPr algn="just"/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Специализированные знания. Глубокое понимание своей области, способность анализировать и интерпретировать данные, применять научные методы.</a:t>
            </a:r>
          </a:p>
          <a:p>
            <a:pPr algn="just"/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Исследовательские навыки. Разработка и проведение исследований, выбор подходящих метрик, интерпретация результатов.</a:t>
            </a:r>
          </a:p>
          <a:p>
            <a:pPr marL="285750" indent="-285750" algn="just">
              <a:buFontTx/>
              <a:buChar char="-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данными. Сбор, организация, анализ данных, владение специализированным ПО.</a:t>
            </a:r>
          </a:p>
          <a:p>
            <a:pPr marL="285750" indent="-285750" algn="just">
              <a:buFontTx/>
              <a:buChar char="-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и работа в команде. Эффективное взаимодействие с коллегами, умение работать в команде, способность к компромиссам.</a:t>
            </a:r>
          </a:p>
          <a:p>
            <a:pPr marL="285750" indent="-285750" algn="just">
              <a:buFontTx/>
              <a:buChar char="-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мышление. Логическое мышление, оценка информации, анализ и интерпретация данных.</a:t>
            </a:r>
          </a:p>
          <a:p>
            <a:pPr algn="just"/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Научную работу можно совмещать с учебой по любому направлению и начинать в любое время. Это позволит глубже изучить предмет исследования, даст возможность найти работу более высокого уровня.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567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ED2463A-C506-2B80-AE55-51A83B18F1A9}"/>
              </a:ext>
            </a:extLst>
          </p:cNvPr>
          <p:cNvSpPr txBox="1"/>
          <p:nvPr/>
        </p:nvSpPr>
        <p:spPr>
          <a:xfrm>
            <a:off x="6563979" y="1095216"/>
            <a:ext cx="562802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dirty="0">
                <a:solidFill>
                  <a:srgbClr val="0B1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ачество. </a:t>
            </a: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университеты России занимают позиции в самых престижных мировых рейтингах и известны своим высоким уровнем подготовки в разных областях от IT-технологий до медицины и творческих специальностей;</a:t>
            </a:r>
          </a:p>
          <a:p>
            <a:pPr algn="just">
              <a:buNone/>
            </a:pP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полученных знаний.</a:t>
            </a:r>
            <a:br>
              <a:rPr lang="ru-RU" b="1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программы российских вузов сочетают лучшие научные традиции и современные подходы к обучению, с доступом к высокотехнологичным исследовательским лабораториям;</a:t>
            </a:r>
          </a:p>
          <a:p>
            <a:pPr algn="just">
              <a:buNone/>
            </a:pP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активная учебная и внеучебная деятельность. </a:t>
            </a: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Российские вузы предлагают не только широкий выбор образовательных программ, но и факультативных</a:t>
            </a:r>
            <a:b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0" i="0" dirty="0">
              <a:solidFill>
                <a:srgbClr val="0B1F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xmlns="" id="{4DB54321-5C68-D3EC-BDF7-971EEA51F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84" y="934064"/>
            <a:ext cx="6405995" cy="400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71DBB72-13F3-9E63-6BFC-4D82B682348E}"/>
              </a:ext>
            </a:extLst>
          </p:cNvPr>
          <p:cNvSpPr txBox="1"/>
          <p:nvPr/>
        </p:nvSpPr>
        <p:spPr>
          <a:xfrm>
            <a:off x="4325401" y="127820"/>
            <a:ext cx="5151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в России – это: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635F7EF-41E3-2B3D-16FA-874D2EC3714F}"/>
              </a:ext>
            </a:extLst>
          </p:cNvPr>
          <p:cNvSpPr txBox="1"/>
          <p:nvPr/>
        </p:nvSpPr>
        <p:spPr>
          <a:xfrm>
            <a:off x="248264" y="4940709"/>
            <a:ext cx="1194373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занятий, дают возможность реализовать творческие и научные проекты, которые не только раскроют ваш научный потенциал, но и расширят профессиональные контакты;</a:t>
            </a:r>
            <a:endParaRPr lang="en-US" b="0" i="0" dirty="0">
              <a:solidFill>
                <a:srgbClr val="0B1F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продолжить научную деятельность и найти интересную работу в России</a:t>
            </a: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None/>
            </a:pPr>
            <a:r>
              <a:rPr lang="ru-RU" b="1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● дружелюбная и комфортная среда</a:t>
            </a:r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учебы и жизни;</a:t>
            </a:r>
          </a:p>
          <a:p>
            <a:pPr algn="just"/>
            <a:r>
              <a:rPr lang="ru-RU" b="0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i="0" dirty="0">
                <a:solidFill>
                  <a:srgbClr val="0B1F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путешествовать по России.</a:t>
            </a:r>
          </a:p>
        </p:txBody>
      </p:sp>
    </p:spTree>
    <p:extLst>
      <p:ext uri="{BB962C8B-B14F-4D97-AF65-F5344CB8AC3E}">
        <p14:creationId xmlns:p14="http://schemas.microsoft.com/office/powerpoint/2010/main" val="3355934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4E717B7-80BB-879E-D3B2-A7C050AFC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47" y="2684206"/>
            <a:ext cx="6457303" cy="365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BD9F853-F047-612D-FF95-8DC20686DB89}"/>
              </a:ext>
            </a:extLst>
          </p:cNvPr>
          <p:cNvSpPr txBox="1"/>
          <p:nvPr/>
        </p:nvSpPr>
        <p:spPr>
          <a:xfrm>
            <a:off x="416404" y="0"/>
            <a:ext cx="11775596" cy="300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Немного о статистике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Граждане Узбекистана проявляют большой </a:t>
            </a: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интерес к российскому образованию.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С 2022 года количество студентов увеличилось на треть. 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На данный момент в России учатся </a:t>
            </a: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около 63 тысяч граждан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Узбекистана. Причем примерно 14 тысяч — бесплатно.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С 2018 по 2025 год квота на для студентов из Узбекистана выросла в четыре раза.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Согласно статистике, русским языком владеет от 50% до 80% жителей страны.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204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207911D-60DA-E454-0F88-3625B7586431}"/>
              </a:ext>
            </a:extLst>
          </p:cNvPr>
          <p:cNvSpPr txBox="1"/>
          <p:nvPr/>
        </p:nvSpPr>
        <p:spPr>
          <a:xfrm>
            <a:off x="735291" y="616611"/>
            <a:ext cx="111236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Блок 4. О поступлении по квоте через Россотрудничество.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A9F1068-15D9-4A1A-BDDA-7270F007726F}"/>
              </a:ext>
            </a:extLst>
          </p:cNvPr>
          <p:cNvSpPr txBox="1"/>
          <p:nvPr/>
        </p:nvSpPr>
        <p:spPr>
          <a:xfrm>
            <a:off x="926183" y="1571622"/>
            <a:ext cx="1093273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Заявка подается в филиал Россотрудничества в своей стране, а отбор идет в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два этапа</a:t>
            </a:r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долгий процесс, начинается он примерно за год до начала обучения. Сначала нужно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пакет документов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может занять примерно месяц.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заявок обычно стартует осенью года, предшествующего году поступления. Например, отправить заявку на получение квоты в 2025/2026 учебном году граждане Узбекистана могли с начала октября 2024 года по середину января 2025 года.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этапе заявки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рассматривают в вашей стране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необходимости назначают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или собеседование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Если вы проходите во второй тур, то здесь отбор происходит российскими вузами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2024 году для граждан Узбекистана выделили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бюджетных мест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Студенту полностью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оплатят обучение, предоставят место в общежитии и будут выплачивать стипендию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Рассмотрим, что необходимо для получения квоты.</a:t>
            </a:r>
          </a:p>
        </p:txBody>
      </p:sp>
    </p:spTree>
    <p:extLst>
      <p:ext uri="{BB962C8B-B14F-4D97-AF65-F5344CB8AC3E}">
        <p14:creationId xmlns:p14="http://schemas.microsoft.com/office/powerpoint/2010/main" val="26085101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659</Words>
  <Application>Microsoft Office PowerPoint</Application>
  <PresentationFormat>Произвольный</PresentationFormat>
  <Paragraphs>168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</dc:creator>
  <cp:lastModifiedBy>37</cp:lastModifiedBy>
  <cp:revision>9</cp:revision>
  <dcterms:created xsi:type="dcterms:W3CDTF">2025-05-11T08:37:42Z</dcterms:created>
  <dcterms:modified xsi:type="dcterms:W3CDTF">2025-08-28T08:53:09Z</dcterms:modified>
</cp:coreProperties>
</file>