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57" r:id="rId6"/>
    <p:sldId id="261" r:id="rId7"/>
    <p:sldId id="262" r:id="rId8"/>
    <p:sldId id="264" r:id="rId9"/>
    <p:sldId id="268" r:id="rId10"/>
    <p:sldId id="269" r:id="rId11"/>
    <p:sldId id="265" r:id="rId12"/>
    <p:sldId id="270" r:id="rId13"/>
    <p:sldId id="266" r:id="rId14"/>
    <p:sldId id="267" r:id="rId15"/>
  </p:sldIdLst>
  <p:sldSz cx="9144000" cy="5143500" type="screen16x9"/>
  <p:notesSz cx="5143500" cy="9144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C3BD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>
        <p:scale>
          <a:sx n="100" d="100"/>
          <a:sy n="100" d="100"/>
        </p:scale>
        <p:origin x="-288" y="-33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65253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png"/><Relationship Id="rId3" Type="http://schemas.openxmlformats.org/officeDocument/2006/relationships/image" Target="../media/image31.png"/><Relationship Id="rId7" Type="http://schemas.openxmlformats.org/officeDocument/2006/relationships/image" Target="../media/image3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32.png"/><Relationship Id="rId9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2.png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6.png"/><Relationship Id="rId4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9.png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Text 0"/>
          <p:cNvSpPr txBox="1"/>
          <p:nvPr/>
        </p:nvSpPr>
        <p:spPr>
          <a:xfrm>
            <a:off x="800101" y="651641"/>
            <a:ext cx="4629150" cy="355838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/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Н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аучно-практическая 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конференции </a:t>
            </a:r>
            <a:endParaRPr lang="ru-RU" sz="1400" b="1" dirty="0" smtClean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«</a:t>
            </a:r>
            <a:r>
              <a:rPr lang="ru-RU" sz="14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Молодежь XXI века: проблемы, перспективы» на базе ГАПОУ «Оренбургского государственного колледжа</a:t>
            </a:r>
            <a:r>
              <a:rPr lang="ru-RU" sz="14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»</a:t>
            </a:r>
          </a:p>
          <a:p>
            <a:pPr algn="ctr"/>
            <a:r>
              <a:rPr lang="en-US" sz="699" b="1" i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699" dirty="0"/>
          </a:p>
        </p:txBody>
      </p:sp>
      <p:sp>
        <p:nvSpPr>
          <p:cNvPr id="4" name="Text 1"/>
          <p:cNvSpPr txBox="1"/>
          <p:nvPr/>
        </p:nvSpPr>
        <p:spPr>
          <a:xfrm>
            <a:off x="1085984" y="1367791"/>
            <a:ext cx="3867015" cy="2038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>
              <a:lnSpc>
                <a:spcPct val="90000"/>
              </a:lnSpc>
            </a:pPr>
            <a:r>
              <a:rPr lang="ru-RU" sz="2545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Тема: </a:t>
            </a:r>
            <a:r>
              <a:rPr lang="ru-RU" sz="2545" b="1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Информационная безопасность — щит единого информационного поля, опора единства страны.</a:t>
            </a:r>
            <a:r>
              <a:rPr lang="en-US" sz="2545" b="1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sz="2545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2"/>
          <p:cNvSpPr txBox="1"/>
          <p:nvPr/>
        </p:nvSpPr>
        <p:spPr>
          <a:xfrm>
            <a:off x="5288336" y="3871651"/>
            <a:ext cx="3317754" cy="878936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algn="ctr"/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1272" y="188584"/>
            <a:ext cx="1525461" cy="12819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Скругленный прямоугольник 6"/>
          <p:cNvSpPr/>
          <p:nvPr/>
        </p:nvSpPr>
        <p:spPr>
          <a:xfrm>
            <a:off x="6024282" y="1720121"/>
            <a:ext cx="2483224" cy="2151530"/>
          </a:xfrm>
          <a:prstGeom prst="roundRect">
            <a:avLst/>
          </a:prstGeom>
          <a:solidFill>
            <a:srgbClr val="5C3BD5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Текстовое поле 2"/>
          <p:cNvSpPr txBox="1"/>
          <p:nvPr/>
        </p:nvSpPr>
        <p:spPr>
          <a:xfrm>
            <a:off x="6024282" y="3982108"/>
            <a:ext cx="2967318" cy="812066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r>
              <a:rPr lang="ru-RU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Выполнила: студентка 14 группы </a:t>
            </a:r>
          </a:p>
          <a:p>
            <a:r>
              <a:rPr lang="ru-RU" sz="12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ФКПОУ </a:t>
            </a:r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«ОГЭКИ»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i="1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Коротенко А.В.</a:t>
            </a:r>
            <a:endParaRPr lang="ru-RU" sz="1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2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Руководитель: Гирченко К.А.</a:t>
            </a:r>
            <a:endParaRPr lang="ru-RU" altLang="en-US" sz="1200" b="1" i="1" dirty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sp>
        <p:nvSpPr>
          <p:cNvPr id="9" name="Текстовое поле 3"/>
          <p:cNvSpPr txBox="1"/>
          <p:nvPr/>
        </p:nvSpPr>
        <p:spPr>
          <a:xfrm>
            <a:off x="1440942" y="4816745"/>
            <a:ext cx="6096000" cy="307777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pPr algn="ctr"/>
            <a:r>
              <a:rPr lang="ru-RU" sz="1400" b="1" i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г. Оренбург, </a:t>
            </a:r>
            <a:r>
              <a:rPr lang="ru-RU" sz="1400" b="1" i="1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2026</a:t>
            </a:r>
            <a:endParaRPr lang="ru-RU" altLang="en-US" sz="1400" b="1" i="1" dirty="0" smtClean="0">
              <a:latin typeface="Times New Roman" panose="02020603050405020304" pitchFamily="18" charset="0"/>
              <a:cs typeface="Times New Roman" panose="02020603050405020304" pitchFamily="18" charset="0"/>
              <a:sym typeface="+mn-ea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02188" y="1851803"/>
            <a:ext cx="1901820" cy="19057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D8D8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265" y="1245327"/>
            <a:ext cx="3100864" cy="32052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398525" y="399850"/>
            <a:ext cx="66216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827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Актуальность темы в условиях цифровизации общества
</a:t>
            </a:r>
            <a:endParaRPr lang="en-US" sz="1827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/>
          <p:cNvSpPr txBox="1"/>
          <p:nvPr/>
        </p:nvSpPr>
        <p:spPr>
          <a:xfrm>
            <a:off x="3863788" y="2009067"/>
            <a:ext cx="4665615" cy="157974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600" b="1" i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Современные цифровые технологии порождают новые угрозы, требуя создания единого информационного пространства для защиты национальной безопасности и поддержания </a:t>
            </a:r>
            <a:r>
              <a:rPr lang="en-US" sz="1600" b="1" i="1" dirty="0" err="1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общественного</a:t>
            </a:r>
            <a:r>
              <a:rPr lang="en-US" sz="1600" b="1" i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600" b="1" i="1" dirty="0" err="1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единства</a:t>
            </a:r>
            <a:r>
              <a:rPr lang="en-US" sz="1200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8" name="Text 2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3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1664264" y="197304"/>
            <a:ext cx="66288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800" b="1" dirty="0" err="1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Цели</a:t>
            </a:r>
            <a:r>
              <a:rPr lang="ru-RU" sz="28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и </a:t>
            </a:r>
            <a:r>
              <a:rPr lang="en-US" sz="28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задачи исследования</a:t>
            </a:r>
            <a:r>
              <a:rPr lang="en-US" sz="2800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800" dirty="0"/>
          </a:p>
        </p:txBody>
      </p:sp>
      <p:sp>
        <p:nvSpPr>
          <p:cNvPr id="8" name="Text 1"/>
          <p:cNvSpPr txBox="1"/>
          <p:nvPr/>
        </p:nvSpPr>
        <p:spPr>
          <a:xfrm>
            <a:off x="466165" y="1879411"/>
            <a:ext cx="2228108" cy="250958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ЦЕЛЬ: </a:t>
            </a:r>
          </a:p>
          <a:p>
            <a:pPr algn="just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Выявить взаимосвязь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информационной безопасности и единого информационного поля как основы единства государства, показать их значение в условиях современных вызовов.</a:t>
            </a:r>
          </a:p>
        </p:txBody>
      </p:sp>
      <p:sp>
        <p:nvSpPr>
          <p:cNvPr id="9" name="Text 2"/>
          <p:cNvSpPr txBox="1"/>
          <p:nvPr/>
        </p:nvSpPr>
        <p:spPr>
          <a:xfrm>
            <a:off x="3160438" y="1897778"/>
            <a:ext cx="2179825" cy="25094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ЗАДАЧИ: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определить ключевые аспекты информационной безопасности и ее значение для защиты государственных интересов.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привести примеры стран, успешно внедривших системы электронного правительства и </a:t>
            </a:r>
            <a:r>
              <a:rPr lang="ru-RU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кибербезопасности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algn="ctr"/>
            <a:r>
              <a:rPr lang="ru-RU" sz="1400" dirty="0" smtClean="0"/>
              <a:t>-</a:t>
            </a:r>
            <a:endParaRPr lang="ru-RU" sz="1400" dirty="0"/>
          </a:p>
        </p:txBody>
      </p:sp>
      <p:sp>
        <p:nvSpPr>
          <p:cNvPr id="10" name="Text 3"/>
          <p:cNvSpPr txBox="1"/>
          <p:nvPr/>
        </p:nvSpPr>
        <p:spPr>
          <a:xfrm>
            <a:off x="5728448" y="1728043"/>
            <a:ext cx="2303928" cy="267922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algn="ctr"/>
            <a:r>
              <a:rPr lang="en-US" sz="1400" dirty="0">
                <a:solidFill>
                  <a:srgbClr val="00000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ЗАДАЧИ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 dirty="0" smtClean="0">
              <a:solidFill>
                <a:srgbClr val="000000"/>
              </a:solidFill>
              <a:latin typeface="Times New Roman" panose="02020603050405020304" pitchFamily="18" charset="0"/>
              <a:ea typeface="Arial" pitchFamily="34" charset="-122"/>
              <a:cs typeface="Times New Roman" panose="02020603050405020304" pitchFamily="18" charset="0"/>
            </a:endParaRPr>
          </a:p>
          <a:p>
            <a:pPr algn="just"/>
            <a:r>
              <a:rPr lang="ru-RU" sz="1400" dirty="0" smtClean="0">
                <a:solidFill>
                  <a:srgbClr val="000000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- </a:t>
            </a:r>
            <a:r>
              <a:rPr lang="ru-RU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оценить </a:t>
            </a:r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влияние дезинформации на общественное мнение и способы ее преодоления.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провести опрос среди студентов колледжа - интерната;</a:t>
            </a:r>
          </a:p>
          <a:p>
            <a:pPr algn="just"/>
            <a:r>
              <a:rPr lang="ru-RU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проанализировать полученные данные, сформулировать выводы.</a:t>
            </a:r>
          </a:p>
          <a:p>
            <a:pPr marL="0" indent="0" algn="l">
              <a:lnSpc>
                <a:spcPct val="90000"/>
              </a:lnSpc>
              <a:buNone/>
            </a:pP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00" dirty="0"/>
          </a:p>
        </p:txBody>
      </p:sp>
      <p:sp>
        <p:nvSpPr>
          <p:cNvPr id="11" name="Text 4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4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Text 0"/>
          <p:cNvSpPr txBox="1"/>
          <p:nvPr/>
        </p:nvSpPr>
        <p:spPr>
          <a:xfrm>
            <a:off x="535600" y="1945520"/>
            <a:ext cx="1664921" cy="23014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Применены теоретические методы анализа литературных и нормативных источников, а также практические методы изучения современных систем информационной безопасности.
</a:t>
            </a:r>
            <a:endParaRPr lang="en-US" sz="300" dirty="0"/>
          </a:p>
        </p:txBody>
      </p:sp>
      <p:sp>
        <p:nvSpPr>
          <p:cNvPr id="8" name="Text 1"/>
          <p:cNvSpPr txBox="1"/>
          <p:nvPr/>
        </p:nvSpPr>
        <p:spPr>
          <a:xfrm>
            <a:off x="2681930" y="1945521"/>
            <a:ext cx="1664921" cy="230142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Разработана модель единой информационной среды, направленная на повышение устойчивости и цифрового суверенитета государства.
</a:t>
            </a:r>
            <a:endParaRPr lang="en-US" sz="300" dirty="0"/>
          </a:p>
        </p:txBody>
      </p:sp>
      <p:sp>
        <p:nvSpPr>
          <p:cNvPr id="9" name="Text 2"/>
          <p:cNvSpPr txBox="1"/>
          <p:nvPr/>
        </p:nvSpPr>
        <p:spPr>
          <a:xfrm>
            <a:off x="4795180" y="1945520"/>
            <a:ext cx="1664921" cy="23014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Исследование подчеркивает важность информационной целостности для защиты национальных интересов и объединения общества.
</a:t>
            </a:r>
            <a:endParaRPr lang="en-US" sz="300" dirty="0"/>
          </a:p>
        </p:txBody>
      </p:sp>
      <p:sp>
        <p:nvSpPr>
          <p:cNvPr id="10" name="Text 3"/>
          <p:cNvSpPr txBox="1"/>
          <p:nvPr/>
        </p:nvSpPr>
        <p:spPr>
          <a:xfrm>
            <a:off x="6923360" y="1945520"/>
            <a:ext cx="1664921" cy="230142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0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1050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В условиях глобальных вызовов интеграция и безопасность информационного пространства становятся ключевыми факторами стабильности и развития.
</a:t>
            </a:r>
            <a:endParaRPr lang="en-US" sz="300" dirty="0"/>
          </a:p>
        </p:txBody>
      </p:sp>
      <p:sp>
        <p:nvSpPr>
          <p:cNvPr id="11" name="Text 4"/>
          <p:cNvSpPr txBox="1"/>
          <p:nvPr/>
        </p:nvSpPr>
        <p:spPr>
          <a:xfrm>
            <a:off x="2525400" y="228039"/>
            <a:ext cx="66186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800" b="1" dirty="0" err="1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Методы</a:t>
            </a:r>
            <a:r>
              <a:rPr lang="en-US" sz="28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исследования</a:t>
            </a:r>
            <a:r>
              <a:rPr lang="en-US" sz="2800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800" dirty="0"/>
          </a:p>
        </p:txBody>
      </p:sp>
      <p:sp>
        <p:nvSpPr>
          <p:cNvPr id="12" name="Text 5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5</a:t>
            </a:r>
            <a:endParaRPr lang="en-US" sz="18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365" y="851075"/>
            <a:ext cx="8737732" cy="39243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D8D8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300" y="1075209"/>
            <a:ext cx="8400600" cy="1509483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37182" y="-97822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98803" y="3057213"/>
            <a:ext cx="3649180" cy="11642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5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Роль информационной безопасности
</a:t>
            </a:r>
            <a:r>
              <a:rPr lang="en-US" sz="5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en-US" sz="12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Информационная безопасность обеспечивает защиту государственных данных от угроз и обеспечивает устойчивость систем. Это критический фактор сохранения суверенитета в цифровую эпоху.</a:t>
            </a:r>
            <a:r>
              <a:rPr lang="en-US" sz="1200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500" dirty="0"/>
          </a:p>
        </p:txBody>
      </p:sp>
      <p:sp>
        <p:nvSpPr>
          <p:cNvPr id="7" name="Text 1"/>
          <p:cNvSpPr txBox="1"/>
          <p:nvPr/>
        </p:nvSpPr>
        <p:spPr>
          <a:xfrm>
            <a:off x="4896052" y="3057213"/>
            <a:ext cx="3649180" cy="116426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5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Единое информационное поле
</a:t>
            </a:r>
            <a:r>
              <a:rPr lang="en-US" sz="5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en-US" sz="12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Единое информационное поле способствует объединению различных информационных ресурсов страны. Оно позволяет обеспечить централизованный контроль и обмен данными для эффективного государственного управления</a:t>
            </a:r>
            <a:r>
              <a:rPr lang="en-US" sz="1200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1500" dirty="0"/>
          </a:p>
        </p:txBody>
      </p:sp>
      <p:sp>
        <p:nvSpPr>
          <p:cNvPr id="8" name="Text 2"/>
          <p:cNvSpPr txBox="1"/>
          <p:nvPr/>
        </p:nvSpPr>
        <p:spPr>
          <a:xfrm>
            <a:off x="395400" y="399850"/>
            <a:ext cx="6848082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2400" b="1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Информационная безопасность и единство государства</a:t>
            </a:r>
            <a:r>
              <a:rPr lang="en-US" sz="1846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846" dirty="0"/>
          </a:p>
        </p:txBody>
      </p:sp>
      <p:sp>
        <p:nvSpPr>
          <p:cNvPr id="9" name="Text 3"/>
          <p:cNvSpPr txBox="1"/>
          <p:nvPr/>
        </p:nvSpPr>
        <p:spPr>
          <a:xfrm>
            <a:off x="7968815" y="4482077"/>
            <a:ext cx="792956" cy="55399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2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EEEEE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8225" y="1355252"/>
            <a:ext cx="2592300" cy="2113838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91523" y="1355252"/>
            <a:ext cx="2592300" cy="2113838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65783" y="1354071"/>
            <a:ext cx="2590141" cy="21162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1" name="Text 1"/>
          <p:cNvSpPr txBox="1"/>
          <p:nvPr/>
        </p:nvSpPr>
        <p:spPr>
          <a:xfrm>
            <a:off x="451334" y="3242474"/>
            <a:ext cx="2505120" cy="872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Защита данных и личной информации
</a:t>
            </a:r>
            <a:r>
              <a:rPr lang="en-US" sz="5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en-US" sz="9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Информационная безопасность обеспечивает защиту личных данных граждан от несанкционированного доступа и использования. Это включает комплекс технических и организационных мер, которые предотвращают раскрытие и искажение информации.</a:t>
            </a:r>
            <a:r>
              <a:rPr lang="en-US" sz="10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sz="1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2"/>
          <p:cNvSpPr txBox="1"/>
          <p:nvPr/>
        </p:nvSpPr>
        <p:spPr>
          <a:xfrm>
            <a:off x="3211192" y="3242474"/>
            <a:ext cx="2543317" cy="872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0000"/>
              </a:lnSpc>
              <a:buNone/>
            </a:pPr>
            <a:r>
              <a:rPr lang="en-US" sz="105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Сохранность государственных тайн и критической инфраструктуры
</a:t>
            </a:r>
            <a:r>
              <a:rPr lang="en-US" sz="5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en-US" sz="9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Ключевой аспект — защита государственных секретов и важных объектов, критически важных для национальной безопасности. Несанкционированный доступ или атаки на такие объекты могут иметь тяжелые последствия</a:t>
            </a:r>
            <a:r>
              <a:rPr lang="en-US" sz="752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.
</a:t>
            </a:r>
            <a:endParaRPr lang="en-US" sz="940" dirty="0"/>
          </a:p>
        </p:txBody>
      </p:sp>
      <p:sp>
        <p:nvSpPr>
          <p:cNvPr id="13" name="Text 3"/>
          <p:cNvSpPr txBox="1"/>
          <p:nvPr/>
        </p:nvSpPr>
        <p:spPr>
          <a:xfrm>
            <a:off x="6038561" y="3242474"/>
            <a:ext cx="2517363" cy="872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90000"/>
              </a:lnSpc>
              <a:buNone/>
            </a:pPr>
            <a:r>
              <a:rPr lang="en-US" sz="11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Пример реальной угрозы: кибератаки в 2016 году</a:t>
            </a:r>
            <a:r>
              <a:rPr lang="en-US" sz="14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en-US" sz="5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r>
              <a:rPr lang="en-US" sz="10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В 2016 году кибератаки на систему выборов в США показали уязвимость цифровых государственных структур и необходимость создания надежных мер защиты на всех уровнях.</a:t>
            </a:r>
            <a:r>
              <a:rPr lang="en-US" sz="963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sz="120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Text 4"/>
          <p:cNvSpPr txBox="1"/>
          <p:nvPr/>
        </p:nvSpPr>
        <p:spPr>
          <a:xfrm>
            <a:off x="982320" y="462104"/>
            <a:ext cx="66294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2021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Основные аспекты информационной безопасности</a:t>
            </a:r>
            <a:r>
              <a:rPr lang="en-US" sz="2021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021" dirty="0"/>
          </a:p>
        </p:txBody>
      </p:sp>
      <p:sp>
        <p:nvSpPr>
          <p:cNvPr id="15" name="Text 5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6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3900" y="1331574"/>
            <a:ext cx="2698200" cy="2163303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17002" y="1331550"/>
            <a:ext cx="2696796" cy="2164200"/>
          </a:xfrm>
          <a:prstGeom prst="rect">
            <a:avLst/>
          </a:prstGeom>
        </p:spPr>
      </p:pic>
      <p:pic>
        <p:nvPicPr>
          <p:cNvPr id="6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36532" y="1331550"/>
            <a:ext cx="2710886" cy="2164200"/>
          </a:xfrm>
          <a:prstGeom prst="rect">
            <a:avLst/>
          </a:prstGeom>
        </p:spPr>
      </p:pic>
      <p:pic>
        <p:nvPicPr>
          <p:cNvPr id="8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0" name="Text 0"/>
          <p:cNvSpPr txBox="1"/>
          <p:nvPr/>
        </p:nvSpPr>
        <p:spPr>
          <a:xfrm>
            <a:off x="499119" y="3701543"/>
            <a:ext cx="2465363" cy="4818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883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Концепция единого информационного поля
</a:t>
            </a:r>
            <a:r>
              <a:rPr lang="en-US" sz="294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707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Единое информационное поле объединяет государственные, частные и гражданские информационные ресурсы, обеспечивая прозрачность управления и доступность услуг для населения.
</a:t>
            </a:r>
            <a:endParaRPr lang="en-US" sz="883" dirty="0"/>
          </a:p>
        </p:txBody>
      </p:sp>
      <p:sp>
        <p:nvSpPr>
          <p:cNvPr id="11" name="Text 1"/>
          <p:cNvSpPr txBox="1"/>
          <p:nvPr/>
        </p:nvSpPr>
        <p:spPr>
          <a:xfrm>
            <a:off x="3347224" y="3701543"/>
            <a:ext cx="2436788" cy="4818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762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Пример Эстонии: электронное правительство и дистанционное голосование
</a:t>
            </a:r>
            <a:r>
              <a:rPr lang="en-US" sz="254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609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Эстония успешно внедрила систему электронного правительства, включая онлайн-голосование и персонализированные медицинские данные, что повысило доверие и оперативность государственных услуг.
</a:t>
            </a:r>
            <a:endParaRPr lang="en-US" sz="762" dirty="0"/>
          </a:p>
        </p:txBody>
      </p:sp>
      <p:sp>
        <p:nvSpPr>
          <p:cNvPr id="12" name="Text 2"/>
          <p:cNvSpPr txBox="1"/>
          <p:nvPr/>
        </p:nvSpPr>
        <p:spPr>
          <a:xfrm>
            <a:off x="6179810" y="3701543"/>
            <a:ext cx="2436788" cy="4818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819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Преимущества интеграции информационных потоков
</a:t>
            </a:r>
            <a:r>
              <a:rPr lang="en-US" sz="273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r>
              <a:rPr lang="en-US" sz="655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Единое поле способствует упрощению взаимодействия между всеми участниками, снижает бюрократические барьеры и повышает безопасность цифровых операций в государстве.
</a:t>
            </a:r>
            <a:endParaRPr lang="en-US" sz="819" dirty="0"/>
          </a:p>
        </p:txBody>
      </p:sp>
      <p:sp>
        <p:nvSpPr>
          <p:cNvPr id="13" name="Text 3"/>
          <p:cNvSpPr txBox="1"/>
          <p:nvPr/>
        </p:nvSpPr>
        <p:spPr>
          <a:xfrm>
            <a:off x="7968815" y="4482077"/>
            <a:ext cx="792900" cy="5541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7</a:t>
            </a:r>
            <a:endParaRPr lang="en-US" sz="1800" dirty="0"/>
          </a:p>
        </p:txBody>
      </p:sp>
      <p:sp>
        <p:nvSpPr>
          <p:cNvPr id="14" name="Text 4"/>
          <p:cNvSpPr txBox="1"/>
          <p:nvPr/>
        </p:nvSpPr>
        <p:spPr>
          <a:xfrm>
            <a:off x="425668" y="397625"/>
            <a:ext cx="66177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695" b="1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Реализация единого информационного поля: мировой опыт и перспективы</a:t>
            </a:r>
            <a:r>
              <a:rPr lang="en-US" sz="1695" b="1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95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58496" y="1406674"/>
            <a:ext cx="4318850" cy="2464285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585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636450" y="4223333"/>
            <a:ext cx="3287850" cy="690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90000"/>
              </a:lnSpc>
              <a:buNone/>
            </a:pPr>
            <a:r>
              <a:rPr lang="en-US" sz="1400" dirty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Комплексный подход с использованием различных инструментов позволяет эффективно анализировать медиапространство и поддерживать высокий уровень </a:t>
            </a:r>
            <a:r>
              <a:rPr lang="en-US" sz="1400" dirty="0" err="1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информационной</a:t>
            </a:r>
            <a:r>
              <a:rPr lang="en-US" sz="1400" dirty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безопасности</a:t>
            </a:r>
            <a:r>
              <a:rPr lang="en-US" sz="1100" dirty="0">
                <a:solidFill>
                  <a:srgbClr val="7340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100" dirty="0"/>
          </a:p>
        </p:txBody>
      </p:sp>
      <p:sp>
        <p:nvSpPr>
          <p:cNvPr id="7" name="Text 1"/>
          <p:cNvSpPr txBox="1"/>
          <p:nvPr/>
        </p:nvSpPr>
        <p:spPr>
          <a:xfrm>
            <a:off x="3670771" y="941092"/>
            <a:ext cx="41022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600" dirty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Данные официальных сайтов разработчиков систем
</a:t>
            </a:r>
            <a:endParaRPr lang="en-US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2"/>
          <p:cNvSpPr txBox="1"/>
          <p:nvPr/>
        </p:nvSpPr>
        <p:spPr>
          <a:xfrm>
            <a:off x="524187" y="1457473"/>
            <a:ext cx="2768100" cy="2352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Ключевые системы аналитики, их функции и сферы применения для обеспечения </a:t>
            </a:r>
            <a:r>
              <a:rPr lang="en-US" sz="1400" dirty="0" err="1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информационной</a:t>
            </a:r>
            <a:r>
              <a:rPr lang="en-US" sz="14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безопасности</a:t>
            </a:r>
            <a:r>
              <a:rPr lang="ru-RU" sz="1400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200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9" name="Text 3"/>
          <p:cNvSpPr txBox="1"/>
          <p:nvPr/>
        </p:nvSpPr>
        <p:spPr>
          <a:xfrm>
            <a:off x="395850" y="399850"/>
            <a:ext cx="66240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695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Обзор инструментов мониторинга медиапространства России</a:t>
            </a:r>
            <a:r>
              <a:rPr lang="en-US" sz="1695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695" dirty="0"/>
          </a:p>
        </p:txBody>
      </p:sp>
      <p:sp>
        <p:nvSpPr>
          <p:cNvPr id="10" name="Text 4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9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9"/>
          <p:cNvSpPr>
            <a:spLocks noChangeArrowheads="1"/>
          </p:cNvSpPr>
          <p:nvPr/>
        </p:nvSpPr>
        <p:spPr bwMode="gray">
          <a:xfrm>
            <a:off x="204217" y="1003297"/>
            <a:ext cx="3540048" cy="51371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no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1.Осведомлённость </a:t>
            </a: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понятиях «информационная безопасность» и «единое информационное поле</a:t>
            </a: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»? </a:t>
            </a:r>
            <a:endParaRPr lang="en-US" alt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5725"/>
            <a:ext cx="8382000" cy="74295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9555" y="1840222"/>
            <a:ext cx="2824039" cy="1657351"/>
          </a:xfrm>
          <a:prstGeom prst="rect">
            <a:avLst/>
          </a:prstGeom>
        </p:spPr>
      </p:pic>
      <p:sp>
        <p:nvSpPr>
          <p:cNvPr id="7" name="Rectangle 29"/>
          <p:cNvSpPr>
            <a:spLocks noChangeArrowheads="1"/>
          </p:cNvSpPr>
          <p:nvPr/>
        </p:nvSpPr>
        <p:spPr bwMode="gray">
          <a:xfrm>
            <a:off x="4752974" y="1003297"/>
            <a:ext cx="3761435" cy="1007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no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Опыт столкновения с угрозами информационной </a:t>
            </a: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безопасности?</a:t>
            </a:r>
            <a:endParaRPr lang="en-US" altLang="en-US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94719" y="1622743"/>
            <a:ext cx="2683669" cy="1533525"/>
          </a:xfrm>
          <a:prstGeom prst="rect">
            <a:avLst/>
          </a:prstGeom>
        </p:spPr>
      </p:pic>
      <p:sp>
        <p:nvSpPr>
          <p:cNvPr id="9" name="Rectangle 29"/>
          <p:cNvSpPr>
            <a:spLocks noChangeArrowheads="1"/>
          </p:cNvSpPr>
          <p:nvPr/>
        </p:nvSpPr>
        <p:spPr bwMode="gray">
          <a:xfrm>
            <a:off x="2362793" y="2804475"/>
            <a:ext cx="3951063" cy="1007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no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средств </a:t>
            </a:r>
            <a:endParaRPr lang="ru-RU" altLang="en-US" sz="16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0" hangingPunct="0">
              <a:lnSpc>
                <a:spcPct val="110000"/>
              </a:lnSpc>
            </a:pP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защиты </a:t>
            </a: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применяют ?</a:t>
            </a:r>
            <a:endParaRPr lang="en-US" altLang="en-US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32425" y="3331838"/>
            <a:ext cx="2911910" cy="1647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10673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9"/>
          <p:cNvSpPr>
            <a:spLocks noChangeArrowheads="1"/>
          </p:cNvSpPr>
          <p:nvPr/>
        </p:nvSpPr>
        <p:spPr bwMode="gray">
          <a:xfrm>
            <a:off x="204216" y="1003297"/>
            <a:ext cx="3872483" cy="513715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no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Отношение к государственным инициативам в сфере информационной </a:t>
            </a: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безопасности?</a:t>
            </a:r>
            <a:endParaRPr lang="en-US" altLang="en-US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2000" y="85725"/>
            <a:ext cx="8382000" cy="742950"/>
          </a:xfrm>
          <a:prstGeom prst="rect">
            <a:avLst/>
          </a:prstGeom>
        </p:spPr>
      </p:pic>
      <p:sp>
        <p:nvSpPr>
          <p:cNvPr id="7" name="Rectangle 29"/>
          <p:cNvSpPr>
            <a:spLocks noChangeArrowheads="1"/>
          </p:cNvSpPr>
          <p:nvPr/>
        </p:nvSpPr>
        <p:spPr bwMode="gray">
          <a:xfrm>
            <a:off x="4752974" y="1003297"/>
            <a:ext cx="3761435" cy="100711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noAutofit/>
          </a:bodyPr>
          <a:lstStyle/>
          <a:p>
            <a:pPr algn="ctr" eaLnBrk="0" hangingPunct="0">
              <a:lnSpc>
                <a:spcPct val="110000"/>
              </a:lnSpc>
            </a:pP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altLang="en-US" sz="16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en-US" sz="16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Восприятие единого информационного поля?</a:t>
            </a:r>
            <a:endParaRPr lang="en-US" altLang="en-US" sz="160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9779" y="1905000"/>
            <a:ext cx="3221355" cy="19907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88483" y="1819275"/>
            <a:ext cx="3290416" cy="1825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1768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1900" y="1276393"/>
            <a:ext cx="4936500" cy="2663613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Text 0"/>
          <p:cNvSpPr txBox="1"/>
          <p:nvPr/>
        </p:nvSpPr>
        <p:spPr>
          <a:xfrm>
            <a:off x="803275" y="4574582"/>
            <a:ext cx="3071400" cy="339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lnSpc>
                <a:spcPct val="115000"/>
              </a:lnSpc>
              <a:buNone/>
            </a:pPr>
            <a:r>
              <a:rPr lang="en-US" sz="12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Социологический опрос студентов колледжа, </a:t>
            </a:r>
            <a:r>
              <a:rPr lang="en-US" sz="12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202</a:t>
            </a:r>
            <a:r>
              <a:rPr lang="ru-RU" sz="12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6</a:t>
            </a:r>
            <a:r>
              <a:rPr lang="en-US" sz="12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2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год</a:t>
            </a:r>
            <a:r>
              <a:rPr lang="en-US" sz="1000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000" dirty="0"/>
          </a:p>
        </p:txBody>
      </p:sp>
      <p:sp>
        <p:nvSpPr>
          <p:cNvPr id="6" name="Text 1"/>
          <p:cNvSpPr txBox="1"/>
          <p:nvPr/>
        </p:nvSpPr>
        <p:spPr>
          <a:xfrm>
            <a:off x="390875" y="397625"/>
            <a:ext cx="66291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2800" b="1" dirty="0" err="1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Результаты</a:t>
            </a:r>
            <a:r>
              <a:rPr lang="en-US" sz="2800" b="1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исследования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2"/>
          <p:cNvSpPr txBox="1"/>
          <p:nvPr/>
        </p:nvSpPr>
        <p:spPr>
          <a:xfrm>
            <a:off x="567575" y="1502400"/>
            <a:ext cx="2584247" cy="266294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90000"/>
              </a:lnSpc>
              <a:buNone/>
            </a:pPr>
            <a:r>
              <a:rPr lang="en-US" sz="14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Исследование выявило высокий уровень базовых знаний, однако недостаточную практическую подготовленность к </a:t>
            </a:r>
            <a:r>
              <a:rPr lang="en-US" sz="1400" dirty="0" err="1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киберугрозам</a:t>
            </a:r>
            <a:r>
              <a:rPr lang="en-US" sz="1400" dirty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 3"/>
          <p:cNvSpPr txBox="1"/>
          <p:nvPr/>
        </p:nvSpPr>
        <p:spPr>
          <a:xfrm>
            <a:off x="3671887" y="4165341"/>
            <a:ext cx="4243388" cy="690600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400" dirty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Хотя студенты хорошо осведомлены, необходимы дополнительные меры образования и повышения практических навыков для </a:t>
            </a:r>
            <a:r>
              <a:rPr lang="en-US" sz="1400" dirty="0" err="1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эффективной</a:t>
            </a:r>
            <a:r>
              <a:rPr lang="en-US" sz="1400" dirty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7340F3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защиты</a:t>
            </a:r>
            <a:r>
              <a:rPr lang="en-US" sz="1100" dirty="0">
                <a:solidFill>
                  <a:srgbClr val="7340F3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100" dirty="0"/>
          </a:p>
        </p:txBody>
      </p:sp>
      <p:sp>
        <p:nvSpPr>
          <p:cNvPr id="9" name="Text 4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10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4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61911" y="-1951116"/>
            <a:ext cx="1338148" cy="752708"/>
          </a:xfrm>
          <a:prstGeom prst="rect">
            <a:avLst/>
          </a:prstGeom>
        </p:spPr>
      </p:pic>
      <p:sp>
        <p:nvSpPr>
          <p:cNvPr id="3" name="Text 4"/>
          <p:cNvSpPr txBox="1"/>
          <p:nvPr/>
        </p:nvSpPr>
        <p:spPr>
          <a:xfrm>
            <a:off x="982320" y="462104"/>
            <a:ext cx="66294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ct val="90000"/>
              </a:lnSpc>
              <a:buNone/>
            </a:pPr>
            <a:r>
              <a:rPr lang="ru-RU" sz="2021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Предложения:</a:t>
            </a:r>
            <a:r>
              <a:rPr lang="en-US" sz="2021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021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57200" y="2005310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https://sun9-60.userapi.com/s/v1/ig2/d0EbeK5D31x7-2WpctUZyaS-eudfQbn3o3B2LCYCkEjv1sflhsGtew6vuzXHz8ZiJQaFtFC6Oa_IwQtYIvTyIZgA.jpg?quality=95&amp;as=32x73,48x109,72x164,108x246,160x364,240x547,360x820,480x1093,540x1230,640x1458,720x1640,1080x2460&amp;from=bu&amp;cs=1080x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413" y="1631164"/>
            <a:ext cx="1943462" cy="3140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505325" y="1502807"/>
            <a:ext cx="4572000" cy="3648691"/>
          </a:xfrm>
          <a:prstGeom prst="rect">
            <a:avLst/>
          </a:prstGeom>
        </p:spPr>
        <p:txBody>
          <a:bodyPr>
            <a:spAutoFit/>
          </a:bodyPr>
          <a:lstStyle/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Внедрить короткие курсы по основам </a:t>
            </a:r>
            <a:r>
              <a:rPr lang="ru-RU" dirty="0" err="1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кибербезопасности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;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Проводить лекции,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вебинары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и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квизы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с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экспертами;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Создать информационные материалы (памятки,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инфографику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 с правилами безопасного поведения в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сети;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Сотрудничать с госорганами для демонстрации работы электронного правительства и мер защиты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данных;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Wingdings" panose="05000000000000000000" pitchFamily="2" charset="2"/>
              <a:buChar char=""/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Регулярно 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мониторить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осведомлённость студентов через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опросы</a:t>
            </a:r>
            <a:endParaRPr lang="ru-RU" sz="1100" dirty="0">
              <a:solidFill>
                <a:srgbClr val="000000"/>
              </a:solidFill>
              <a:effectLst/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8" name="Picture 4" descr="https://sun83-2.userapi.com/s/v1/ig2/Y3xdxmqvJ5hCQ4x1nhspdMMrGBRtx0q-Zu_p3E4lsdvUbM1qeYwrdwzNjxKZ74OJtJumnEiQroxj-2kCgclHMQya.jpg?quality=95&amp;as=32x52,48x78,72x117,108x175,160x260,240x390,360x585,480x780,540x877,640x1040,720x1170,788x1280&amp;from=bu&amp;cs=788x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631165"/>
            <a:ext cx="2019300" cy="3140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861373" y="1074968"/>
            <a:ext cx="3736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планах реализовать в колледже: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152189" y="1074968"/>
            <a:ext cx="25116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ü"/>
            </a:pPr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Сделано на сегодня: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768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668245"/>
            <a:ext cx="9144000" cy="5143500"/>
          </a:xfrm>
          <a:prstGeom prst="rect">
            <a:avLst/>
          </a:prstGeom>
        </p:spPr>
      </p:pic>
      <p:sp>
        <p:nvSpPr>
          <p:cNvPr id="4" name="Text 0"/>
          <p:cNvSpPr txBox="1"/>
          <p:nvPr/>
        </p:nvSpPr>
        <p:spPr>
          <a:xfrm>
            <a:off x="1242536" y="1903505"/>
            <a:ext cx="3565955" cy="2038082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3354" b="1" dirty="0" err="1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Заключение</a:t>
            </a: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:</a:t>
            </a:r>
            <a:endParaRPr lang="ru-RU" sz="3354" b="1" dirty="0" smtClean="0">
              <a:solidFill>
                <a:srgbClr val="FFFFFF"/>
              </a:solidFill>
              <a:latin typeface="Times New Roman" panose="02020603050405020304" pitchFamily="18" charset="0"/>
              <a:ea typeface="Arial" pitchFamily="34" charset="-122"/>
              <a:cs typeface="Times New Roman" panose="02020603050405020304" pitchFamily="18" charset="0"/>
            </a:endParaRPr>
          </a:p>
          <a:p>
            <a:pPr marL="0" indent="0" algn="l">
              <a:lnSpc>
                <a:spcPct val="90000"/>
              </a:lnSpc>
              <a:buNone/>
            </a:pP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3354" b="1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пути</a:t>
            </a: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3354" b="1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укрепления</a:t>
            </a: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3354" b="1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цифрового</a:t>
            </a: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3354" b="1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единства</a:t>
            </a: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3354" b="1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государства</a:t>
            </a:r>
            <a:r>
              <a:rPr lang="en-US" sz="3354" b="1" dirty="0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sz="3354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 1"/>
          <p:cNvSpPr txBox="1"/>
          <p:nvPr/>
        </p:nvSpPr>
        <p:spPr>
          <a:xfrm>
            <a:off x="5314746" y="3176701"/>
            <a:ext cx="3456349" cy="1529771"/>
          </a:xfrm>
          <a:prstGeom prst="rect">
            <a:avLst/>
          </a:prstGeom>
          <a:noFill/>
          <a:ln/>
        </p:spPr>
        <p:txBody>
          <a:bodyPr wrap="square" lIns="0" tIns="0" rIns="0" bIns="0" rtlCol="0" anchor="b"/>
          <a:lstStyle/>
          <a:p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Повышение грамотности граждан, особенно молодёжи, снижает риски </a:t>
            </a:r>
            <a:r>
              <a:rPr lang="ru-RU" sz="1600" dirty="0" err="1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киберугроз</a:t>
            </a:r>
            <a:r>
              <a:rPr lang="ru-RU" sz="16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и формирует доверительную среду для развития цифровых сервисов. Реализация предложенных мной мер приблизит нас к устойчивому и безопасному информационному обществу.</a:t>
            </a:r>
            <a:r>
              <a:rPr lang="en-US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трелка вправо 5"/>
          <p:cNvSpPr/>
          <p:nvPr/>
        </p:nvSpPr>
        <p:spPr>
          <a:xfrm>
            <a:off x="4082796" y="2447439"/>
            <a:ext cx="978408" cy="484632"/>
          </a:xfrm>
          <a:prstGeom prst="rightArrow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D8D8D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883" y="1171575"/>
            <a:ext cx="3678909" cy="3752194"/>
          </a:xfrm>
          <a:prstGeom prst="rect">
            <a:avLst/>
          </a:prstGeom>
        </p:spPr>
      </p:pic>
      <p:pic>
        <p:nvPicPr>
          <p:cNvPr id="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6" name="Text 0"/>
          <p:cNvSpPr txBox="1"/>
          <p:nvPr/>
        </p:nvSpPr>
        <p:spPr>
          <a:xfrm>
            <a:off x="5073320" y="1290277"/>
            <a:ext cx="2957109" cy="10891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Спасибо за внимание к теме информационной безопасности и единого информационного поля. Ваша заинтересованность способствует укреплению цифрового суверенитета и </a:t>
            </a:r>
            <a:r>
              <a:rPr lang="en-US" sz="1400" dirty="0" err="1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единства</a:t>
            </a: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государства</a:t>
            </a: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
</a:t>
            </a:r>
            <a:endParaRPr lang="en-US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1"/>
          <p:cNvSpPr txBox="1"/>
          <p:nvPr/>
        </p:nvSpPr>
        <p:spPr>
          <a:xfrm>
            <a:off x="5073320" y="2684737"/>
            <a:ext cx="2957109" cy="1089169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Призываем продолжать совместные усилия в области защиты информации и развитию цифрового пространства. Это ключ к стабильному и безопасному будущему </a:t>
            </a:r>
            <a:r>
              <a:rPr lang="en-US" sz="1400" dirty="0" err="1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нашей</a:t>
            </a:r>
            <a:r>
              <a:rPr lang="en-US" sz="1400" dirty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 </a:t>
            </a:r>
            <a:r>
              <a:rPr lang="en-US" sz="1400" dirty="0" err="1" smtClean="0">
                <a:solidFill>
                  <a:srgbClr val="FFFFFF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страны</a:t>
            </a:r>
            <a:r>
              <a:rPr lang="en-US" sz="1200" dirty="0">
                <a:solidFill>
                  <a:srgbClr val="FFFFFF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1200" dirty="0"/>
          </a:p>
        </p:txBody>
      </p:sp>
      <p:sp>
        <p:nvSpPr>
          <p:cNvPr id="8" name="Text 2"/>
          <p:cNvSpPr txBox="1"/>
          <p:nvPr/>
        </p:nvSpPr>
        <p:spPr>
          <a:xfrm>
            <a:off x="395550" y="399850"/>
            <a:ext cx="6624600" cy="3879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ct val="90000"/>
              </a:lnSpc>
              <a:buNone/>
            </a:pPr>
            <a:r>
              <a:rPr lang="ru-RU" sz="2800" b="1" dirty="0" smtClean="0">
                <a:solidFill>
                  <a:srgbClr val="180939"/>
                </a:solidFill>
                <a:latin typeface="Times New Roman" panose="02020603050405020304" pitchFamily="18" charset="0"/>
                <a:ea typeface="Arial" pitchFamily="34" charset="-122"/>
                <a:cs typeface="Times New Roman" panose="02020603050405020304" pitchFamily="18" charset="0"/>
              </a:rPr>
              <a:t>Благодарим за внимание!</a:t>
            </a:r>
            <a:r>
              <a:rPr lang="en-US" sz="2800" b="1" dirty="0">
                <a:solidFill>
                  <a:srgbClr val="180939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
</a:t>
            </a:r>
            <a:endParaRPr lang="en-US" sz="2800" dirty="0"/>
          </a:p>
        </p:txBody>
      </p:sp>
      <p:sp>
        <p:nvSpPr>
          <p:cNvPr id="9" name="Text 3"/>
          <p:cNvSpPr txBox="1"/>
          <p:nvPr/>
        </p:nvSpPr>
        <p:spPr>
          <a:xfrm>
            <a:off x="8435340" y="4482077"/>
            <a:ext cx="326431" cy="166199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r">
              <a:lnSpc>
                <a:spcPct val="100000"/>
              </a:lnSpc>
              <a:buNone/>
            </a:pPr>
            <a:r>
              <a:rPr lang="en-US" sz="1800" b="1" dirty="0">
                <a:solidFill>
                  <a:srgbClr val="000000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12</a:t>
            </a:r>
            <a:endParaRPr lang="en-U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494</Words>
  <Application>Microsoft Office PowerPoint</Application>
  <PresentationFormat>Экран (16:9)</PresentationFormat>
  <Paragraphs>88</Paragraphs>
  <Slides>14</Slides>
  <Notes>11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Prepodavatel48</cp:lastModifiedBy>
  <cp:revision>26</cp:revision>
  <dcterms:created xsi:type="dcterms:W3CDTF">2026-03-19T08:26:03Z</dcterms:created>
  <dcterms:modified xsi:type="dcterms:W3CDTF">2026-04-24T10:11:36Z</dcterms:modified>
</cp:coreProperties>
</file>