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sldIdLst>
    <p:sldId id="267" r:id="rId2"/>
    <p:sldId id="322" r:id="rId3"/>
    <p:sldId id="323" r:id="rId4"/>
    <p:sldId id="324" r:id="rId5"/>
    <p:sldId id="325" r:id="rId6"/>
    <p:sldId id="326" r:id="rId7"/>
    <p:sldId id="327" r:id="rId8"/>
    <p:sldId id="328" r:id="rId9"/>
    <p:sldId id="329" r:id="rId10"/>
    <p:sldId id="330" r:id="rId11"/>
    <p:sldId id="331" r:id="rId12"/>
    <p:sldId id="332" r:id="rId13"/>
    <p:sldId id="333" r:id="rId14"/>
    <p:sldId id="334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DA2"/>
    <a:srgbClr val="0066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3" autoAdjust="0"/>
    <p:restoredTop sz="94667" autoAdjust="0"/>
  </p:normalViewPr>
  <p:slideViewPr>
    <p:cSldViewPr>
      <p:cViewPr>
        <p:scale>
          <a:sx n="100" d="100"/>
          <a:sy n="100" d="100"/>
        </p:scale>
        <p:origin x="-1008" y="7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2C685D-4C09-48F4-B0DB-FAE6817D4453}" type="doc">
      <dgm:prSet loTypeId="urn:microsoft.com/office/officeart/2005/8/layout/list1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DC6508C4-8EA6-47AA-9ED3-AB6614B2D1C6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ИСПРАВИТЬ РЕЧЕВОЙ СЛУХ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E73077F7-4BCB-4E28-B974-B154F11A3CC3}" type="parTrans" cxnId="{E2359652-858F-4C61-9898-C877F878C8DC}">
      <dgm:prSet/>
      <dgm:spPr/>
      <dgm:t>
        <a:bodyPr/>
        <a:lstStyle/>
        <a:p>
          <a:endParaRPr lang="ru-RU"/>
        </a:p>
      </dgm:t>
    </dgm:pt>
    <dgm:pt modelId="{935020EF-CF17-4C06-B73C-5952E3F5D3FD}" type="sibTrans" cxnId="{E2359652-858F-4C61-9898-C877F878C8DC}">
      <dgm:prSet/>
      <dgm:spPr/>
      <dgm:t>
        <a:bodyPr/>
        <a:lstStyle/>
        <a:p>
          <a:endParaRPr lang="ru-RU"/>
        </a:p>
      </dgm:t>
    </dgm:pt>
    <dgm:pt modelId="{A3518B75-072C-4E40-812F-F39B9F0974E7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РАЗВИТЬ СПОСОБНОСТЬ К ВОСПРИЯТИЮ ЕДЕНИЦ РЕЧИ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411DC8EC-3ED7-4CF5-816B-B2C6817F6646}" type="parTrans" cxnId="{D1EA6AD5-6E4F-4A75-925B-E7D86393972D}">
      <dgm:prSet/>
      <dgm:spPr/>
      <dgm:t>
        <a:bodyPr/>
        <a:lstStyle/>
        <a:p>
          <a:endParaRPr lang="ru-RU"/>
        </a:p>
      </dgm:t>
    </dgm:pt>
    <dgm:pt modelId="{FA2B1B6A-D8BD-4E3C-9107-5728C7DA59FC}" type="sibTrans" cxnId="{D1EA6AD5-6E4F-4A75-925B-E7D86393972D}">
      <dgm:prSet/>
      <dgm:spPr/>
      <dgm:t>
        <a:bodyPr/>
        <a:lstStyle/>
        <a:p>
          <a:endParaRPr lang="ru-RU"/>
        </a:p>
      </dgm:t>
    </dgm:pt>
    <dgm:pt modelId="{5AB030D5-41D7-41BD-B070-EB90A4EADB24}" type="pres">
      <dgm:prSet presAssocID="{6C2C685D-4C09-48F4-B0DB-FAE6817D445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8E45279-3680-4621-B937-316F0E9E12AE}" type="pres">
      <dgm:prSet presAssocID="{DC6508C4-8EA6-47AA-9ED3-AB6614B2D1C6}" presName="parentLin" presStyleCnt="0"/>
      <dgm:spPr/>
    </dgm:pt>
    <dgm:pt modelId="{19F96E6D-8DC1-4CA5-ABBC-BFCF42978AA2}" type="pres">
      <dgm:prSet presAssocID="{DC6508C4-8EA6-47AA-9ED3-AB6614B2D1C6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3923627D-5D4E-4EE2-A8A0-89C48EA4DB16}" type="pres">
      <dgm:prSet presAssocID="{DC6508C4-8EA6-47AA-9ED3-AB6614B2D1C6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2BFA7D-5E09-4F23-AD78-F0B51CFFD465}" type="pres">
      <dgm:prSet presAssocID="{DC6508C4-8EA6-47AA-9ED3-AB6614B2D1C6}" presName="negativeSpace" presStyleCnt="0"/>
      <dgm:spPr/>
    </dgm:pt>
    <dgm:pt modelId="{01F79352-729A-4095-B1CC-D6B6DC097B1C}" type="pres">
      <dgm:prSet presAssocID="{DC6508C4-8EA6-47AA-9ED3-AB6614B2D1C6}" presName="childText" presStyleLbl="conFgAcc1" presStyleIdx="0" presStyleCnt="2">
        <dgm:presLayoutVars>
          <dgm:bulletEnabled val="1"/>
        </dgm:presLayoutVars>
      </dgm:prSet>
      <dgm:spPr/>
    </dgm:pt>
    <dgm:pt modelId="{6DCB116B-1C4C-4743-9416-B575AF96DB6A}" type="pres">
      <dgm:prSet presAssocID="{935020EF-CF17-4C06-B73C-5952E3F5D3FD}" presName="spaceBetweenRectangles" presStyleCnt="0"/>
      <dgm:spPr/>
    </dgm:pt>
    <dgm:pt modelId="{C700FE3D-8DEA-4A27-B169-C29A973D6DEA}" type="pres">
      <dgm:prSet presAssocID="{A3518B75-072C-4E40-812F-F39B9F0974E7}" presName="parentLin" presStyleCnt="0"/>
      <dgm:spPr/>
    </dgm:pt>
    <dgm:pt modelId="{BCA8E5B1-AA0F-40D4-B9D5-E487C81DB47A}" type="pres">
      <dgm:prSet presAssocID="{A3518B75-072C-4E40-812F-F39B9F0974E7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9B3C484F-6AFB-4C33-B0A4-5011E3498AB8}" type="pres">
      <dgm:prSet presAssocID="{A3518B75-072C-4E40-812F-F39B9F0974E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707A25-27FB-4D3C-B0D5-AA763016F431}" type="pres">
      <dgm:prSet presAssocID="{A3518B75-072C-4E40-812F-F39B9F0974E7}" presName="negativeSpace" presStyleCnt="0"/>
      <dgm:spPr/>
    </dgm:pt>
    <dgm:pt modelId="{3FC27954-AB8E-4A07-937F-C60BA663FB90}" type="pres">
      <dgm:prSet presAssocID="{A3518B75-072C-4E40-812F-F39B9F0974E7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4CFFECBD-8948-406E-86C7-92FEF1360584}" type="presOf" srcId="{DC6508C4-8EA6-47AA-9ED3-AB6614B2D1C6}" destId="{19F96E6D-8DC1-4CA5-ABBC-BFCF42978AA2}" srcOrd="0" destOrd="0" presId="urn:microsoft.com/office/officeart/2005/8/layout/list1"/>
    <dgm:cxn modelId="{D1EA6AD5-6E4F-4A75-925B-E7D86393972D}" srcId="{6C2C685D-4C09-48F4-B0DB-FAE6817D4453}" destId="{A3518B75-072C-4E40-812F-F39B9F0974E7}" srcOrd="1" destOrd="0" parTransId="{411DC8EC-3ED7-4CF5-816B-B2C6817F6646}" sibTransId="{FA2B1B6A-D8BD-4E3C-9107-5728C7DA59FC}"/>
    <dgm:cxn modelId="{E2359652-858F-4C61-9898-C877F878C8DC}" srcId="{6C2C685D-4C09-48F4-B0DB-FAE6817D4453}" destId="{DC6508C4-8EA6-47AA-9ED3-AB6614B2D1C6}" srcOrd="0" destOrd="0" parTransId="{E73077F7-4BCB-4E28-B974-B154F11A3CC3}" sibTransId="{935020EF-CF17-4C06-B73C-5952E3F5D3FD}"/>
    <dgm:cxn modelId="{A7B746C4-6D48-447A-8680-B12D1A80930F}" type="presOf" srcId="{A3518B75-072C-4E40-812F-F39B9F0974E7}" destId="{9B3C484F-6AFB-4C33-B0A4-5011E3498AB8}" srcOrd="1" destOrd="0" presId="urn:microsoft.com/office/officeart/2005/8/layout/list1"/>
    <dgm:cxn modelId="{BF076155-CAF7-4052-9419-36EB7997FA83}" type="presOf" srcId="{A3518B75-072C-4E40-812F-F39B9F0974E7}" destId="{BCA8E5B1-AA0F-40D4-B9D5-E487C81DB47A}" srcOrd="0" destOrd="0" presId="urn:microsoft.com/office/officeart/2005/8/layout/list1"/>
    <dgm:cxn modelId="{3B3F9968-558E-4825-BFEE-7523C921A2A0}" type="presOf" srcId="{DC6508C4-8EA6-47AA-9ED3-AB6614B2D1C6}" destId="{3923627D-5D4E-4EE2-A8A0-89C48EA4DB16}" srcOrd="1" destOrd="0" presId="urn:microsoft.com/office/officeart/2005/8/layout/list1"/>
    <dgm:cxn modelId="{B643BA26-D7C0-4D2B-B450-61AE75FD462A}" type="presOf" srcId="{6C2C685D-4C09-48F4-B0DB-FAE6817D4453}" destId="{5AB030D5-41D7-41BD-B070-EB90A4EADB24}" srcOrd="0" destOrd="0" presId="urn:microsoft.com/office/officeart/2005/8/layout/list1"/>
    <dgm:cxn modelId="{B44F56F8-EE26-4872-AA06-A20A9E47A440}" type="presParOf" srcId="{5AB030D5-41D7-41BD-B070-EB90A4EADB24}" destId="{38E45279-3680-4621-B937-316F0E9E12AE}" srcOrd="0" destOrd="0" presId="urn:microsoft.com/office/officeart/2005/8/layout/list1"/>
    <dgm:cxn modelId="{B9D25214-3EE3-4C1B-9D05-444BFC5224A3}" type="presParOf" srcId="{38E45279-3680-4621-B937-316F0E9E12AE}" destId="{19F96E6D-8DC1-4CA5-ABBC-BFCF42978AA2}" srcOrd="0" destOrd="0" presId="urn:microsoft.com/office/officeart/2005/8/layout/list1"/>
    <dgm:cxn modelId="{F261D1E1-9B67-4DD8-B7EE-A0ADEB15F4CD}" type="presParOf" srcId="{38E45279-3680-4621-B937-316F0E9E12AE}" destId="{3923627D-5D4E-4EE2-A8A0-89C48EA4DB16}" srcOrd="1" destOrd="0" presId="urn:microsoft.com/office/officeart/2005/8/layout/list1"/>
    <dgm:cxn modelId="{BBACE57E-A393-444B-BB5A-8399E9D00892}" type="presParOf" srcId="{5AB030D5-41D7-41BD-B070-EB90A4EADB24}" destId="{342BFA7D-5E09-4F23-AD78-F0B51CFFD465}" srcOrd="1" destOrd="0" presId="urn:microsoft.com/office/officeart/2005/8/layout/list1"/>
    <dgm:cxn modelId="{FBE3BE35-57D1-4C33-A197-3C1429170B88}" type="presParOf" srcId="{5AB030D5-41D7-41BD-B070-EB90A4EADB24}" destId="{01F79352-729A-4095-B1CC-D6B6DC097B1C}" srcOrd="2" destOrd="0" presId="urn:microsoft.com/office/officeart/2005/8/layout/list1"/>
    <dgm:cxn modelId="{74D55E3A-9D03-4D3D-A161-940560A4DC41}" type="presParOf" srcId="{5AB030D5-41D7-41BD-B070-EB90A4EADB24}" destId="{6DCB116B-1C4C-4743-9416-B575AF96DB6A}" srcOrd="3" destOrd="0" presId="urn:microsoft.com/office/officeart/2005/8/layout/list1"/>
    <dgm:cxn modelId="{E0E7EB0F-EFB2-4A51-B71D-DA2C26F9F6C9}" type="presParOf" srcId="{5AB030D5-41D7-41BD-B070-EB90A4EADB24}" destId="{C700FE3D-8DEA-4A27-B169-C29A973D6DEA}" srcOrd="4" destOrd="0" presId="urn:microsoft.com/office/officeart/2005/8/layout/list1"/>
    <dgm:cxn modelId="{A035C578-C296-49BA-BBA1-CD1D1B440B27}" type="presParOf" srcId="{C700FE3D-8DEA-4A27-B169-C29A973D6DEA}" destId="{BCA8E5B1-AA0F-40D4-B9D5-E487C81DB47A}" srcOrd="0" destOrd="0" presId="urn:microsoft.com/office/officeart/2005/8/layout/list1"/>
    <dgm:cxn modelId="{B9B2C716-BDCB-42DC-909F-CB215E2DC723}" type="presParOf" srcId="{C700FE3D-8DEA-4A27-B169-C29A973D6DEA}" destId="{9B3C484F-6AFB-4C33-B0A4-5011E3498AB8}" srcOrd="1" destOrd="0" presId="urn:microsoft.com/office/officeart/2005/8/layout/list1"/>
    <dgm:cxn modelId="{38E25BDF-4264-43DA-8A39-9B0D6CC25F40}" type="presParOf" srcId="{5AB030D5-41D7-41BD-B070-EB90A4EADB24}" destId="{33707A25-27FB-4D3C-B0D5-AA763016F431}" srcOrd="5" destOrd="0" presId="urn:microsoft.com/office/officeart/2005/8/layout/list1"/>
    <dgm:cxn modelId="{15956CC2-3F48-440A-B03C-933BF12E840A}" type="presParOf" srcId="{5AB030D5-41D7-41BD-B070-EB90A4EADB24}" destId="{3FC27954-AB8E-4A07-937F-C60BA663FB90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345FF25-BAC8-4B64-B8E9-BC1EA99907D9}" type="doc">
      <dgm:prSet loTypeId="urn:microsoft.com/office/officeart/2005/8/layout/list1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18B8DBD2-4037-4F91-BFF6-5CF7A72470AC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РАЗВИТЬ СПОСОБНОСТЬ К ВОСПРИЯТИЮ ПОСЛЕДОВАТЕЛЬНОСТИ ЗРИТЕЛЬНЫХ ОБЪЕКТОВ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896C844C-5C5A-4237-B48F-C2AE3D4D4CCB}" type="parTrans" cxnId="{904FC1CF-432D-418C-89FE-BB5253219A34}">
      <dgm:prSet/>
      <dgm:spPr/>
      <dgm:t>
        <a:bodyPr/>
        <a:lstStyle/>
        <a:p>
          <a:endParaRPr lang="ru-RU"/>
        </a:p>
      </dgm:t>
    </dgm:pt>
    <dgm:pt modelId="{759057BA-2178-48FE-8A6D-2540E75F938E}" type="sibTrans" cxnId="{904FC1CF-432D-418C-89FE-BB5253219A34}">
      <dgm:prSet/>
      <dgm:spPr/>
      <dgm:t>
        <a:bodyPr/>
        <a:lstStyle/>
        <a:p>
          <a:endParaRPr lang="ru-RU"/>
        </a:p>
      </dgm:t>
    </dgm:pt>
    <dgm:pt modelId="{C9876BFC-5BBD-4BFC-83F3-590601D18D25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РАЗВИТЬ СПОСОБНОСТЬ К ВОСПРИЯТИЮ ПОСЛЕДОВАТЕЛЬНОСТИ СЛУХОВЫХ ОБЪЕКТОВ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76501DB1-EB11-4828-8DB9-B76CABF770F9}" type="parTrans" cxnId="{A09A3B67-F2E5-404F-A74E-DB2B3AA0555D}">
      <dgm:prSet/>
      <dgm:spPr/>
      <dgm:t>
        <a:bodyPr/>
        <a:lstStyle/>
        <a:p>
          <a:endParaRPr lang="ru-RU"/>
        </a:p>
      </dgm:t>
    </dgm:pt>
    <dgm:pt modelId="{24354ACD-8D06-4C9A-8530-5AF93C20E1A5}" type="sibTrans" cxnId="{A09A3B67-F2E5-404F-A74E-DB2B3AA0555D}">
      <dgm:prSet/>
      <dgm:spPr/>
      <dgm:t>
        <a:bodyPr/>
        <a:lstStyle/>
        <a:p>
          <a:endParaRPr lang="ru-RU"/>
        </a:p>
      </dgm:t>
    </dgm:pt>
    <dgm:pt modelId="{1FC3E28F-3AB3-4073-8884-D7CC0076DE32}" type="pres">
      <dgm:prSet presAssocID="{B345FF25-BAC8-4B64-B8E9-BC1EA99907D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EC63ECE-13A6-4954-9AAD-8FB35B3BB97E}" type="pres">
      <dgm:prSet presAssocID="{18B8DBD2-4037-4F91-BFF6-5CF7A72470AC}" presName="parentLin" presStyleCnt="0"/>
      <dgm:spPr/>
    </dgm:pt>
    <dgm:pt modelId="{EB410A86-ABB8-44A7-AC51-B5E871B0DFBC}" type="pres">
      <dgm:prSet presAssocID="{18B8DBD2-4037-4F91-BFF6-5CF7A72470AC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F7D5C539-E6E5-4C51-8921-5BD5CA2D261F}" type="pres">
      <dgm:prSet presAssocID="{18B8DBD2-4037-4F91-BFF6-5CF7A72470AC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1D3C2F-0577-489A-80CA-2DB374898CD5}" type="pres">
      <dgm:prSet presAssocID="{18B8DBD2-4037-4F91-BFF6-5CF7A72470AC}" presName="negativeSpace" presStyleCnt="0"/>
      <dgm:spPr/>
    </dgm:pt>
    <dgm:pt modelId="{4489E6A1-5E03-462B-96CC-697880892ABD}" type="pres">
      <dgm:prSet presAssocID="{18B8DBD2-4037-4F91-BFF6-5CF7A72470AC}" presName="childText" presStyleLbl="conFgAcc1" presStyleIdx="0" presStyleCnt="2">
        <dgm:presLayoutVars>
          <dgm:bulletEnabled val="1"/>
        </dgm:presLayoutVars>
      </dgm:prSet>
      <dgm:spPr/>
    </dgm:pt>
    <dgm:pt modelId="{9B28F763-DB2D-4B76-87FA-27B4A0A0881B}" type="pres">
      <dgm:prSet presAssocID="{759057BA-2178-48FE-8A6D-2540E75F938E}" presName="spaceBetweenRectangles" presStyleCnt="0"/>
      <dgm:spPr/>
    </dgm:pt>
    <dgm:pt modelId="{7106B939-21A3-437E-8B6F-ED310EE6973B}" type="pres">
      <dgm:prSet presAssocID="{C9876BFC-5BBD-4BFC-83F3-590601D18D25}" presName="parentLin" presStyleCnt="0"/>
      <dgm:spPr/>
    </dgm:pt>
    <dgm:pt modelId="{EF3C797B-6A6B-4D3C-AB50-AB1577120023}" type="pres">
      <dgm:prSet presAssocID="{C9876BFC-5BBD-4BFC-83F3-590601D18D25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6F66BADF-A7C1-4875-AC54-AD0F7DC7F037}" type="pres">
      <dgm:prSet presAssocID="{C9876BFC-5BBD-4BFC-83F3-590601D18D25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7D6910-5483-4DA9-B301-D1DDF4993E78}" type="pres">
      <dgm:prSet presAssocID="{C9876BFC-5BBD-4BFC-83F3-590601D18D25}" presName="negativeSpace" presStyleCnt="0"/>
      <dgm:spPr/>
    </dgm:pt>
    <dgm:pt modelId="{45C2B02A-70DB-4124-BCCA-8E07356BC818}" type="pres">
      <dgm:prSet presAssocID="{C9876BFC-5BBD-4BFC-83F3-590601D18D25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DC27FC3C-5606-4AF8-B2E4-FB8276436C55}" type="presOf" srcId="{B345FF25-BAC8-4B64-B8E9-BC1EA99907D9}" destId="{1FC3E28F-3AB3-4073-8884-D7CC0076DE32}" srcOrd="0" destOrd="0" presId="urn:microsoft.com/office/officeart/2005/8/layout/list1"/>
    <dgm:cxn modelId="{633E9B7A-60DA-40A3-9F7A-3416E78300BA}" type="presOf" srcId="{C9876BFC-5BBD-4BFC-83F3-590601D18D25}" destId="{6F66BADF-A7C1-4875-AC54-AD0F7DC7F037}" srcOrd="1" destOrd="0" presId="urn:microsoft.com/office/officeart/2005/8/layout/list1"/>
    <dgm:cxn modelId="{904FC1CF-432D-418C-89FE-BB5253219A34}" srcId="{B345FF25-BAC8-4B64-B8E9-BC1EA99907D9}" destId="{18B8DBD2-4037-4F91-BFF6-5CF7A72470AC}" srcOrd="0" destOrd="0" parTransId="{896C844C-5C5A-4237-B48F-C2AE3D4D4CCB}" sibTransId="{759057BA-2178-48FE-8A6D-2540E75F938E}"/>
    <dgm:cxn modelId="{A09A3B67-F2E5-404F-A74E-DB2B3AA0555D}" srcId="{B345FF25-BAC8-4B64-B8E9-BC1EA99907D9}" destId="{C9876BFC-5BBD-4BFC-83F3-590601D18D25}" srcOrd="1" destOrd="0" parTransId="{76501DB1-EB11-4828-8DB9-B76CABF770F9}" sibTransId="{24354ACD-8D06-4C9A-8530-5AF93C20E1A5}"/>
    <dgm:cxn modelId="{4BB7584D-79A8-4BDE-B91D-0F430D8F5E3E}" type="presOf" srcId="{18B8DBD2-4037-4F91-BFF6-5CF7A72470AC}" destId="{EB410A86-ABB8-44A7-AC51-B5E871B0DFBC}" srcOrd="0" destOrd="0" presId="urn:microsoft.com/office/officeart/2005/8/layout/list1"/>
    <dgm:cxn modelId="{5C68535B-048E-4F39-9F53-34A23FBBD2BA}" type="presOf" srcId="{C9876BFC-5BBD-4BFC-83F3-590601D18D25}" destId="{EF3C797B-6A6B-4D3C-AB50-AB1577120023}" srcOrd="0" destOrd="0" presId="urn:microsoft.com/office/officeart/2005/8/layout/list1"/>
    <dgm:cxn modelId="{9A2CD821-FF7E-4E6F-98C9-9F6699B524DB}" type="presOf" srcId="{18B8DBD2-4037-4F91-BFF6-5CF7A72470AC}" destId="{F7D5C539-E6E5-4C51-8921-5BD5CA2D261F}" srcOrd="1" destOrd="0" presId="urn:microsoft.com/office/officeart/2005/8/layout/list1"/>
    <dgm:cxn modelId="{02479774-C2E1-4834-A4BD-1A272C185A84}" type="presParOf" srcId="{1FC3E28F-3AB3-4073-8884-D7CC0076DE32}" destId="{4EC63ECE-13A6-4954-9AAD-8FB35B3BB97E}" srcOrd="0" destOrd="0" presId="urn:microsoft.com/office/officeart/2005/8/layout/list1"/>
    <dgm:cxn modelId="{BB7F12E2-1181-4510-8248-44C14BE61A0D}" type="presParOf" srcId="{4EC63ECE-13A6-4954-9AAD-8FB35B3BB97E}" destId="{EB410A86-ABB8-44A7-AC51-B5E871B0DFBC}" srcOrd="0" destOrd="0" presId="urn:microsoft.com/office/officeart/2005/8/layout/list1"/>
    <dgm:cxn modelId="{96DF4819-8BB9-4CCF-8C42-D767919A72CA}" type="presParOf" srcId="{4EC63ECE-13A6-4954-9AAD-8FB35B3BB97E}" destId="{F7D5C539-E6E5-4C51-8921-5BD5CA2D261F}" srcOrd="1" destOrd="0" presId="urn:microsoft.com/office/officeart/2005/8/layout/list1"/>
    <dgm:cxn modelId="{33F50D99-BD8E-442A-8784-1094308BB49E}" type="presParOf" srcId="{1FC3E28F-3AB3-4073-8884-D7CC0076DE32}" destId="{8C1D3C2F-0577-489A-80CA-2DB374898CD5}" srcOrd="1" destOrd="0" presId="urn:microsoft.com/office/officeart/2005/8/layout/list1"/>
    <dgm:cxn modelId="{1A9A95DC-DCB3-4627-A245-C52CD5ECBC5E}" type="presParOf" srcId="{1FC3E28F-3AB3-4073-8884-D7CC0076DE32}" destId="{4489E6A1-5E03-462B-96CC-697880892ABD}" srcOrd="2" destOrd="0" presId="urn:microsoft.com/office/officeart/2005/8/layout/list1"/>
    <dgm:cxn modelId="{C234C9CF-AC28-487E-A984-87DA8FE5E689}" type="presParOf" srcId="{1FC3E28F-3AB3-4073-8884-D7CC0076DE32}" destId="{9B28F763-DB2D-4B76-87FA-27B4A0A0881B}" srcOrd="3" destOrd="0" presId="urn:microsoft.com/office/officeart/2005/8/layout/list1"/>
    <dgm:cxn modelId="{54B405C3-4511-4436-A24D-1243143BE3D6}" type="presParOf" srcId="{1FC3E28F-3AB3-4073-8884-D7CC0076DE32}" destId="{7106B939-21A3-437E-8B6F-ED310EE6973B}" srcOrd="4" destOrd="0" presId="urn:microsoft.com/office/officeart/2005/8/layout/list1"/>
    <dgm:cxn modelId="{AF1384BA-E678-49A9-A76A-665E8F3800B8}" type="presParOf" srcId="{7106B939-21A3-437E-8B6F-ED310EE6973B}" destId="{EF3C797B-6A6B-4D3C-AB50-AB1577120023}" srcOrd="0" destOrd="0" presId="urn:microsoft.com/office/officeart/2005/8/layout/list1"/>
    <dgm:cxn modelId="{A8AB9836-E19C-45B1-B2D4-C8107B655C4A}" type="presParOf" srcId="{7106B939-21A3-437E-8B6F-ED310EE6973B}" destId="{6F66BADF-A7C1-4875-AC54-AD0F7DC7F037}" srcOrd="1" destOrd="0" presId="urn:microsoft.com/office/officeart/2005/8/layout/list1"/>
    <dgm:cxn modelId="{9289F6AA-981B-4CF8-A9ED-B936FDA66F9A}" type="presParOf" srcId="{1FC3E28F-3AB3-4073-8884-D7CC0076DE32}" destId="{2E7D6910-5483-4DA9-B301-D1DDF4993E78}" srcOrd="5" destOrd="0" presId="urn:microsoft.com/office/officeart/2005/8/layout/list1"/>
    <dgm:cxn modelId="{3750F6CB-B171-439F-AB62-03DC5C1BC4EE}" type="presParOf" srcId="{1FC3E28F-3AB3-4073-8884-D7CC0076DE32}" destId="{45C2B02A-70DB-4124-BCCA-8E07356BC818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1F79352-729A-4095-B1CC-D6B6DC097B1C}">
      <dsp:nvSpPr>
        <dsp:cNvPr id="0" name=""/>
        <dsp:cNvSpPr/>
      </dsp:nvSpPr>
      <dsp:spPr>
        <a:xfrm>
          <a:off x="0" y="867599"/>
          <a:ext cx="7560000" cy="141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23627D-5D4E-4EE2-A8A0-89C48EA4DB16}">
      <dsp:nvSpPr>
        <dsp:cNvPr id="0" name=""/>
        <dsp:cNvSpPr/>
      </dsp:nvSpPr>
      <dsp:spPr>
        <a:xfrm>
          <a:off x="378000" y="41039"/>
          <a:ext cx="5292000" cy="165312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3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0025" tIns="0" rIns="20002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ИСПРАВИТЬ РЕЧЕВОЙ СЛУХ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78000" y="41039"/>
        <a:ext cx="5292000" cy="1653120"/>
      </dsp:txXfrm>
    </dsp:sp>
    <dsp:sp modelId="{3FC27954-AB8E-4A07-937F-C60BA663FB90}">
      <dsp:nvSpPr>
        <dsp:cNvPr id="0" name=""/>
        <dsp:cNvSpPr/>
      </dsp:nvSpPr>
      <dsp:spPr>
        <a:xfrm>
          <a:off x="0" y="3407760"/>
          <a:ext cx="7560000" cy="141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624607"/>
              <a:satOff val="-37145"/>
              <a:lumOff val="-941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3C484F-6AFB-4C33-B0A4-5011E3498AB8}">
      <dsp:nvSpPr>
        <dsp:cNvPr id="0" name=""/>
        <dsp:cNvSpPr/>
      </dsp:nvSpPr>
      <dsp:spPr>
        <a:xfrm>
          <a:off x="378000" y="2581199"/>
          <a:ext cx="5292000" cy="1653120"/>
        </a:xfrm>
        <a:prstGeom prst="roundRect">
          <a:avLst/>
        </a:prstGeom>
        <a:gradFill rotWithShape="0">
          <a:gsLst>
            <a:gs pos="0">
              <a:schemeClr val="accent3">
                <a:hueOff val="11624607"/>
                <a:satOff val="-37145"/>
                <a:lumOff val="-9412"/>
                <a:alphaOff val="0"/>
                <a:tint val="62000"/>
                <a:satMod val="180000"/>
              </a:schemeClr>
            </a:gs>
            <a:gs pos="65000">
              <a:schemeClr val="accent3">
                <a:hueOff val="11624607"/>
                <a:satOff val="-37145"/>
                <a:lumOff val="-9412"/>
                <a:alphaOff val="0"/>
                <a:tint val="32000"/>
                <a:satMod val="250000"/>
              </a:schemeClr>
            </a:gs>
            <a:gs pos="100000">
              <a:schemeClr val="accent3">
                <a:hueOff val="11624607"/>
                <a:satOff val="-37145"/>
                <a:lumOff val="-9412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0025" tIns="0" rIns="20002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РАЗВИТЬ СПОСОБНОСТЬ К ВОСПРИЯТИЮ ЕДЕНИЦ РЕЧИ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78000" y="2581199"/>
        <a:ext cx="5292000" cy="165312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489E6A1-5E03-462B-96CC-697880892ABD}">
      <dsp:nvSpPr>
        <dsp:cNvPr id="0" name=""/>
        <dsp:cNvSpPr/>
      </dsp:nvSpPr>
      <dsp:spPr>
        <a:xfrm>
          <a:off x="0" y="720699"/>
          <a:ext cx="6096000" cy="118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D5C539-E6E5-4C51-8921-5BD5CA2D261F}">
      <dsp:nvSpPr>
        <dsp:cNvPr id="0" name=""/>
        <dsp:cNvSpPr/>
      </dsp:nvSpPr>
      <dsp:spPr>
        <a:xfrm>
          <a:off x="304800" y="26979"/>
          <a:ext cx="4267200" cy="13874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2000"/>
                <a:satMod val="180000"/>
              </a:schemeClr>
            </a:gs>
            <a:gs pos="65000">
              <a:schemeClr val="accent3">
                <a:hueOff val="0"/>
                <a:satOff val="0"/>
                <a:lumOff val="0"/>
                <a:alphaOff val="0"/>
                <a:tint val="32000"/>
                <a:satMod val="25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РАЗВИТЬ СПОСОБНОСТЬ К ВОСПРИЯТИЮ ПОСЛЕДОВАТЕЛЬНОСТИ ЗРИТЕЛЬНЫХ ОБЪЕКТОВ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4800" y="26979"/>
        <a:ext cx="4267200" cy="1387440"/>
      </dsp:txXfrm>
    </dsp:sp>
    <dsp:sp modelId="{45C2B02A-70DB-4124-BCCA-8E07356BC818}">
      <dsp:nvSpPr>
        <dsp:cNvPr id="0" name=""/>
        <dsp:cNvSpPr/>
      </dsp:nvSpPr>
      <dsp:spPr>
        <a:xfrm>
          <a:off x="0" y="2852620"/>
          <a:ext cx="6096000" cy="118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624607"/>
              <a:satOff val="-37145"/>
              <a:lumOff val="-941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66BADF-A7C1-4875-AC54-AD0F7DC7F037}">
      <dsp:nvSpPr>
        <dsp:cNvPr id="0" name=""/>
        <dsp:cNvSpPr/>
      </dsp:nvSpPr>
      <dsp:spPr>
        <a:xfrm>
          <a:off x="304800" y="2158900"/>
          <a:ext cx="4267200" cy="1387440"/>
        </a:xfrm>
        <a:prstGeom prst="roundRect">
          <a:avLst/>
        </a:prstGeom>
        <a:gradFill rotWithShape="0">
          <a:gsLst>
            <a:gs pos="0">
              <a:schemeClr val="accent3">
                <a:hueOff val="11624607"/>
                <a:satOff val="-37145"/>
                <a:lumOff val="-9412"/>
                <a:alphaOff val="0"/>
                <a:tint val="62000"/>
                <a:satMod val="180000"/>
              </a:schemeClr>
            </a:gs>
            <a:gs pos="65000">
              <a:schemeClr val="accent3">
                <a:hueOff val="11624607"/>
                <a:satOff val="-37145"/>
                <a:lumOff val="-9412"/>
                <a:alphaOff val="0"/>
                <a:tint val="32000"/>
                <a:satMod val="250000"/>
              </a:schemeClr>
            </a:gs>
            <a:gs pos="100000">
              <a:schemeClr val="accent3">
                <a:hueOff val="11624607"/>
                <a:satOff val="-37145"/>
                <a:lumOff val="-9412"/>
                <a:alphaOff val="0"/>
                <a:tint val="23000"/>
                <a:satMod val="300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РАЗВИТЬ СПОСОБНОСТЬ К ВОСПРИЯТИЮ ПОСЛЕДОВАТЕЛЬНОСТИ СЛУХОВЫХ ОБЪЕКТОВ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4800" y="2158900"/>
        <a:ext cx="4267200" cy="13874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D9117D7-EFCC-4C24-AF5B-18009528DAAF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C6B4C6F-C2D4-45AD-A5BA-2C86DD5F85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9117D7-EFCC-4C24-AF5B-18009528DAAF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6B4C6F-C2D4-45AD-A5BA-2C86DD5F85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9117D7-EFCC-4C24-AF5B-18009528DAAF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6B4C6F-C2D4-45AD-A5BA-2C86DD5F85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9117D7-EFCC-4C24-AF5B-18009528DAAF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6B4C6F-C2D4-45AD-A5BA-2C86DD5F85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9117D7-EFCC-4C24-AF5B-18009528DAAF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6B4C6F-C2D4-45AD-A5BA-2C86DD5F85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9117D7-EFCC-4C24-AF5B-18009528DAAF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6B4C6F-C2D4-45AD-A5BA-2C86DD5F85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9117D7-EFCC-4C24-AF5B-18009528DAAF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6B4C6F-C2D4-45AD-A5BA-2C86DD5F85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D9117D7-EFCC-4C24-AF5B-18009528DAAF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6B4C6F-C2D4-45AD-A5BA-2C86DD5F85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D9117D7-EFCC-4C24-AF5B-18009528DAAF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C6B4C6F-C2D4-45AD-A5BA-2C86DD5F857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9117D7-EFCC-4C24-AF5B-18009528DAAF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6B4C6F-C2D4-45AD-A5BA-2C86DD5F85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9117D7-EFCC-4C24-AF5B-18009528DAAF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6B4C6F-C2D4-45AD-A5BA-2C86DD5F85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6476" y="296652"/>
            <a:ext cx="7560000" cy="900113"/>
          </a:xfrm>
        </p:spPr>
        <p:txBody>
          <a:bodyPr/>
          <a:lstStyle>
            <a:lvl1pPr>
              <a:defRPr sz="4000" b="0" baseline="0">
                <a:solidFill>
                  <a:srgbClr val="006600"/>
                </a:solidFill>
                <a:latin typeface="Book Antiqua" pitchFamily="18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0"/>
          </p:nvPr>
        </p:nvSpPr>
        <p:spPr>
          <a:xfrm>
            <a:off x="1296476" y="1593342"/>
            <a:ext cx="7560000" cy="4860000"/>
          </a:xfrm>
        </p:spPr>
        <p:txBody>
          <a:bodyPr/>
          <a:lstStyle>
            <a:lvl1pPr marL="0" indent="0">
              <a:buNone/>
              <a:defRPr>
                <a:solidFill>
                  <a:srgbClr val="006600"/>
                </a:solidFill>
                <a:latin typeface="Book Antiqua" pitchFamily="18" charset="0"/>
              </a:defRPr>
            </a:lvl1pPr>
            <a:lvl2pPr marL="108000" indent="0">
              <a:buNone/>
              <a:defRPr/>
            </a:lvl2pPr>
            <a:lvl3pPr marL="108000" indent="0">
              <a:buNone/>
              <a:defRPr/>
            </a:lvl3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6476" y="296652"/>
            <a:ext cx="7560000" cy="900113"/>
          </a:xfrm>
        </p:spPr>
        <p:txBody>
          <a:bodyPr/>
          <a:lstStyle>
            <a:lvl1pPr>
              <a:defRPr sz="4000" b="0">
                <a:solidFill>
                  <a:srgbClr val="006600"/>
                </a:solidFill>
                <a:latin typeface="Book Antiqua" pitchFamily="18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0"/>
          </p:nvPr>
        </p:nvSpPr>
        <p:spPr>
          <a:xfrm>
            <a:off x="1296476" y="1593342"/>
            <a:ext cx="7560000" cy="4860000"/>
          </a:xfrm>
        </p:spPr>
        <p:txBody>
          <a:bodyPr/>
          <a:lstStyle>
            <a:lvl1pPr marL="0" indent="360000">
              <a:buSzPct val="100000"/>
              <a:buFont typeface="Wingdings 2" pitchFamily="18" charset="2"/>
              <a:buChar char="·"/>
              <a:defRPr>
                <a:solidFill>
                  <a:srgbClr val="006600"/>
                </a:solidFill>
                <a:latin typeface="Book Antiqua" pitchFamily="18" charset="0"/>
              </a:defRPr>
            </a:lvl1pPr>
            <a:lvl2pPr marL="360000" indent="252000">
              <a:buSzPct val="100000"/>
              <a:buFont typeface="Wingdings" pitchFamily="2" charset="2"/>
              <a:buChar char="§"/>
              <a:defRPr>
                <a:solidFill>
                  <a:srgbClr val="006600"/>
                </a:solidFill>
                <a:latin typeface="Book Antiqua" pitchFamily="18" charset="0"/>
              </a:defRPr>
            </a:lvl2pPr>
            <a:lvl3pPr marL="720000" indent="180000">
              <a:buSzPct val="100000"/>
              <a:buFont typeface="Arial" pitchFamily="34" charset="0"/>
              <a:buChar char="•"/>
              <a:defRPr>
                <a:solidFill>
                  <a:srgbClr val="006600"/>
                </a:solidFill>
                <a:latin typeface="Book Antiqua" pitchFamily="18" charset="0"/>
              </a:defRPr>
            </a:lvl3pPr>
            <a:lvl4pPr>
              <a:buFont typeface="Wingdings 2" pitchFamily="18" charset="2"/>
              <a:buChar char="·"/>
              <a:defRPr>
                <a:solidFill>
                  <a:schemeClr val="bg2">
                    <a:lumMod val="25000"/>
                  </a:schemeClr>
                </a:solidFill>
              </a:defRPr>
            </a:lvl4pPr>
            <a:lvl5pPr>
              <a:buFont typeface="Wingdings 2" pitchFamily="18" charset="2"/>
              <a:buChar char="·"/>
              <a:defRPr>
                <a:solidFill>
                  <a:schemeClr val="bg2">
                    <a:lumMod val="25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5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D9117D7-EFCC-4C24-AF5B-18009528DAAF}" type="datetimeFigureOut">
              <a:rPr lang="ru-RU" smtClean="0"/>
              <a:pPr/>
              <a:t>24.10.2022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C6B4C6F-C2D4-45AD-A5BA-2C86DD5F857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12" Type="http://schemas.openxmlformats.org/officeDocument/2006/relationships/image" Target="../media/image2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30.jpeg"/><Relationship Id="rId7" Type="http://schemas.openxmlformats.org/officeDocument/2006/relationships/image" Target="../media/image19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Заголовок 1"/>
          <p:cNvSpPr>
            <a:spLocks noGrp="1"/>
          </p:cNvSpPr>
          <p:nvPr>
            <p:ph type="title"/>
          </p:nvPr>
        </p:nvSpPr>
        <p:spPr>
          <a:xfrm>
            <a:off x="1295400" y="512763"/>
            <a:ext cx="7597775" cy="1655762"/>
          </a:xfrm>
        </p:spPr>
        <p:txBody>
          <a:bodyPr/>
          <a:lstStyle/>
          <a:p>
            <a:r>
              <a:rPr lang="ru-RU" sz="1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Муниципальное бюджетное общеобразовательное учреждение</a:t>
            </a:r>
            <a:r>
              <a:rPr lang="ru-RU" sz="1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«Основная общеобразовательная школа №7, осуществляющая деятельность по</a:t>
            </a:r>
            <a:r>
              <a:rPr lang="ru-RU" sz="1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адаптированным основным образовательным программам»</a:t>
            </a:r>
            <a:r>
              <a:rPr lang="ru-RU" sz="1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endParaRPr lang="ru-RU" sz="1600" dirty="0"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4" name="Текст 2"/>
          <p:cNvSpPr>
            <a:spLocks noGrp="1"/>
          </p:cNvSpPr>
          <p:nvPr>
            <p:ph type="body" sz="quarter" idx="10"/>
          </p:nvPr>
        </p:nvSpPr>
        <p:spPr>
          <a:xfrm>
            <a:off x="1655763" y="1736812"/>
            <a:ext cx="5940425" cy="1584238"/>
          </a:xfrm>
        </p:spPr>
        <p:txBody>
          <a:bodyPr/>
          <a:lstStyle/>
          <a:p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Предупреждение у обучающихся нарушений чтения и письма</a:t>
            </a:r>
          </a:p>
          <a:p>
            <a:endParaRPr lang="ru-RU" sz="2000" b="1" dirty="0" smtClean="0">
              <a:latin typeface="Times New Roman" pitchFamily="18" charset="0"/>
              <a:cs typeface="Arial" charset="0"/>
            </a:endParaRPr>
          </a:p>
        </p:txBody>
      </p:sp>
      <p:pic>
        <p:nvPicPr>
          <p:cNvPr id="8195" name="Picture 5" descr="ab416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71888" y="2673350"/>
            <a:ext cx="4572000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804249" y="584126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Составила: </a:t>
            </a:r>
          </a:p>
          <a:p>
            <a:r>
              <a:rPr lang="ru-RU" sz="12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Александрова С.Н.</a:t>
            </a:r>
          </a:p>
          <a:p>
            <a:r>
              <a:rPr lang="ru-RU" sz="12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учитель-логопед </a:t>
            </a:r>
            <a:endParaRPr lang="ru-RU" sz="12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/>
          </p:cNvSpPr>
          <p:nvPr>
            <p:ph idx="1"/>
          </p:nvPr>
        </p:nvSpPr>
        <p:spPr>
          <a:xfrm>
            <a:off x="1296988" y="1628775"/>
            <a:ext cx="7559675" cy="4862513"/>
          </a:xfrm>
        </p:spPr>
        <p:txBody>
          <a:bodyPr/>
          <a:lstStyle/>
          <a:p>
            <a:pPr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 чтении обучающийся допускает следующие ошибки: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может составить из букв слоги (отрывает в нем звуки друг от друга)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переставляет местами звуки в слове (не улавливает их последовательности)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неправильно читает буквы (при чтении заменяет одни звуки на другие)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чтении пропускает буквы (не читает их)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может добавлять лишние звуки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читает очень медленно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плохо понимает прочитанный материал (часто  не понимает его вовсе)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может запомнить прочитанное и пересказать его</a:t>
            </a:r>
          </a:p>
          <a:p>
            <a:pPr>
              <a:buFont typeface="Wingdings" pitchFamily="2" charset="2"/>
              <a:buChar char="ü"/>
            </a:pPr>
            <a:endPara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4" name="Rectangle 2"/>
          <p:cNvSpPr>
            <a:spLocks noGrp="1"/>
          </p:cNvSpPr>
          <p:nvPr>
            <p:ph type="title"/>
          </p:nvPr>
        </p:nvSpPr>
        <p:spPr>
          <a:xfrm>
            <a:off x="1296988" y="260648"/>
            <a:ext cx="7523162" cy="118813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18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Среди обучающихся  2 класса очень распространены  </a:t>
            </a:r>
            <a:r>
              <a:rPr lang="ru-RU" sz="18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нарушения письменной речи: чтения и письма (</a:t>
            </a:r>
            <a:r>
              <a:rPr lang="ru-RU" sz="18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дислексия</a:t>
            </a:r>
            <a:r>
              <a:rPr lang="ru-RU" sz="18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800" b="1" dirty="0" err="1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дисграфия</a:t>
            </a:r>
            <a:r>
              <a:rPr lang="ru-RU" sz="18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8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800" b="1" dirty="0" smtClean="0"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Проявляются  они в том, что в 1 классе ребенок не может толком выучится читать и писать.</a:t>
            </a:r>
          </a:p>
        </p:txBody>
      </p:sp>
      <p:pic>
        <p:nvPicPr>
          <p:cNvPr id="4" name="Рисунок 3" descr="Дети читают рисунок - фото и картинки abrakadabra.fun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3609020"/>
            <a:ext cx="2052228" cy="1296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При письме обучающийся допускает следующие ошибки:</a:t>
            </a:r>
            <a:endParaRPr lang="ru-RU" sz="2400" b="1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может писать ровно, то есть удерживать строку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пишет буквы разного размера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может писать вместо одних букв другие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может добавлять буквы в словах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пропускает буквы в словах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переставляет их местами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может писать слева направо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может разрывать при письме слово на части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может слитно писать два слова подряд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него очень плохой почерк</a:t>
            </a:r>
            <a:endParaRPr 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Развитие зрительного восприятия старшего дошкольника - основа успеш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4329100"/>
            <a:ext cx="2664296" cy="2124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Если ребёнок имеет трудности при письме под диктовку (рекомендации для  родителей). Как научить первоклассника грамотно писать и читать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988840"/>
            <a:ext cx="2556284" cy="1836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Причины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формирования нарушений чтения и письма</a:t>
            </a:r>
            <a:endParaRPr lang="ru-RU" sz="2800" b="1" i="1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НАРУШЕН  РЕЧЕВОЙ  СЛУХ-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различает на слух (в том числе и в своей слуховой памяти) одни звуки от других. Поэтому путает при чтении и письме те звуки, которые плохо различает</a:t>
            </a: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ПУТАЕТ  ПРОИЗНОСИТЕЛЬНЫЕ  ОБРАЗЫ  ЗВУКОВ-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 артикуляционные позиции, в которых произносятся звуки (недавно научился правильно произносить звуки)</a:t>
            </a: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ПЛОХО  РАЗЛИЧАЕТ  И  ЗАПОМИНАЕТ  НАЧЕРТАНИЯ ПОХОЖИХ  БУКВ</a:t>
            </a: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Деревянные кубики с буквами 12 шт. - Полесье игрушки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7924" y="4077072"/>
            <a:ext cx="4464496" cy="25562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Причины формирования нарушений чтения и письма</a:t>
            </a:r>
            <a:endParaRPr lang="ru-RU" sz="2800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>
              <a:buClr>
                <a:srgbClr val="C00000"/>
              </a:buClr>
            </a:pPr>
            <a:r>
              <a:rPr lang="ru-RU" sz="1600" b="1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НЕ МОЖЕТ ОДНОВРЕМЕННО ВОСПРИНИМАТЬ И УДЕРЖИВАТЬ В ПАМЯТИ НЕОБХОДИМЫЙ ОБЪЕМ МАТЕРИАЛА </a:t>
            </a:r>
            <a:r>
              <a:rPr lang="ru-RU" sz="1600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(зрительного или слухового, или и того и другого вместе).Не может целиком воспринимать все слово или предложение. Отдельные его части (или слова)выпадают из поля его зрения (или слуха)</a:t>
            </a:r>
          </a:p>
          <a:p>
            <a:pPr>
              <a:buClr>
                <a:srgbClr val="C00000"/>
              </a:buClr>
            </a:pPr>
            <a:r>
              <a:rPr lang="ru-RU" sz="1600" b="1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НЕ МОЖЕТ ЗАПОМНИТЬ ПОРЯДКА СЛЕДОВАНИЯ ДРУГ ЗА ДРУГОМ ПРЕДМЕТОВ ИЛИ ЗВУКОВ</a:t>
            </a:r>
            <a:r>
              <a:rPr lang="ru-RU" sz="1600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 – трудно определяет последовательность букв или звуков в слове</a:t>
            </a:r>
          </a:p>
          <a:p>
            <a:pPr>
              <a:buClr>
                <a:srgbClr val="C00000"/>
              </a:buClr>
            </a:pPr>
            <a:r>
              <a:rPr lang="ru-RU" sz="1600" b="1" dirty="0" smtClean="0">
                <a:solidFill>
                  <a:schemeClr val="accent5"/>
                </a:solidFill>
                <a:latin typeface="Times New Roman" pitchFamily="18" charset="0"/>
                <a:cs typeface="Times New Roman" pitchFamily="18" charset="0"/>
              </a:rPr>
              <a:t>НАБЛЮДАЮТСЯ НЕДОСТАТОЧНО ЧЕТКИЕ ПРОСТРАНСТВЕННЫЕ ОРИЕНТИРОВКИ </a:t>
            </a:r>
            <a:r>
              <a:rPr lang="ru-RU" sz="1600" dirty="0" smtClean="0">
                <a:solidFill>
                  <a:schemeClr val="accent5"/>
                </a:solidFill>
              </a:rPr>
              <a:t>– обучающийся не улавливает направление слева направо, может неправильно писать буквы – как будто в зеркальном отражении.</a:t>
            </a:r>
          </a:p>
          <a:p>
            <a:endParaRPr lang="ru-RU" sz="1600" dirty="0"/>
          </a:p>
        </p:txBody>
      </p:sp>
      <p:pic>
        <p:nvPicPr>
          <p:cNvPr id="4" name="Рисунок 3" descr="Карточки. Читаем предложения » От 2 до 7. Учимся играя. Сайт для родителей  дошкольников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5916" y="4653136"/>
            <a:ext cx="4500499" cy="19082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ОСНОВНЫХ СПОСОБНОСТЕЙ И УМСТВЕННЫХ ДЕЙСТВИЙ</a:t>
            </a:r>
            <a:endParaRPr 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1296476" y="1593342"/>
          <a:ext cx="7560000" cy="486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i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РАЗВИТИЕ ОСНОВНЫХ СПОСОБНОСТЕЙ И УМСТВЕННЫХ ДЕЙСТВИЙ</a:t>
            </a:r>
            <a:endParaRPr lang="ru-RU" sz="1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ИСПРАВЛЕНИЕ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РЕЧЕВОГО СЛУХА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>
              <a:buClr>
                <a:srgbClr val="C00000"/>
              </a:buClr>
              <a:buFont typeface="Wingdings" pitchFamily="2" charset="2"/>
              <a:buChar char="v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Звуки ребенок должен различать попарно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 С-Ш, С-З, Р-Л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т.п.)</a:t>
            </a:r>
          </a:p>
          <a:p>
            <a:pPr>
              <a:buClr>
                <a:srgbClr val="C00000"/>
              </a:buClr>
              <a:buFont typeface="Wingdings" pitchFamily="2" charset="2"/>
              <a:buChar char="v"/>
            </a:pPr>
            <a:endPara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  <a:buFont typeface="Wingdings" pitchFamily="2" charset="2"/>
              <a:buChar char="v"/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Вначале ребенок должен научится различать между собой каждую пару звуков, на фоне далеких от них по звучанию звуков (при работе над 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С-Ш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речевом материале недолжно попадаться никаких других свистящих и шипящих звуков)</a:t>
            </a:r>
          </a:p>
          <a:p>
            <a:pPr>
              <a:buClr>
                <a:srgbClr val="C00000"/>
              </a:buClr>
              <a:buFont typeface="Wingdings" pitchFamily="2" charset="2"/>
              <a:buChar char="v"/>
            </a:pPr>
            <a:endPara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  <a:buFont typeface="Wingdings" pitchFamily="2" charset="2"/>
              <a:buChar char="v"/>
            </a:pPr>
            <a:endPara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</a:pPr>
            <a:endPara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</a:pPr>
            <a:endPara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Дети | Дом, семья, беременность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68044" y="3140968"/>
            <a:ext cx="2160240" cy="15481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439652" y="3825044"/>
            <a:ext cx="3420380" cy="18158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Clr>
                <a:srgbClr val="C00000"/>
              </a:buClr>
              <a:buFont typeface="Wingdings" pitchFamily="2" charset="2"/>
              <a:buChar char="v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Изолированный звук произносите четко, 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без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присоединения к нему какого бы то ни было </a:t>
            </a: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гласного звука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С – а не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   Р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 не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  </a:t>
            </a: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РАЗВИТИЕ СПОСОБНОСТИ К ВОСПРИЯТИЮ ЕДЕНИЦ РЕЧИ</a:t>
            </a:r>
            <a:endParaRPr lang="ru-RU" sz="2400" b="1" i="1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1296476" y="1196752"/>
            <a:ext cx="7560000" cy="511256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 произносите то </a:t>
            </a: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короткие предложения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то случайные наборы слов. Ребенок должен отличить одно от другого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1600" b="1" i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МЫ С ТОБОЙ ИДЕМ ДОМОЙ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ДОМ, ИДУ,  С,  МЫ).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Ребенок должен придумывать предложения, и составлять наборы слов.</a:t>
            </a: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 произносите набор из трех – четырех слов, а ребенок из них должен составить предложение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(ПРИШЛА, ДОМ, МАМА; ПИРОГ, УЖИН, МАМА, ИСПЕКЛА).</a:t>
            </a: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Вы, практически без пауз, произносите одно простое предложение за другим</a:t>
            </a:r>
          </a:p>
          <a:p>
            <a:pPr>
              <a:buClr>
                <a:srgbClr val="C00000"/>
              </a:buClr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 ИДУ ДОМОЙ.                     ТЫ СИДИШЬ НА СТУЛЕ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              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Ребенок должен прослушать ваши предложения и хлопком в ладоши «ставить» в конце каждого предложения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«точку».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Ребенок посредством хлопка в ладоши должен ставить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«запятую».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Предварительно объясните ему, что, когда на письме идет перечисление слов, после каждого слова положено ставить запятую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 Я ИГРАЛ В МЯЧ С ДАНЕЙ,             МИШЕЙ,                НИКИТОЙ.) </a:t>
            </a:r>
          </a:p>
          <a:p>
            <a:pPr>
              <a:buClr>
                <a:srgbClr val="C00000"/>
              </a:buClr>
            </a:pPr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 произносите слово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 слогам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а ребенок должен сопровождать хлопками в ладоши ваше произнесение. Вначале вы можете хлопать в ладоши вместе с ним</a:t>
            </a:r>
          </a:p>
          <a:p>
            <a:pPr>
              <a:buClr>
                <a:srgbClr val="C00000"/>
              </a:buClr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 СОМ,  ВА- ТА,   СА- ПО - ГИ,  БА- БОЧ - КА).</a:t>
            </a:r>
          </a:p>
          <a:p>
            <a:pPr>
              <a:buFont typeface="Wingdings" pitchFamily="2" charset="2"/>
              <a:buChar char="Ø"/>
            </a:pP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хлопать в ладоши | Графические элементы AI Бесплатная загрузка - Pikbest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836" y="3140968"/>
            <a:ext cx="612068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хлопать в ладоши | Графические элементы AI Бесплатная загрузка - Pikbest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104964"/>
            <a:ext cx="540060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хлопать в ладоши | Графические элементы AI Бесплатная загрузка - Pikbest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51820" y="4365104"/>
            <a:ext cx="468052" cy="324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хлопать в ладоши | Графические элементы AI Бесплатная загрузка - Pikbest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8204" y="5589240"/>
            <a:ext cx="648072" cy="252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хлопать в ладоши | Графические элементы AI Бесплатная загрузка - Pikbest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00292" y="5625244"/>
            <a:ext cx="648072" cy="252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хлопать в ладоши | Графические элементы AI Бесплатная загрузка - Pikbest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64388" y="5589240"/>
            <a:ext cx="648072" cy="252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хлопать в ладоши | Графические элементы AI Бесплатная загрузка - Pikbest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401108"/>
            <a:ext cx="648072" cy="324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РАЗВИВАТЬ СПОСОБНОСТЬ К ВОСПРОИЗВЕДЕНИЮ ЗРИТЕЛЬНЫХ  ОБЪЕКТОВ</a:t>
            </a:r>
            <a:endParaRPr lang="ru-RU" sz="20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1296476" y="1593342"/>
            <a:ext cx="7560000" cy="442794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Положите перед ребенком несколько сходных по начертанию букв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(Р, Я,Ь, Б,В,Ы,Ъ;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П,Н,И, Й;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Ш, Щ, Ц;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К, Х,Ж;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Ю,О, С, Э)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показывайте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ему одну из них, ребенок должен найти среди лежащих на столе такую же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ru-RU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                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Покажите ребенку две похожие  между собой буквы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 Ш- Щ, Ц- Щ, Б - В, Г- Т, Л-Д, З-В, Р – В, К-Ж, Ч-Я, С-О, И-Й, Ь-Ы, О-Ю, Г-Е, Ь- В, Ь- Б, Г-Б),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 должен из первой буквы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дорисовать вторую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Clr>
                <a:srgbClr val="C00000"/>
              </a:buClr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Ь ------Б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  <a:buFont typeface="Wingdings" pitchFamily="2" charset="2"/>
              <a:buChar char="Ø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Положите перед ребенком две буквы, он должен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реконструировать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первую букву (</a:t>
            </a:r>
            <a:r>
              <a:rPr lang="ru-RU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замазать белым маркером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), чтобы она «превратилась» в другую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(П-И, Н-И, О-С, О-Э, Л-А, В-Ь, Ы-Ъ, Х-У, Ф-О, Я-Ж, М-П, Р-Ь)</a:t>
            </a:r>
          </a:p>
          <a:p>
            <a:pPr>
              <a:buClr>
                <a:srgbClr val="C00000"/>
              </a:buClr>
            </a:pP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 -------Л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serge\Desktop\ДЗ\Attachments_aleksan.sveta2012@yandex.ru_2022-10-24_15-43-41\Без названия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816932"/>
            <a:ext cx="396044" cy="396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serge\Desktop\ДЗ\Attachments_aleksan.sveta2012@yandex.ru_2022-10-24_15-43-41\1593758981_3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420888"/>
            <a:ext cx="252027" cy="324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serge\Desktop\ДЗ\Attachments_aleksan.sveta2012@yandex.ru_2022-10-24_15-43-41\al-3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12060" y="2816932"/>
            <a:ext cx="323850" cy="456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serge\Desktop\ДЗ\Attachments_aleksan.sveta2012@yandex.ru_2022-10-24_15-43-41\54473.97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52020" y="2384884"/>
            <a:ext cx="4762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i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РАЗВИВАТЬ СПОСОБНОСТЬ К ВОСПРИЯТИЮ ПОСЛЕДОВАТЕЛЬНОСТИ ЗРИТЕЛЬНЫХ ОБЪЕКТОВ</a:t>
            </a:r>
            <a:endParaRPr lang="ru-RU" sz="2000" b="1" i="1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1296476" y="1268760"/>
            <a:ext cx="7560000" cy="475252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Clr>
                <a:srgbClr val="C00000"/>
              </a:buClr>
              <a:buFont typeface="Wingdings" pitchFamily="2" charset="2"/>
              <a:buChar char="q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Выбирайте не похожие друг на друга по начертанию буквы. Разложите их в определенной последовательности, затем поменяйте их местами. Ребенок должен по памяти 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восстановить нарушенный ряд.</a:t>
            </a:r>
          </a:p>
          <a:p>
            <a:pPr>
              <a:buClr>
                <a:srgbClr val="C00000"/>
              </a:buClr>
            </a:pPr>
            <a: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36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</a:t>
            </a:r>
            <a:endParaRPr lang="ru-RU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  <a:buFont typeface="Wingdings" pitchFamily="2" charset="2"/>
              <a:buChar char="q"/>
            </a:pP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  <a:buFont typeface="Wingdings" pitchFamily="2" charset="2"/>
              <a:buChar char="q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Положите перед ребенком 2-3 буквы подряд, попросите сказать вам, какая буква лежит в ряду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первой,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какая </a:t>
            </a:r>
            <a:r>
              <a:rPr lang="ru-RU" sz="1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второй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какая </a:t>
            </a:r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третьей.</a:t>
            </a:r>
          </a:p>
          <a:p>
            <a:pPr>
              <a:buClr>
                <a:srgbClr val="C00000"/>
              </a:buClr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>
              <a:buClr>
                <a:srgbClr val="C00000"/>
              </a:buClr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</a:pPr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  <a:buFont typeface="Wingdings" pitchFamily="2" charset="2"/>
              <a:buChar char="q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Положите перед ребенком 4-5 букв подряд. Называйте ему буквы, которые он должен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поменять местами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ребенок должен выполнять ваши инструкции.</a:t>
            </a:r>
          </a:p>
          <a:p>
            <a:pPr>
              <a:buClr>
                <a:srgbClr val="C00000"/>
              </a:buClr>
              <a:buFont typeface="Wingdings" pitchFamily="2" charset="2"/>
              <a:buChar char="q"/>
            </a:pP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     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     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serge\Desktop\ДЗ\Attachments_aleksan.sveta2012@yandex.ru_2022-10-24_15-43-41\красивый-орнамент-помечает-буквами-3851790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9692" y="2060848"/>
            <a:ext cx="771525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serge\Desktop\ДЗ\Attachments_aleksan.sveta2012@yandex.ru_2022-10-24_15-43-41\images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79812" y="2204864"/>
            <a:ext cx="647700" cy="801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serge\Desktop\ДЗ\Attachments_aleksan.sveta2012@yandex.ru_2022-10-24_15-43-41\54473.97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5916" y="2132856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serge\Desktop\ДЗ\Attachments_aleksan.sveta2012@yandex.ru_2022-10-24_15-43-41\j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68044" y="1988840"/>
            <a:ext cx="95968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serge\Desktop\ДЗ\Attachments_aleksan.sveta2012@yandex.ru_2022-10-24_15-43-41\8677b3a19_320x20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92180" y="2132856"/>
            <a:ext cx="1104900" cy="69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serge\Desktop\ДЗ\Attachments_aleksan.sveta2012@yandex.ru_2022-10-24_15-43-41\1593758981_30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40352" y="2132856"/>
            <a:ext cx="675471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serge\Desktop\ДЗ\Attachments_aleksan.sveta2012@yandex.ru_2022-10-24_15-43-41\al-23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3928" y="3501008"/>
            <a:ext cx="82845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Users\serge\Desktop\ДЗ\Attachments_aleksan.sveta2012@yandex.ru_2022-10-24_15-43-41\1ae3697e8_320x200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19672" y="3609020"/>
            <a:ext cx="131064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C:\Users\serge\Desktop\ДЗ\Attachments_aleksan.sveta2012@yandex.ru_2022-10-24_15-43-41\al-30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80112" y="3501008"/>
            <a:ext cx="936104" cy="908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serge\Desktop\ДЗ\Attachments_aleksan.sveta2012@yandex.ru_2022-10-24_15-43-41\j.jpg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051720" y="5265204"/>
            <a:ext cx="648072" cy="54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serge\Desktop\ДЗ\Attachments_aleksan.sveta2012@yandex.ru_2022-10-24_15-43-41\al-30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383868" y="5229200"/>
            <a:ext cx="540060" cy="612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РАЗВИВАТЬ СПОСОБНОСТЬ К ВОСПРОИЗВЕДЕНИЮ СЛУХОВЫХ ОБЪЕКТОВ</a:t>
            </a:r>
            <a:endParaRPr lang="ru-RU" sz="2400" b="1" i="1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1296476" y="1340768"/>
            <a:ext cx="7560000" cy="464451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Clr>
                <a:srgbClr val="C00000"/>
              </a:buClr>
              <a:buFont typeface="Wingdings" pitchFamily="2" charset="2"/>
              <a:buChar char="v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Ребенок должен запомнить  7-8 простых, коротких слов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Повторите их ребенку несколько раз, через пять минут он должен назвать вам эти слова.</a:t>
            </a:r>
          </a:p>
          <a:p>
            <a:pPr>
              <a:buClr>
                <a:srgbClr val="C00000"/>
              </a:buClr>
            </a:pPr>
            <a:r>
              <a:rPr lang="ru-RU" sz="1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ЛЕС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ДОМ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МАМА       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СОН         </a:t>
            </a: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ДЕНЬ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КИНО        </a:t>
            </a:r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ШКОЛА</a:t>
            </a:r>
            <a:endParaRPr lang="ru-RU" sz="16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</a:pP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  <a:buFont typeface="Wingdings" pitchFamily="2" charset="2"/>
              <a:buChar char="v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Покажите ребенку 3-4 картинки с изображением различных предметов. Попросите его придумать с каждым из этих слов по предложению. Затем, просматривая картинки, ребенок должен вспомнить свои предложения. </a:t>
            </a:r>
            <a:r>
              <a:rPr lang="ru-RU" sz="1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Предложения он должен вспомнить дословно.</a:t>
            </a:r>
          </a:p>
          <a:p>
            <a:pPr>
              <a:buClr>
                <a:srgbClr val="C00000"/>
              </a:buClr>
              <a:buFont typeface="Wingdings" pitchFamily="2" charset="2"/>
              <a:buChar char="v"/>
            </a:pP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кошка</a:t>
            </a:r>
            <a:r>
              <a:rPr lang="ru-RU" sz="16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человек                         велосипед  </a:t>
            </a:r>
          </a:p>
          <a:p>
            <a:pPr>
              <a:buClr>
                <a:srgbClr val="C00000"/>
              </a:buClr>
              <a:buFont typeface="Wingdings" pitchFamily="2" charset="2"/>
              <a:buChar char="v"/>
            </a:pP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  <a:buFont typeface="Wingdings" pitchFamily="2" charset="2"/>
              <a:buChar char="v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Ребенок должен запомнить 3 простых предложения. Можно повторить их два три раза. После этого ребенок должен повторить их.</a:t>
            </a:r>
          </a:p>
          <a:p>
            <a:pPr>
              <a:buClr>
                <a:srgbClr val="C00000"/>
              </a:buClr>
            </a:pP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МАМА   МОЕТ   ПОСУДУ. </a:t>
            </a:r>
            <a:endParaRPr lang="ru-RU" sz="16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</a:pPr>
            <a:r>
              <a:rPr lang="ru-RU" sz="1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                     НА   УЛИЦЕ   ИДЕТ   ДОЖДЬ. </a:t>
            </a:r>
          </a:p>
          <a:p>
            <a:pPr>
              <a:buClr>
                <a:srgbClr val="C00000"/>
              </a:buClr>
            </a:pPr>
            <a:r>
              <a:rPr lang="ru-RU" sz="1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МАЛЧИК   КАТАЕТСЯ   НА   ВЕЛОСИПЕДЕ</a:t>
            </a:r>
            <a:r>
              <a:rPr lang="ru-RU" sz="16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Азиатская кошка: описание породы, характер, уход — Purina.ru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87724" y="3573016"/>
            <a:ext cx="866775" cy="819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Мальчик – Бесплатные иконки: люди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3573016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Велосипед горный Массе 24&quot; черный/красный - Сеть спортивных магазинов  Чемпион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3465004"/>
            <a:ext cx="10668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РАЗВИТИЕ СПОСОБНОСТИ  К ВОСПРИЯТИЮ ПОСЛЕДОВАТЕЛЬНОСТИ  СЛУХОВЫХ ОБЪЕКТОВ</a:t>
            </a:r>
            <a:endParaRPr lang="ru-RU" sz="2000" b="1" i="1" dirty="0"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0"/>
          </p:nvPr>
        </p:nvSpPr>
        <p:spPr>
          <a:xfrm>
            <a:off x="1296476" y="1340768"/>
            <a:ext cx="7560000" cy="468052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buClr>
                <a:srgbClr val="C00000"/>
              </a:buClr>
              <a:buFont typeface="Wingdings" pitchFamily="2" charset="2"/>
              <a:buChar char="q"/>
            </a:pPr>
            <a:r>
              <a:rPr lang="ru-RU" dirty="0" smtClean="0"/>
              <a:t>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Воспроизводите за спиной у ребенка знакомые ему звуки в определенной последовательности (можно использовать неречевые и речевые звуки вперемежку).</a:t>
            </a:r>
          </a:p>
          <a:p>
            <a:pPr>
              <a:buClr>
                <a:srgbClr val="C00000"/>
              </a:buClr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Звуковой ряд должен включать в себя 7-8 звуков. Ребенок должен повторять за вами последовательность звуков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                    </a:t>
            </a:r>
          </a:p>
          <a:p>
            <a:pPr>
              <a:buClr>
                <a:srgbClr val="C00000"/>
              </a:buClr>
            </a:pP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</a:t>
            </a: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</a:t>
            </a: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</a:t>
            </a:r>
          </a:p>
          <a:p>
            <a:pPr>
              <a:buClr>
                <a:srgbClr val="C00000"/>
              </a:buClr>
              <a:buFont typeface="Wingdings" pitchFamily="2" charset="2"/>
              <a:buChar char="q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Произнесите 3 гласных звука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 А, О, Ы 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16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У, Э, О).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Ребенок должен повторить этот ряд за вами. Далее следует выделять первый и последний звук.</a:t>
            </a:r>
          </a:p>
          <a:p>
            <a:pPr>
              <a:buClr>
                <a:srgbClr val="C00000"/>
              </a:buClr>
            </a:pPr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      </a:t>
            </a:r>
            <a:r>
              <a:rPr lang="ru-RU" sz="2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0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Ы</a:t>
            </a:r>
          </a:p>
          <a:p>
            <a:pPr>
              <a:buClr>
                <a:srgbClr val="C00000"/>
              </a:buClr>
            </a:pP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C00000"/>
              </a:buClr>
              <a:buFont typeface="Wingdings" pitchFamily="2" charset="2"/>
              <a:buChar char="q"/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Произносите открытые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 РА, СА, ЛО, ЖУ) 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закрытые </a:t>
            </a:r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(АР, УС, ОШ, ИС )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слоги.</a:t>
            </a:r>
          </a:p>
          <a:p>
            <a:pPr>
              <a:buClr>
                <a:srgbClr val="C00000"/>
              </a:buClr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Ребенок должен сказать, какой звук в слоге идет первым, а какой вторым.</a:t>
            </a:r>
          </a:p>
          <a:p>
            <a:pPr>
              <a:buClr>
                <a:srgbClr val="C00000"/>
              </a:buClr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СА    (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С-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А -</a:t>
            </a:r>
            <a:r>
              <a:rPr lang="ru-RU" sz="2000" b="1" dirty="0" smtClean="0">
                <a:solidFill>
                  <a:srgbClr val="005DA2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Колокольчик №3 — купить в интернет-магазине OZON с быстрой доставкой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744924"/>
            <a:ext cx="93610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Барабан - история и описание игрушки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7924" y="2924944"/>
            <a:ext cx="1152128" cy="828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Купить 2016 новое прибытие 1 шт. детские ребенка малыш хлопать барабан  колокольчик бубен погремушки игрушки музыкальные инструменты в  интернет-магазине с бесплатной доставкой из Китая, низкие цены | Nazya.com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48164" y="2816932"/>
            <a:ext cx="133214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serge\Desktop\ДЗ\Attachments_aleksan.sveta2012@yandex.ru_2022-10-24_15-43-41\красивый-орнамент-помечает-буквами-3851790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04348" y="2708920"/>
            <a:ext cx="720080" cy="684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serge\Desktop\ДЗ\Attachments_aleksan.sveta2012@yandex.ru_2022-10-24_15-43-41\1ae3697e8_320x200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2744924"/>
            <a:ext cx="900100" cy="54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serge\Desktop\ДЗ\Attachments_aleksan.sveta2012@yandex.ru_2022-10-24_15-43-41\8677b3a19_320x200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12060" y="2492896"/>
            <a:ext cx="868679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serge\Desktop\ДЗ\Attachments_aleksan.sveta2012@yandex.ru_2022-10-24_15-43-41\1593758981_30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75657" y="2600909"/>
            <a:ext cx="50405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44725"/>
            <a:ext cx="7772400" cy="1764195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C00000"/>
                </a:solidFill>
              </a:rPr>
              <a:t>ПОЖЕЛАЕМ УСПЕХОВ В ОБУЧЕНИИ НАШИМ ДЕТЯМ!</a:t>
            </a:r>
            <a:endParaRPr lang="ru-RU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шапка бакалавра и сертификат и шариковая ручка Png бесплатный рисунок |  Графические элементы PSD Бесплатная загрузка - Pikbest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51820" y="2744924"/>
            <a:ext cx="3132348" cy="2089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1400</TotalTime>
  <Words>1203</Words>
  <Application>Microsoft Office PowerPoint</Application>
  <PresentationFormat>Экран (4:3)</PresentationFormat>
  <Paragraphs>102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Открытая</vt:lpstr>
      <vt:lpstr>Муниципальное бюджетное общеобразовательное учреждение «Основная общеобразовательная школа №7, осуществляющая деятельность по адаптированным основным образовательным программам»  </vt:lpstr>
      <vt:lpstr>Среди обучающихся  2 класса очень распространены  нарушения письменной речи: чтения и письма (дислексия и дисграфия). Проявляются  они в том, что в 1 классе ребенок не может толком выучится читать и писать.</vt:lpstr>
      <vt:lpstr>При письме обучающийся допускает следующие ошибки:</vt:lpstr>
      <vt:lpstr>Причины формирования нарушений чтения и письма</vt:lpstr>
      <vt:lpstr>Причины формирования нарушений чтения и письма</vt:lpstr>
      <vt:lpstr>РАЗВИТИЕ ОСНОВНЫХ СПОСОБНОСТЕЙ И УМСТВЕННЫХ ДЕЙСТВИЙ</vt:lpstr>
      <vt:lpstr>РАЗВИТИЕ ОСНОВНЫХ СПОСОБНОСТЕЙ И УМСТВЕННЫХ ДЕЙСТВИЙ</vt:lpstr>
      <vt:lpstr>ИСПРАВЛЕНИЕ РЕЧЕВОГО СЛУХА</vt:lpstr>
      <vt:lpstr>РАЗВИТИЕ СПОСОБНОСТИ К ВОСПРИЯТИЮ ЕДЕНИЦ РЕЧИ</vt:lpstr>
      <vt:lpstr>РАЗВИВАТЬ СПОСОБНОСТЬ К ВОСПРОИЗВЕДЕНИЮ ЗРИТЕЛЬНЫХ  ОБЪЕКТОВ</vt:lpstr>
      <vt:lpstr>РАЗВИВАТЬ СПОСОБНОСТЬ К ВОСПРИЯТИЮ ПОСЛЕДОВАТЕЛЬНОСТИ ЗРИТЕЛЬНЫХ ОБЪЕКТОВ</vt:lpstr>
      <vt:lpstr>РАЗВИВАТЬ СПОСОБНОСТЬ К ВОСПРОИЗВЕДЕНИЮ СЛУХОВЫХ ОБЪЕКТОВ</vt:lpstr>
      <vt:lpstr>РАЗВИТИЕ СПОСОБНОСТИ  К ВОСПРИЯТИЮ ПОСЛЕДОВАТЕЛЬНОСТИ  СЛУХОВЫХ ОБЪЕКТОВ</vt:lpstr>
      <vt:lpstr>ПОЖЕЛАЕМ УСПЕХОВ В ОБУЧЕНИИ НАШИМ ДЕТЯМ!</vt:lpstr>
    </vt:vector>
  </TitlesOfParts>
  <Company>MultiDVD Team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Sergey Privalov, PhD, MD</cp:lastModifiedBy>
  <cp:revision>127</cp:revision>
  <dcterms:created xsi:type="dcterms:W3CDTF">2011-07-06T07:21:00Z</dcterms:created>
  <dcterms:modified xsi:type="dcterms:W3CDTF">2022-10-24T16:42:06Z</dcterms:modified>
</cp:coreProperties>
</file>