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303" r:id="rId11"/>
    <p:sldId id="304" r:id="rId12"/>
    <p:sldId id="305" r:id="rId13"/>
    <p:sldId id="306" r:id="rId14"/>
    <p:sldId id="307" r:id="rId15"/>
    <p:sldId id="308" r:id="rId16"/>
    <p:sldId id="309" r:id="rId17"/>
    <p:sldId id="310" r:id="rId18"/>
    <p:sldId id="278" r:id="rId19"/>
    <p:sldId id="279" r:id="rId20"/>
    <p:sldId id="297" r:id="rId21"/>
    <p:sldId id="298" r:id="rId22"/>
    <p:sldId id="294" r:id="rId23"/>
    <p:sldId id="295" r:id="rId24"/>
    <p:sldId id="286" r:id="rId25"/>
    <p:sldId id="293" r:id="rId26"/>
    <p:sldId id="287" r:id="rId27"/>
    <p:sldId id="302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D7E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-116" y="-6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012-853B-4F52-9656-B6587B2BA793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EF27-3539-4C9C-B4DC-F33409D653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05771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012-853B-4F52-9656-B6587B2BA793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EF27-3539-4C9C-B4DC-F33409D653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8105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012-853B-4F52-9656-B6587B2BA793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EF27-3539-4C9C-B4DC-F33409D653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4695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012-853B-4F52-9656-B6587B2BA793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EF27-3539-4C9C-B4DC-F33409D653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87980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012-853B-4F52-9656-B6587B2BA793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EF27-3539-4C9C-B4DC-F33409D653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6258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012-853B-4F52-9656-B6587B2BA793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EF27-3539-4C9C-B4DC-F33409D653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18555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012-853B-4F52-9656-B6587B2BA793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EF27-3539-4C9C-B4DC-F33409D653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1307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012-853B-4F52-9656-B6587B2BA793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EF27-3539-4C9C-B4DC-F33409D653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48093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012-853B-4F52-9656-B6587B2BA793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EF27-3539-4C9C-B4DC-F33409D653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488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012-853B-4F52-9656-B6587B2BA793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EF27-3539-4C9C-B4DC-F33409D653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23403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82012-853B-4F52-9656-B6587B2BA793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58EF27-3539-4C9C-B4DC-F33409D653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7593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882012-853B-4F52-9656-B6587B2BA793}" type="datetimeFigureOut">
              <a:rPr lang="ru-RU" smtClean="0"/>
              <a:pPr/>
              <a:t>27.11.2024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8EF27-3539-4C9C-B4DC-F33409D653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69804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" y="-2676236"/>
            <a:ext cx="11986591" cy="6587836"/>
          </a:xfrm>
        </p:spPr>
        <p:txBody>
          <a:bodyPr>
            <a:noAutofit/>
          </a:bodyPr>
          <a:lstStyle/>
          <a:p>
            <a:r>
              <a:rPr lang="ru-RU" sz="4800" b="1" dirty="0">
                <a:latin typeface="Century Gothic" pitchFamily="34" charset="0"/>
              </a:rPr>
              <a:t>Алгебра логики. Построение таблиц истинности</a:t>
            </a:r>
            <a:r>
              <a:rPr lang="ru-RU" sz="4800" dirty="0">
                <a:latin typeface="Century Gothic" pitchFamily="34" charset="0"/>
              </a:rPr>
              <a:t> </a:t>
            </a:r>
            <a:r>
              <a:rPr lang="ru-RU" sz="4800" b="1" dirty="0">
                <a:latin typeface="Century Gothic" pitchFamily="34" charset="0"/>
              </a:rPr>
              <a:t>для сложных выражений</a:t>
            </a:r>
            <a:endParaRPr lang="ru-RU" sz="4800" dirty="0">
              <a:latin typeface="Century Gothic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864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7448" y="836712"/>
            <a:ext cx="9720073" cy="504432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4000" b="1" dirty="0">
                <a:latin typeface="Century Gothic" panose="020B0502020202020204" pitchFamily="34" charset="0"/>
              </a:rPr>
              <a:t>Алгебра логики</a:t>
            </a:r>
            <a:r>
              <a:rPr lang="ru-RU" sz="4000" dirty="0">
                <a:latin typeface="Century Gothic" panose="020B0502020202020204" pitchFamily="34" charset="0"/>
              </a:rPr>
              <a:t> (</a:t>
            </a:r>
            <a:r>
              <a:rPr lang="ru-RU" sz="4000" b="1" dirty="0">
                <a:latin typeface="Century Gothic" panose="020B0502020202020204" pitchFamily="34" charset="0"/>
              </a:rPr>
              <a:t>алгебра высказываний</a:t>
            </a:r>
            <a:r>
              <a:rPr lang="ru-RU" sz="4000" dirty="0">
                <a:latin typeface="Century Gothic" panose="020B0502020202020204" pitchFamily="34" charset="0"/>
              </a:rPr>
              <a:t>) — раздел математической логики, в котором изучаются логические операции над высказываниями. </a:t>
            </a:r>
          </a:p>
        </p:txBody>
      </p:sp>
    </p:spTree>
    <p:extLst>
      <p:ext uri="{BB962C8B-B14F-4D97-AF65-F5344CB8AC3E}">
        <p14:creationId xmlns:p14="http://schemas.microsoft.com/office/powerpoint/2010/main" xmlns="" val="1792738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Конъюнкция 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(логические умножение)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4400" dirty="0"/>
              <a:t>и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4400" dirty="0"/>
              <a:t>А </a:t>
            </a:r>
            <a:r>
              <a:rPr lang="en-US" sz="4400" dirty="0" smtClean="0"/>
              <a:t>^ </a:t>
            </a:r>
            <a:r>
              <a:rPr lang="ru-RU" sz="4400" dirty="0"/>
              <a:t>В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4400" dirty="0"/>
              <a:t>A*B</a:t>
            </a:r>
            <a:endParaRPr lang="ru-RU" sz="4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0336" y="188641"/>
            <a:ext cx="2852631" cy="2079300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7902340" y="3068960"/>
          <a:ext cx="3760434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53478">
                  <a:extLst>
                    <a:ext uri="{9D8B030D-6E8A-4147-A177-3AD203B41FA5}">
                      <a16:colId xmlns:a16="http://schemas.microsoft.com/office/drawing/2014/main" xmlns="" val="3871167219"/>
                    </a:ext>
                  </a:extLst>
                </a:gridCol>
                <a:gridCol w="1253478">
                  <a:extLst>
                    <a:ext uri="{9D8B030D-6E8A-4147-A177-3AD203B41FA5}">
                      <a16:colId xmlns:a16="http://schemas.microsoft.com/office/drawing/2014/main" xmlns="" val="2777438479"/>
                    </a:ext>
                  </a:extLst>
                </a:gridCol>
                <a:gridCol w="1253478">
                  <a:extLst>
                    <a:ext uri="{9D8B030D-6E8A-4147-A177-3AD203B41FA5}">
                      <a16:colId xmlns:a16="http://schemas.microsoft.com/office/drawing/2014/main" xmlns="" val="3415488083"/>
                    </a:ext>
                  </a:extLst>
                </a:gridCol>
              </a:tblGrid>
              <a:tr h="355124">
                <a:tc>
                  <a:txBody>
                    <a:bodyPr/>
                    <a:lstStyle/>
                    <a:p>
                      <a:r>
                        <a:rPr lang="ru-RU" sz="2400" dirty="0"/>
                        <a:t>А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В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А</a:t>
                      </a:r>
                      <a:r>
                        <a:rPr lang="en-US" sz="2400" dirty="0" smtClean="0">
                          <a:latin typeface="Century Gothic" panose="020B0502020202020204" pitchFamily="34" charset="0"/>
                        </a:rPr>
                        <a:t>^</a:t>
                      </a:r>
                      <a:r>
                        <a:rPr lang="ru-RU" sz="2400" dirty="0" smtClean="0">
                          <a:latin typeface="Century Gothic" panose="020B0502020202020204" pitchFamily="34" charset="0"/>
                        </a:rPr>
                        <a:t>В</a:t>
                      </a:r>
                      <a:endParaRPr lang="ru-RU" sz="2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37763060"/>
                  </a:ext>
                </a:extLst>
              </a:tr>
              <a:tr h="355124">
                <a:tc>
                  <a:txBody>
                    <a:bodyPr/>
                    <a:lstStyle/>
                    <a:p>
                      <a:r>
                        <a:rPr lang="ru-RU" sz="24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0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13672370"/>
                  </a:ext>
                </a:extLst>
              </a:tr>
              <a:tr h="355124">
                <a:tc>
                  <a:txBody>
                    <a:bodyPr/>
                    <a:lstStyle/>
                    <a:p>
                      <a:r>
                        <a:rPr lang="ru-RU" sz="24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0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44112175"/>
                  </a:ext>
                </a:extLst>
              </a:tr>
              <a:tr h="355124">
                <a:tc>
                  <a:txBody>
                    <a:bodyPr/>
                    <a:lstStyle/>
                    <a:p>
                      <a:r>
                        <a:rPr lang="ru-RU" sz="2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/>
                        <a:t>0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03784277"/>
                  </a:ext>
                </a:extLst>
              </a:tr>
              <a:tr h="355124">
                <a:tc>
                  <a:txBody>
                    <a:bodyPr/>
                    <a:lstStyle/>
                    <a:p>
                      <a:r>
                        <a:rPr lang="ru-RU" sz="2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80622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56274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Дизъюнкция 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(логическое сложение)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4400" dirty="0"/>
              <a:t>или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4400" dirty="0"/>
              <a:t>А </a:t>
            </a:r>
            <a:r>
              <a:rPr lang="en-US" sz="4400" dirty="0"/>
              <a:t>V</a:t>
            </a:r>
            <a:r>
              <a:rPr lang="ru-RU" sz="4400" dirty="0"/>
              <a:t> В</a:t>
            </a:r>
            <a:endParaRPr lang="en-US" sz="4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4400" dirty="0"/>
              <a:t>A+B</a:t>
            </a:r>
            <a:endParaRPr lang="ru-RU" sz="4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60296" y="32356"/>
            <a:ext cx="3329906" cy="2427189"/>
          </a:xfrm>
          <a:prstGeom prst="rect">
            <a:avLst/>
          </a:prstGeom>
        </p:spPr>
      </p:pic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50231795"/>
              </p:ext>
            </p:extLst>
          </p:nvPr>
        </p:nvGraphicFramePr>
        <p:xfrm>
          <a:off x="7536582" y="3212976"/>
          <a:ext cx="4004790" cy="2590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34930">
                  <a:extLst>
                    <a:ext uri="{9D8B030D-6E8A-4147-A177-3AD203B41FA5}">
                      <a16:colId xmlns:a16="http://schemas.microsoft.com/office/drawing/2014/main" xmlns="" val="3871167219"/>
                    </a:ext>
                  </a:extLst>
                </a:gridCol>
                <a:gridCol w="1334930">
                  <a:extLst>
                    <a:ext uri="{9D8B030D-6E8A-4147-A177-3AD203B41FA5}">
                      <a16:colId xmlns:a16="http://schemas.microsoft.com/office/drawing/2014/main" xmlns="" val="2777438479"/>
                    </a:ext>
                  </a:extLst>
                </a:gridCol>
                <a:gridCol w="1334930">
                  <a:extLst>
                    <a:ext uri="{9D8B030D-6E8A-4147-A177-3AD203B41FA5}">
                      <a16:colId xmlns:a16="http://schemas.microsoft.com/office/drawing/2014/main" xmlns="" val="3415488083"/>
                    </a:ext>
                  </a:extLst>
                </a:gridCol>
              </a:tblGrid>
              <a:tr h="355124">
                <a:tc>
                  <a:txBody>
                    <a:bodyPr/>
                    <a:lstStyle/>
                    <a:p>
                      <a:r>
                        <a:rPr lang="ru-RU" sz="2800" dirty="0"/>
                        <a:t>А</a:t>
                      </a:r>
                    </a:p>
                  </a:txBody>
                  <a:tcPr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В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>
                          <a:latin typeface="Century Gothic" panose="020B0502020202020204" pitchFamily="34" charset="0"/>
                        </a:rPr>
                        <a:t>А</a:t>
                      </a:r>
                      <a:r>
                        <a:rPr lang="en-US" sz="2800" dirty="0">
                          <a:latin typeface="Century Gothic" panose="020B0502020202020204" pitchFamily="34" charset="0"/>
                        </a:rPr>
                        <a:t>V</a:t>
                      </a:r>
                      <a:r>
                        <a:rPr lang="ru-RU" sz="2800" dirty="0">
                          <a:latin typeface="Century Gothic" panose="020B0502020202020204" pitchFamily="34" charset="0"/>
                        </a:rPr>
                        <a:t>В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37763060"/>
                  </a:ext>
                </a:extLst>
              </a:tr>
              <a:tr h="355124">
                <a:tc>
                  <a:txBody>
                    <a:bodyPr/>
                    <a:lstStyle/>
                    <a:p>
                      <a:r>
                        <a:rPr lang="ru-RU" sz="28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0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13672370"/>
                  </a:ext>
                </a:extLst>
              </a:tr>
              <a:tr h="355124">
                <a:tc>
                  <a:txBody>
                    <a:bodyPr/>
                    <a:lstStyle/>
                    <a:p>
                      <a:r>
                        <a:rPr lang="ru-RU" sz="28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1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44112175"/>
                  </a:ext>
                </a:extLst>
              </a:tr>
              <a:tr h="355124">
                <a:tc>
                  <a:txBody>
                    <a:bodyPr/>
                    <a:lstStyle/>
                    <a:p>
                      <a:r>
                        <a:rPr lang="ru-RU" sz="28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1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03784277"/>
                  </a:ext>
                </a:extLst>
              </a:tr>
              <a:tr h="355124">
                <a:tc>
                  <a:txBody>
                    <a:bodyPr/>
                    <a:lstStyle/>
                    <a:p>
                      <a:r>
                        <a:rPr lang="ru-RU" sz="28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80622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08363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400" b="1" dirty="0" smtClean="0"/>
              <a:t>Отрицание</a:t>
            </a:r>
            <a:endParaRPr lang="ru-RU" sz="5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36360" y="404664"/>
            <a:ext cx="2500536" cy="2500536"/>
          </a:xfrm>
          <a:prstGeom prst="rect">
            <a:avLst/>
          </a:prstGeom>
        </p:spPr>
      </p:pic>
      <p:sp>
        <p:nvSpPr>
          <p:cNvPr id="5" name="AutoShape 2" descr="{\displaystyle \neg \neg A}"/>
          <p:cNvSpPr>
            <a:spLocks noGrp="1" noChangeAspect="1" noChangeArrowheads="1"/>
          </p:cNvSpPr>
          <p:nvPr>
            <p:ph idx="1"/>
          </p:nvPr>
        </p:nvSpPr>
        <p:spPr bwMode="auto">
          <a:xfrm>
            <a:off x="533400" y="1988840"/>
            <a:ext cx="8169388" cy="29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ru-RU" sz="2400" dirty="0"/>
              <a:t>логическая операция результатом которой является суждение, «противоположное» исходному.</a:t>
            </a:r>
            <a:endParaRPr lang="ru-RU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ru-RU" dirty="0">
              <a:latin typeface="Century Gothic" panose="020B0502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3600" b="1" dirty="0">
                <a:latin typeface="Century Gothic" panose="020B0502020202020204" pitchFamily="34" charset="0"/>
              </a:rPr>
              <a:t>Не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600" b="1" dirty="0">
                <a:latin typeface="Century Gothic" panose="020B0502020202020204" pitchFamily="34" charset="0"/>
              </a:rPr>
              <a:t>¬</a:t>
            </a:r>
            <a:r>
              <a:rPr lang="ru-RU" sz="3600" dirty="0">
                <a:latin typeface="Century Gothic" panose="020B0502020202020204" pitchFamily="34" charset="0"/>
              </a:rPr>
              <a:t> </a:t>
            </a:r>
            <a:r>
              <a:rPr lang="ru-RU" sz="3600" b="1" dirty="0">
                <a:latin typeface="Century Gothic" panose="020B0502020202020204" pitchFamily="34" charset="0"/>
              </a:rPr>
              <a:t>А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12393083"/>
              </p:ext>
            </p:extLst>
          </p:nvPr>
        </p:nvGraphicFramePr>
        <p:xfrm>
          <a:off x="9038123" y="3540764"/>
          <a:ext cx="2196578" cy="137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7360">
                  <a:extLst>
                    <a:ext uri="{9D8B030D-6E8A-4147-A177-3AD203B41FA5}">
                      <a16:colId xmlns:a16="http://schemas.microsoft.com/office/drawing/2014/main" xmlns="" val="3620480577"/>
                    </a:ext>
                  </a:extLst>
                </a:gridCol>
                <a:gridCol w="1029218">
                  <a:extLst>
                    <a:ext uri="{9D8B030D-6E8A-4147-A177-3AD203B41FA5}">
                      <a16:colId xmlns:a16="http://schemas.microsoft.com/office/drawing/2014/main" xmlns="" val="1241617568"/>
                    </a:ext>
                  </a:extLst>
                </a:gridCol>
              </a:tblGrid>
              <a:tr h="438629">
                <a:tc>
                  <a:txBody>
                    <a:bodyPr/>
                    <a:lstStyle/>
                    <a:p>
                      <a:r>
                        <a:rPr lang="ru-RU" sz="2400" dirty="0"/>
                        <a:t>А</a:t>
                      </a:r>
                    </a:p>
                  </a:txBody>
                  <a:tcPr>
                    <a:solidFill>
                      <a:srgbClr val="BDD7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>
                          <a:latin typeface="Century Gothic" panose="020B0502020202020204" pitchFamily="34" charset="0"/>
                        </a:rPr>
                        <a:t>¬</a:t>
                      </a:r>
                      <a:r>
                        <a:rPr lang="ru-RU" sz="2400" dirty="0">
                          <a:latin typeface="Century Gothic" panose="020B0502020202020204" pitchFamily="34" charset="0"/>
                        </a:rPr>
                        <a:t> А</a:t>
                      </a:r>
                    </a:p>
                  </a:txBody>
                  <a:tcPr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00483379"/>
                  </a:ext>
                </a:extLst>
              </a:tr>
              <a:tr h="438629">
                <a:tc>
                  <a:txBody>
                    <a:bodyPr/>
                    <a:lstStyle/>
                    <a:p>
                      <a:r>
                        <a:rPr lang="ru-RU" sz="2400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45476961"/>
                  </a:ext>
                </a:extLst>
              </a:tr>
              <a:tr h="438629">
                <a:tc>
                  <a:txBody>
                    <a:bodyPr/>
                    <a:lstStyle/>
                    <a:p>
                      <a:r>
                        <a:rPr lang="ru-RU" sz="2400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932173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17455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Импликация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4800" b="1" dirty="0"/>
              <a:t>«</a:t>
            </a:r>
            <a:r>
              <a:rPr lang="ru-RU" sz="4800" b="1" i="1" dirty="0"/>
              <a:t>если</a:t>
            </a:r>
            <a:r>
              <a:rPr lang="ru-RU" sz="4800" b="1" dirty="0"/>
              <a:t>…, </a:t>
            </a:r>
            <a:r>
              <a:rPr lang="ru-RU" sz="4800" b="1" i="1" dirty="0"/>
              <a:t>то</a:t>
            </a:r>
            <a:r>
              <a:rPr lang="ru-RU" sz="4800" b="1" dirty="0"/>
              <a:t>…»</a:t>
            </a:r>
            <a:endParaRPr lang="en-US" sz="4800" b="1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4800" b="1" dirty="0"/>
              <a:t>A-&gt;</a:t>
            </a:r>
            <a:r>
              <a:rPr lang="ru-RU" sz="4800" b="1" dirty="0"/>
              <a:t>В</a:t>
            </a:r>
            <a:endParaRPr lang="ru-RU" sz="4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20335" y="49421"/>
            <a:ext cx="3099865" cy="2259511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7773399"/>
              </p:ext>
            </p:extLst>
          </p:nvPr>
        </p:nvGraphicFramePr>
        <p:xfrm>
          <a:off x="9485947" y="2376233"/>
          <a:ext cx="2232246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4082">
                  <a:extLst>
                    <a:ext uri="{9D8B030D-6E8A-4147-A177-3AD203B41FA5}">
                      <a16:colId xmlns:a16="http://schemas.microsoft.com/office/drawing/2014/main" xmlns="" val="3871167219"/>
                    </a:ext>
                  </a:extLst>
                </a:gridCol>
                <a:gridCol w="744082">
                  <a:extLst>
                    <a:ext uri="{9D8B030D-6E8A-4147-A177-3AD203B41FA5}">
                      <a16:colId xmlns:a16="http://schemas.microsoft.com/office/drawing/2014/main" xmlns="" val="2777438479"/>
                    </a:ext>
                  </a:extLst>
                </a:gridCol>
                <a:gridCol w="744082">
                  <a:extLst>
                    <a:ext uri="{9D8B030D-6E8A-4147-A177-3AD203B41FA5}">
                      <a16:colId xmlns:a16="http://schemas.microsoft.com/office/drawing/2014/main" xmlns="" val="3415488083"/>
                    </a:ext>
                  </a:extLst>
                </a:gridCol>
              </a:tblGrid>
              <a:tr h="355124">
                <a:tc>
                  <a:txBody>
                    <a:bodyPr/>
                    <a:lstStyle/>
                    <a:p>
                      <a:r>
                        <a:rPr lang="ru-RU" dirty="0"/>
                        <a:t>А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В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latin typeface="Century Gothic" panose="020B0502020202020204" pitchFamily="34" charset="0"/>
                        </a:rPr>
                        <a:t>А-</a:t>
                      </a:r>
                      <a:r>
                        <a:rPr lang="en-US" sz="1800" dirty="0">
                          <a:latin typeface="Century Gothic" panose="020B0502020202020204" pitchFamily="34" charset="0"/>
                        </a:rPr>
                        <a:t>&gt;</a:t>
                      </a:r>
                      <a:r>
                        <a:rPr lang="ru-RU" sz="1800" dirty="0">
                          <a:latin typeface="Century Gothic" panose="020B0502020202020204" pitchFamily="34" charset="0"/>
                        </a:rPr>
                        <a:t>В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37763060"/>
                  </a:ext>
                </a:extLst>
              </a:tr>
              <a:tr h="355124"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13672370"/>
                  </a:ext>
                </a:extLst>
              </a:tr>
              <a:tr h="355124"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/>
                        <a:t>1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44112175"/>
                  </a:ext>
                </a:extLst>
              </a:tr>
              <a:tr h="355124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03784277"/>
                  </a:ext>
                </a:extLst>
              </a:tr>
              <a:tr h="355124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8062277"/>
                  </a:ext>
                </a:extLst>
              </a:tr>
            </a:tbl>
          </a:graphicData>
        </a:graphic>
      </p:graphicFrame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0" y="4407732"/>
            <a:ext cx="12192000" cy="201784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253920" tIns="31740" rIns="0" bIns="1587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latin typeface="Century Gothic" pitchFamily="34" charset="0"/>
                <a:cs typeface="Arial" charset="0"/>
              </a:rPr>
              <a:t>«Житейский» смысл импликации. 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latin typeface="Century Gothic" pitchFamily="34" charset="0"/>
                <a:cs typeface="Arial" charset="0"/>
              </a:rPr>
              <a:t>Для более лёгкого понимания смысла прямой импликации и запоминания её таблицы истинности может пригодиться житейская модель: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cs typeface="Arial" charset="0"/>
            </a:endParaRP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latin typeface="Century Gothic" pitchFamily="34" charset="0"/>
                <a:cs typeface="Arial" charset="0"/>
              </a:rPr>
              <a:t>А — начальник. Он может приказать «работай» (1) или сказать «делай что хочешь» (0).</a:t>
            </a:r>
          </a:p>
          <a:p>
            <a:pPr marL="457200" marR="0" lvl="1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latin typeface="Century Gothic" pitchFamily="34" charset="0"/>
                <a:cs typeface="Arial" charset="0"/>
              </a:rPr>
              <a:t>В — подчинённый. Он может работать (1) или бездельничать (0).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latin typeface="Century Gothic" pitchFamily="34" charset="0"/>
                <a:cs typeface="Arial" charset="0"/>
              </a:rPr>
              <a:t>В таком случае импликация — не что иное, как </a:t>
            </a:r>
            <a:r>
              <a:rPr kumimoji="0" lang="ru-RU" sz="1600" b="1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latin typeface="Century Gothic" pitchFamily="34" charset="0"/>
                <a:cs typeface="Arial" charset="0"/>
              </a:rPr>
              <a:t>послушание подчинённого начальнику. </a:t>
            </a:r>
            <a:r>
              <a:rPr kumimoji="0" lang="ru-RU" sz="1600" b="0" i="0" u="none" strike="noStrike" cap="none" normalizeH="0" baseline="0" dirty="0">
                <a:ln>
                  <a:noFill/>
                </a:ln>
                <a:solidFill>
                  <a:srgbClr val="202122"/>
                </a:solidFill>
                <a:effectLst/>
                <a:latin typeface="Century Gothic" pitchFamily="34" charset="0"/>
                <a:cs typeface="Arial" charset="0"/>
              </a:rPr>
              <a:t>По таблице истинности легко проверить, что послушания нет только тогда, когда начальник приказывает работать, а подчинённый бездельничает.</a:t>
            </a:r>
            <a:endParaRPr kumimoji="0" lang="ru-RU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entury Gothic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9685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/>
              <a:t>Эквивалентность</a:t>
            </a:r>
            <a:r>
              <a:rPr lang="ru-RU" sz="4800" dirty="0"/>
              <a:t> </a:t>
            </a:r>
            <a:r>
              <a:rPr lang="ru-RU" sz="4800" b="1" dirty="0"/>
              <a:t>(тождество)</a:t>
            </a:r>
          </a:p>
        </p:txBody>
      </p:sp>
      <p:sp>
        <p:nvSpPr>
          <p:cNvPr id="10" name="Объект 9"/>
          <p:cNvSpPr>
            <a:spLocks noGrp="1"/>
          </p:cNvSpPr>
          <p:nvPr>
            <p:ph idx="1"/>
          </p:nvPr>
        </p:nvSpPr>
        <p:spPr>
          <a:xfrm>
            <a:off x="810491" y="2075007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это логическое выражение, которое является истинным тогда, когда оба простых логических выражения имеют одинаковую истинность</a:t>
            </a:r>
            <a:endParaRPr lang="ru-RU" sz="3200" dirty="0">
              <a:latin typeface="Century Gothic" panose="020B0502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4000" dirty="0">
                <a:latin typeface="Century Gothic" panose="020B0502020202020204" pitchFamily="34" charset="0"/>
              </a:rPr>
              <a:t>Тогда и только тогда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4000" dirty="0">
                <a:latin typeface="Century Gothic" panose="020B0502020202020204" pitchFamily="34" charset="0"/>
              </a:rPr>
              <a:t>А↔В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4000" dirty="0">
                <a:latin typeface="Century Gothic" panose="020B0502020202020204" pitchFamily="34" charset="0"/>
              </a:rPr>
              <a:t>А≡В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336360" y="108639"/>
            <a:ext cx="2664296" cy="1942022"/>
          </a:xfrm>
          <a:prstGeom prst="rect">
            <a:avLst/>
          </a:prstGeom>
        </p:spPr>
      </p:pic>
      <p:graphicFrame>
        <p:nvGraphicFramePr>
          <p:cNvPr id="21" name="Таблица 20"/>
          <p:cNvGraphicFramePr>
            <a:graphicFrameLocks noGrp="1"/>
          </p:cNvGraphicFramePr>
          <p:nvPr/>
        </p:nvGraphicFramePr>
        <p:xfrm>
          <a:off x="9358165" y="3573016"/>
          <a:ext cx="2232246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4082">
                  <a:extLst>
                    <a:ext uri="{9D8B030D-6E8A-4147-A177-3AD203B41FA5}">
                      <a16:colId xmlns:a16="http://schemas.microsoft.com/office/drawing/2014/main" xmlns="" val="3871167219"/>
                    </a:ext>
                  </a:extLst>
                </a:gridCol>
                <a:gridCol w="744082">
                  <a:extLst>
                    <a:ext uri="{9D8B030D-6E8A-4147-A177-3AD203B41FA5}">
                      <a16:colId xmlns:a16="http://schemas.microsoft.com/office/drawing/2014/main" xmlns="" val="2777438479"/>
                    </a:ext>
                  </a:extLst>
                </a:gridCol>
                <a:gridCol w="744082">
                  <a:extLst>
                    <a:ext uri="{9D8B030D-6E8A-4147-A177-3AD203B41FA5}">
                      <a16:colId xmlns:a16="http://schemas.microsoft.com/office/drawing/2014/main" xmlns="" val="3415488083"/>
                    </a:ext>
                  </a:extLst>
                </a:gridCol>
              </a:tblGrid>
              <a:tr h="355124">
                <a:tc>
                  <a:txBody>
                    <a:bodyPr/>
                    <a:lstStyle/>
                    <a:p>
                      <a:r>
                        <a:rPr lang="ru-RU" dirty="0"/>
                        <a:t>А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В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>
                          <a:latin typeface="Century Gothic" panose="020B0502020202020204" pitchFamily="34" charset="0"/>
                        </a:rPr>
                        <a:t>А≡В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37763060"/>
                  </a:ext>
                </a:extLst>
              </a:tr>
              <a:tr h="355124"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13672370"/>
                  </a:ext>
                </a:extLst>
              </a:tr>
              <a:tr h="355124"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44112175"/>
                  </a:ext>
                </a:extLst>
              </a:tr>
              <a:tr h="355124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03784277"/>
                  </a:ext>
                </a:extLst>
              </a:tr>
              <a:tr h="355124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780622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189077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024128" y="585216"/>
            <a:ext cx="10976528" cy="1499616"/>
          </a:xfrm>
        </p:spPr>
        <p:txBody>
          <a:bodyPr/>
          <a:lstStyle/>
          <a:p>
            <a:pPr eaLnBrk="1" hangingPunct="1"/>
            <a:r>
              <a:rPr lang="ru-RU" b="1" dirty="0">
                <a:latin typeface="Georgia" pitchFamily="18" charset="0"/>
              </a:rPr>
              <a:t> </a:t>
            </a:r>
            <a:r>
              <a:rPr lang="ru-RU" b="1" i="1" dirty="0">
                <a:latin typeface="Georgia" pitchFamily="18" charset="0"/>
              </a:rPr>
              <a:t>Приоритеты</a:t>
            </a:r>
            <a:r>
              <a:rPr lang="ru-RU" b="1" dirty="0">
                <a:latin typeface="Georgia" pitchFamily="18" charset="0"/>
              </a:rPr>
              <a:t> операций</a:t>
            </a:r>
            <a:r>
              <a:rPr lang="ru-RU" dirty="0">
                <a:latin typeface="Georgia" pitchFamily="18" charset="0"/>
              </a:rPr>
              <a:t> 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2135560" y="1916832"/>
            <a:ext cx="6842845" cy="3819825"/>
          </a:xfrm>
          <a:solidFill>
            <a:srgbClr val="FFCC99">
              <a:alpha val="79999"/>
            </a:srgbClr>
          </a:solidFill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3600" dirty="0">
                <a:latin typeface="Georgia" pitchFamily="18" charset="0"/>
              </a:rPr>
              <a:t>(…)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600" dirty="0">
                <a:latin typeface="Georgia" pitchFamily="18" charset="0"/>
              </a:rPr>
              <a:t>отрицание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600" dirty="0">
                <a:latin typeface="Georgia" pitchFamily="18" charset="0"/>
              </a:rPr>
              <a:t>конъюнкция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600" dirty="0">
                <a:latin typeface="Georgia" pitchFamily="18" charset="0"/>
              </a:rPr>
              <a:t>дизъюнкция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600" dirty="0">
                <a:latin typeface="Georgia" pitchFamily="18" charset="0"/>
              </a:rPr>
              <a:t>импликация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600" dirty="0">
                <a:latin typeface="Georgia" pitchFamily="18" charset="0"/>
              </a:rPr>
              <a:t>эквивалентность</a:t>
            </a:r>
          </a:p>
          <a:p>
            <a:pPr marL="514350" indent="-514350">
              <a:buFont typeface="+mj-lt"/>
              <a:buAutoNum type="arabicPeriod"/>
            </a:pPr>
            <a:endParaRPr lang="ru-RU" sz="3600" dirty="0"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39908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2600" y="-171400"/>
            <a:ext cx="8686800" cy="2592288"/>
          </a:xfrm>
        </p:spPr>
        <p:txBody>
          <a:bodyPr>
            <a:noAutofit/>
          </a:bodyPr>
          <a:lstStyle/>
          <a:p>
            <a:r>
              <a:rPr lang="ru-RU" sz="8000" b="1" dirty="0">
                <a:latin typeface="Georgia" pitchFamily="18" charset="0"/>
              </a:rPr>
              <a:t>А </a:t>
            </a:r>
            <a:r>
              <a:rPr lang="en-US" sz="8000" b="1" dirty="0" smtClean="0">
                <a:latin typeface="Georgia" pitchFamily="18" charset="0"/>
              </a:rPr>
              <a:t>^</a:t>
            </a:r>
            <a:r>
              <a:rPr lang="ru-RU" sz="8000" b="1" dirty="0" smtClean="0">
                <a:latin typeface="Georgia" pitchFamily="18" charset="0"/>
              </a:rPr>
              <a:t> </a:t>
            </a:r>
            <a:r>
              <a:rPr lang="ru-RU" sz="8000" b="1" dirty="0">
                <a:latin typeface="Georgia" pitchFamily="18" charset="0"/>
              </a:rPr>
              <a:t>(B V C)</a:t>
            </a:r>
            <a:r>
              <a:rPr lang="ru-RU" sz="8000" dirty="0">
                <a:latin typeface="Georgia" pitchFamily="18" charset="0"/>
              </a:rPr>
              <a:t/>
            </a:r>
            <a:br>
              <a:rPr lang="ru-RU" sz="8000" dirty="0">
                <a:latin typeface="Georgia" pitchFamily="18" charset="0"/>
              </a:rPr>
            </a:br>
            <a:endParaRPr lang="ru-RU" sz="8000" dirty="0">
              <a:latin typeface="Georgia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807968" y="967825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143672" y="96782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91924" y="1208428"/>
            <a:ext cx="104881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Построение таблицы истинности:</a:t>
            </a:r>
          </a:p>
          <a:p>
            <a:pPr marL="342900" indent="-342900">
              <a:buAutoNum type="arabicPeriod"/>
            </a:pPr>
            <a:r>
              <a:rPr lang="ru-RU" dirty="0"/>
              <a:t>Определить порядок операций</a:t>
            </a:r>
          </a:p>
          <a:p>
            <a:pPr marL="342900" indent="-342900">
              <a:buAutoNum type="arabicPeriod"/>
            </a:pPr>
            <a:r>
              <a:rPr lang="ru-RU" dirty="0"/>
              <a:t>Определить количество столбцов и строк в таблице по правилам:</a:t>
            </a:r>
          </a:p>
          <a:p>
            <a:r>
              <a:rPr lang="ru-RU" dirty="0"/>
              <a:t>1)Количество строчек =2</a:t>
            </a:r>
            <a:r>
              <a:rPr lang="en-US" baseline="30000" dirty="0"/>
              <a:t>n</a:t>
            </a:r>
            <a:r>
              <a:rPr lang="ru-RU" dirty="0"/>
              <a:t>+1 </a:t>
            </a:r>
            <a:r>
              <a:rPr lang="en-US" dirty="0"/>
              <a:t>(n – </a:t>
            </a:r>
            <a:r>
              <a:rPr lang="ru-RU" dirty="0"/>
              <a:t>количество букв)</a:t>
            </a:r>
          </a:p>
          <a:p>
            <a:r>
              <a:rPr lang="ru-RU" dirty="0"/>
              <a:t>2) Количество столбцов= количество букв + количество операций</a:t>
            </a:r>
          </a:p>
          <a:p>
            <a:r>
              <a:rPr lang="ru-RU" dirty="0"/>
              <a:t>3. Заполнить таблицу первоначальными значениями по правилу «половинок»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49791608"/>
              </p:ext>
            </p:extLst>
          </p:nvPr>
        </p:nvGraphicFramePr>
        <p:xfrm>
          <a:off x="733521" y="3017520"/>
          <a:ext cx="4962870" cy="350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4290">
                  <a:extLst>
                    <a:ext uri="{9D8B030D-6E8A-4147-A177-3AD203B41FA5}">
                      <a16:colId xmlns:a16="http://schemas.microsoft.com/office/drawing/2014/main" xmlns="" val="3317448535"/>
                    </a:ext>
                  </a:extLst>
                </a:gridCol>
                <a:gridCol w="1654290">
                  <a:extLst>
                    <a:ext uri="{9D8B030D-6E8A-4147-A177-3AD203B41FA5}">
                      <a16:colId xmlns:a16="http://schemas.microsoft.com/office/drawing/2014/main" xmlns="" val="4214483404"/>
                    </a:ext>
                  </a:extLst>
                </a:gridCol>
                <a:gridCol w="1654290">
                  <a:extLst>
                    <a:ext uri="{9D8B030D-6E8A-4147-A177-3AD203B41FA5}">
                      <a16:colId xmlns:a16="http://schemas.microsoft.com/office/drawing/2014/main" xmlns="" val="861348472"/>
                    </a:ext>
                  </a:extLst>
                </a:gridCol>
              </a:tblGrid>
              <a:tr h="540311">
                <a:tc>
                  <a:txBody>
                    <a:bodyPr/>
                    <a:lstStyle/>
                    <a:p>
                      <a:r>
                        <a:rPr lang="en-US" sz="3200" b="1" dirty="0"/>
                        <a:t>a</a:t>
                      </a:r>
                      <a:endParaRPr lang="ru-RU" sz="32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1" dirty="0"/>
                        <a:t>b</a:t>
                      </a:r>
                      <a:endParaRPr lang="ru-RU" sz="32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3200" b="1" dirty="0"/>
                        <a:t>c</a:t>
                      </a:r>
                      <a:endParaRPr lang="ru-RU" sz="32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81819802"/>
                  </a:ext>
                </a:extLst>
              </a:tr>
              <a:tr h="216339"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76466653"/>
                  </a:ext>
                </a:extLst>
              </a:tr>
              <a:tr h="216339"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99104989"/>
                  </a:ext>
                </a:extLst>
              </a:tr>
              <a:tr h="216339"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22824400"/>
                  </a:ext>
                </a:extLst>
              </a:tr>
              <a:tr h="216339"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29045080"/>
                  </a:ext>
                </a:extLst>
              </a:tr>
              <a:tr h="216339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59960619"/>
                  </a:ext>
                </a:extLst>
              </a:tr>
              <a:tr h="216339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44340739"/>
                  </a:ext>
                </a:extLst>
              </a:tr>
              <a:tr h="216339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37378636"/>
                  </a:ext>
                </a:extLst>
              </a:tr>
              <a:tr h="216339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4067690"/>
                  </a:ext>
                </a:extLst>
              </a:tr>
            </a:tbl>
          </a:graphicData>
        </a:graphic>
      </p:graphicFrame>
      <p:sp>
        <p:nvSpPr>
          <p:cNvPr id="4" name="Стрелка: вправо 3">
            <a:extLst>
              <a:ext uri="{FF2B5EF4-FFF2-40B4-BE49-F238E27FC236}">
                <a16:creationId xmlns:a16="http://schemas.microsoft.com/office/drawing/2014/main" xmlns="" id="{FEA83C83-FFD2-2706-62ED-1A467073383D}"/>
              </a:ext>
            </a:extLst>
          </p:cNvPr>
          <p:cNvSpPr/>
          <p:nvPr/>
        </p:nvSpPr>
        <p:spPr>
          <a:xfrm rot="2443431">
            <a:off x="411710" y="1050932"/>
            <a:ext cx="2478974" cy="178558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Заполняются по правилу «половинок»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5730349" y="3053527"/>
          <a:ext cx="6021383" cy="34370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5784"/>
                <a:gridCol w="4165599"/>
              </a:tblGrid>
              <a:tr h="510940">
                <a:tc>
                  <a:txBody>
                    <a:bodyPr/>
                    <a:lstStyle/>
                    <a:p>
                      <a:r>
                        <a:rPr lang="ru-RU" sz="1800" b="1" dirty="0">
                          <a:latin typeface="Georgia" pitchFamily="18" charset="0"/>
                        </a:rPr>
                        <a:t>B V C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F(</a:t>
                      </a:r>
                      <a:r>
                        <a:rPr lang="ru-RU" baseline="0" dirty="0"/>
                        <a:t> 3 действие, которое и есть ответ)</a:t>
                      </a:r>
                      <a:endParaRPr lang="ru-RU" dirty="0"/>
                    </a:p>
                  </a:txBody>
                  <a:tcPr/>
                </a:tc>
              </a:tr>
              <a:tr h="216339"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</a:t>
                      </a:r>
                      <a:endParaRPr lang="ru-RU" dirty="0"/>
                    </a:p>
                  </a:txBody>
                  <a:tcPr/>
                </a:tc>
              </a:tr>
              <a:tr h="216339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</a:t>
                      </a:r>
                      <a:endParaRPr lang="ru-RU" dirty="0"/>
                    </a:p>
                  </a:txBody>
                  <a:tcPr/>
                </a:tc>
              </a:tr>
              <a:tr h="216339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</a:t>
                      </a:r>
                      <a:endParaRPr lang="ru-RU" dirty="0"/>
                    </a:p>
                  </a:txBody>
                  <a:tcPr/>
                </a:tc>
              </a:tr>
              <a:tr h="216339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</a:t>
                      </a:r>
                      <a:endParaRPr lang="ru-RU" dirty="0"/>
                    </a:p>
                  </a:txBody>
                  <a:tcPr/>
                </a:tc>
              </a:tr>
              <a:tr h="216339">
                <a:tc>
                  <a:txBody>
                    <a:bodyPr/>
                    <a:lstStyle/>
                    <a:p>
                      <a:r>
                        <a:rPr lang="ru-RU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0</a:t>
                      </a:r>
                      <a:endParaRPr lang="ru-RU" dirty="0"/>
                    </a:p>
                  </a:txBody>
                  <a:tcPr/>
                </a:tc>
              </a:tr>
              <a:tr h="216339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216339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  <a:endParaRPr lang="ru-RU" dirty="0"/>
                    </a:p>
                  </a:txBody>
                  <a:tcPr/>
                </a:tc>
              </a:tr>
              <a:tr h="216339"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014317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Century Gothic" pitchFamily="34" charset="0"/>
              </a:rPr>
              <a:t>Записать в символической форме (формализовать) и найти значения истинности следующего высказывания: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8318" y="2506662"/>
            <a:ext cx="10515600" cy="128569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b="1" dirty="0" smtClean="0">
                <a:latin typeface="Arial Black" pitchFamily="34" charset="0"/>
              </a:rPr>
              <a:t>"</a:t>
            </a:r>
            <a:r>
              <a:rPr lang="ru-RU" sz="3200" b="1" dirty="0">
                <a:latin typeface="Arial Black" pitchFamily="34" charset="0"/>
              </a:rPr>
              <a:t>Не продается вдохновенье, но можно рукопись </a:t>
            </a:r>
            <a:r>
              <a:rPr lang="ru-RU" sz="3200" b="1" dirty="0" smtClean="0">
                <a:latin typeface="Arial Black" pitchFamily="34" charset="0"/>
              </a:rPr>
              <a:t>продать«.</a:t>
            </a:r>
            <a:endParaRPr lang="ru-RU" sz="3200" b="1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18147" y="476672"/>
            <a:ext cx="9330989" cy="2620888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latin typeface="Century Gothic" pitchFamily="34" charset="0"/>
              </a:rPr>
              <a:t>А </a:t>
            </a:r>
            <a:r>
              <a:rPr lang="ru-RU" b="1" dirty="0">
                <a:latin typeface="Century Gothic" pitchFamily="34" charset="0"/>
              </a:rPr>
              <a:t>= Вдохновенье продается</a:t>
            </a:r>
          </a:p>
          <a:p>
            <a:pPr>
              <a:buNone/>
            </a:pPr>
            <a:r>
              <a:rPr lang="ru-RU" b="1" dirty="0">
                <a:latin typeface="Century Gothic" pitchFamily="34" charset="0"/>
              </a:rPr>
              <a:t>В= Продать рукопись</a:t>
            </a:r>
          </a:p>
          <a:p>
            <a:pPr>
              <a:buNone/>
            </a:pPr>
            <a:r>
              <a:rPr lang="en-US" b="1" dirty="0">
                <a:latin typeface="Century Gothic" pitchFamily="34" charset="0"/>
              </a:rPr>
              <a:t>F</a:t>
            </a:r>
            <a:r>
              <a:rPr lang="ru-RU" b="1" dirty="0">
                <a:latin typeface="Century Gothic" pitchFamily="34" charset="0"/>
              </a:rPr>
              <a:t> = Не А И В</a:t>
            </a:r>
          </a:p>
          <a:p>
            <a:endParaRPr lang="ru-RU" b="1" dirty="0">
              <a:latin typeface="Century Gothic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269950" y="2644722"/>
          <a:ext cx="7704856" cy="31409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2621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92621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26214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926214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628194"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Century Gothic" pitchFamily="34" charset="0"/>
                        </a:rPr>
                        <a:t>А</a:t>
                      </a:r>
                      <a:endParaRPr lang="ru-RU" sz="3200" b="1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Century Gothic" pitchFamily="34" charset="0"/>
                        </a:rPr>
                        <a:t>В</a:t>
                      </a:r>
                      <a:endParaRPr lang="ru-RU" sz="3200" b="1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Century Gothic" pitchFamily="34" charset="0"/>
                        </a:rPr>
                        <a:t>Не А</a:t>
                      </a:r>
                      <a:endParaRPr lang="ru-RU" sz="3200" b="1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latin typeface="Century Gothic" pitchFamily="34" charset="0"/>
                        </a:rPr>
                        <a:t>НЕ А и В</a:t>
                      </a:r>
                      <a:endParaRPr lang="ru-RU" sz="3200" b="1" dirty="0">
                        <a:latin typeface="Century Gothic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2819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entury Gothic" pitchFamily="34" charset="0"/>
                        </a:rPr>
                        <a:t>0</a:t>
                      </a:r>
                      <a:endParaRPr lang="ru-RU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entury Gothic" pitchFamily="34" charset="0"/>
                        </a:rPr>
                        <a:t>0</a:t>
                      </a:r>
                      <a:endParaRPr lang="ru-RU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Century Gothic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2819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entury Gothic" pitchFamily="34" charset="0"/>
                        </a:rPr>
                        <a:t>0</a:t>
                      </a:r>
                      <a:endParaRPr lang="ru-RU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entury Gothic" pitchFamily="34" charset="0"/>
                        </a:rPr>
                        <a:t>1</a:t>
                      </a:r>
                      <a:endParaRPr lang="ru-RU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Century Gothic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2819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entury Gothic" pitchFamily="34" charset="0"/>
                        </a:rPr>
                        <a:t>1</a:t>
                      </a:r>
                      <a:endParaRPr lang="ru-RU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entury Gothic" pitchFamily="34" charset="0"/>
                        </a:rPr>
                        <a:t>0</a:t>
                      </a:r>
                      <a:endParaRPr lang="ru-RU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Century Gothic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28194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entury Gothic" pitchFamily="34" charset="0"/>
                        </a:rPr>
                        <a:t>1</a:t>
                      </a:r>
                      <a:endParaRPr lang="ru-RU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Century Gothic" pitchFamily="34" charset="0"/>
                        </a:rPr>
                        <a:t>1</a:t>
                      </a:r>
                      <a:endParaRPr lang="ru-RU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Century Gothic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Century Gothic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660682" y="3397718"/>
            <a:ext cx="1482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651056" y="4042610"/>
            <a:ext cx="1482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622180" y="4687503"/>
            <a:ext cx="1482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0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622180" y="5303520"/>
            <a:ext cx="1482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0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8459664" y="3357962"/>
            <a:ext cx="1482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0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8450038" y="4002854"/>
            <a:ext cx="1482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8421162" y="4647747"/>
            <a:ext cx="1482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0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8421162" y="5263764"/>
            <a:ext cx="1482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0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1424" y="764704"/>
            <a:ext cx="9505056" cy="1143000"/>
          </a:xfrm>
        </p:spPr>
        <p:txBody>
          <a:bodyPr>
            <a:normAutofit/>
          </a:bodyPr>
          <a:lstStyle/>
          <a:p>
            <a:r>
              <a:rPr lang="ru-RU" dirty="0">
                <a:latin typeface="Century Gothic" pitchFamily="34" charset="0"/>
              </a:rPr>
              <a:t>«Кто не работает, тот ест»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3432" y="274638"/>
            <a:ext cx="11305256" cy="1714202"/>
          </a:xfrm>
        </p:spPr>
        <p:txBody>
          <a:bodyPr>
            <a:normAutofit/>
          </a:bodyPr>
          <a:lstStyle/>
          <a:p>
            <a:r>
              <a:rPr lang="ru-RU" dirty="0">
                <a:latin typeface="Century Gothic" pitchFamily="34" charset="0"/>
              </a:rPr>
              <a:t>Если идет дождь, то на улице сыро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7383" y="274638"/>
            <a:ext cx="11241156" cy="1246049"/>
          </a:xfrm>
        </p:spPr>
        <p:txBody>
          <a:bodyPr>
            <a:normAutofit fontScale="90000"/>
          </a:bodyPr>
          <a:lstStyle/>
          <a:p>
            <a:pPr lvl="0"/>
            <a:r>
              <a:rPr lang="ru-RU" b="1" dirty="0">
                <a:latin typeface="Century Gothic" pitchFamily="34" charset="0"/>
              </a:rPr>
              <a:t>Кто не играет, тот не выигрывает. </a:t>
            </a:r>
            <a:br>
              <a:rPr lang="ru-RU" b="1" dirty="0">
                <a:latin typeface="Century Gothic" pitchFamily="34" charset="0"/>
              </a:rPr>
            </a:br>
            <a:endParaRPr lang="ru-RU" b="1" dirty="0">
              <a:latin typeface="Century Gothic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" y="274638"/>
            <a:ext cx="11907297" cy="1614452"/>
          </a:xfrm>
        </p:spPr>
        <p:txBody>
          <a:bodyPr>
            <a:normAutofit fontScale="90000"/>
          </a:bodyPr>
          <a:lstStyle/>
          <a:p>
            <a:pPr lvl="0"/>
            <a:r>
              <a:rPr lang="ru-RU" b="1" dirty="0">
                <a:latin typeface="Century Gothic" pitchFamily="34" charset="0"/>
              </a:rPr>
              <a:t>Если не будет ветра, то будет пасмурная погода без дождя.</a:t>
            </a:r>
            <a:br>
              <a:rPr lang="ru-RU" b="1" dirty="0">
                <a:latin typeface="Century Gothic" pitchFamily="34" charset="0"/>
              </a:rPr>
            </a:br>
            <a:endParaRPr lang="ru-RU" b="1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843" y="274638"/>
            <a:ext cx="12003157" cy="2011362"/>
          </a:xfrm>
        </p:spPr>
        <p:txBody>
          <a:bodyPr/>
          <a:lstStyle/>
          <a:p>
            <a:pPr lvl="0"/>
            <a:r>
              <a:rPr lang="ru-RU" b="1" dirty="0">
                <a:latin typeface="Century Gothic" pitchFamily="34" charset="0"/>
              </a:rPr>
              <a:t>Если будет пасмурная погода, то будет дождь и не будет ветра.</a:t>
            </a:r>
            <a:br>
              <a:rPr lang="ru-RU" b="1" dirty="0">
                <a:latin typeface="Century Gothic" pitchFamily="34" charset="0"/>
              </a:rPr>
            </a:br>
            <a:endParaRPr lang="ru-RU" b="1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8235" y="274638"/>
            <a:ext cx="11658600" cy="2478501"/>
          </a:xfrm>
        </p:spPr>
        <p:txBody>
          <a:bodyPr>
            <a:normAutofit fontScale="90000"/>
          </a:bodyPr>
          <a:lstStyle/>
          <a:p>
            <a:pPr lvl="0"/>
            <a:r>
              <a:rPr lang="ru-RU" b="1" dirty="0">
                <a:latin typeface="Century Gothic" pitchFamily="34" charset="0"/>
              </a:rPr>
              <a:t>«Если я хорошо подготовлюсь по русскому языку, математике и физике, то я получу пятерки или четверки».</a:t>
            </a:r>
            <a:br>
              <a:rPr lang="ru-RU" b="1" dirty="0">
                <a:latin typeface="Century Gothic" pitchFamily="34" charset="0"/>
              </a:rPr>
            </a:br>
            <a:endParaRPr lang="ru-RU" b="1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639616" y="4365104"/>
          <a:ext cx="6696744" cy="2517648"/>
        </p:xfrm>
        <a:graphic>
          <a:graphicData uri="http://schemas.openxmlformats.org/drawingml/2006/table">
            <a:tbl>
              <a:tblPr/>
              <a:tblGrid>
                <a:gridCol w="167418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7418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67418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67418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220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Y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Z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220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220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220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40145" y="702569"/>
            <a:ext cx="10427855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2159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Символом F обозначено одно из указанных ниже логических выражений от трех аргументов: X, Y, Z. Дан фрагмент таблицы истинности выражения F:</a:t>
            </a:r>
            <a:endParaRPr lang="ru-RU" sz="3600" dirty="0">
              <a:latin typeface="Century Gothic" pitchFamily="34" charset="0"/>
              <a:cs typeface="Arial" pitchFamily="34" charset="0"/>
            </a:endParaRPr>
          </a:p>
          <a:p>
            <a:pPr indent="215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ru-RU" sz="3600" dirty="0">
              <a:latin typeface="Century Gothic" pitchFamily="34" charset="0"/>
              <a:cs typeface="Arial" pitchFamily="34" charset="0"/>
            </a:endParaRPr>
          </a:p>
          <a:p>
            <a:pPr indent="215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ru-RU" sz="3600" dirty="0">
              <a:latin typeface="Century Gothic" pitchFamily="34" charset="0"/>
              <a:cs typeface="Arial" pitchFamily="34" charset="0"/>
            </a:endParaRPr>
          </a:p>
          <a:p>
            <a:pPr indent="215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Какое выражение соответствует F?</a:t>
            </a:r>
            <a:endParaRPr lang="ru-RU" sz="3600" b="1" dirty="0">
              <a:latin typeface="Century Gothic" pitchFamily="34" charset="0"/>
              <a:cs typeface="Arial" pitchFamily="34" charset="0"/>
            </a:endParaRPr>
          </a:p>
          <a:p>
            <a:pPr indent="215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ru-RU" sz="3600" dirty="0">
              <a:latin typeface="Century Gothic" pitchFamily="34" charset="0"/>
              <a:cs typeface="Arial" pitchFamily="34" charset="0"/>
            </a:endParaRPr>
          </a:p>
          <a:p>
            <a:pPr indent="215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1) ¬X ∨ ¬Y ∨ Z</a:t>
            </a:r>
            <a:endParaRPr lang="ru-RU" sz="3600" dirty="0">
              <a:latin typeface="Century Gothic" pitchFamily="34" charset="0"/>
              <a:cs typeface="Arial" pitchFamily="34" charset="0"/>
            </a:endParaRPr>
          </a:p>
          <a:p>
            <a:pPr indent="215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2) X ∧ Y ∧ Z</a:t>
            </a:r>
            <a:endParaRPr lang="ru-RU" sz="3600" dirty="0">
              <a:latin typeface="Century Gothic" pitchFamily="34" charset="0"/>
              <a:cs typeface="Arial" pitchFamily="34" charset="0"/>
            </a:endParaRPr>
          </a:p>
          <a:p>
            <a:pPr indent="215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3) X ∨ Y ∨ Z</a:t>
            </a:r>
            <a:endParaRPr lang="ru-RU" sz="3600" dirty="0">
              <a:latin typeface="Century Gothic" pitchFamily="34" charset="0"/>
              <a:cs typeface="Arial" pitchFamily="34" charset="0"/>
            </a:endParaRPr>
          </a:p>
          <a:p>
            <a:pPr indent="215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4) ¬X ∧ ¬Y ∧ ¬Z</a:t>
            </a:r>
            <a:endParaRPr lang="ru-RU" sz="4400" dirty="0">
              <a:latin typeface="Century Gothic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207568" y="4077072"/>
          <a:ext cx="7776864" cy="2517648"/>
        </p:xfrm>
        <a:graphic>
          <a:graphicData uri="http://schemas.openxmlformats.org/drawingml/2006/table">
            <a:tbl>
              <a:tblPr/>
              <a:tblGrid>
                <a:gridCol w="194421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Y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Z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F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4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290" marR="34290" marT="34290" marB="3429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600364" y="404664"/>
            <a:ext cx="10067636" cy="344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21590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Символом F обозначено одно из указанных ниже логических выражений от трёх аргументов: X, Y, Z.</a:t>
            </a:r>
            <a:endParaRPr lang="ru-RU" sz="3600" dirty="0">
              <a:latin typeface="Century Gothic" pitchFamily="34" charset="0"/>
              <a:cs typeface="Arial" pitchFamily="34" charset="0"/>
            </a:endParaRPr>
          </a:p>
          <a:p>
            <a:pPr indent="215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Дан фрагмент таблицы истинности выражения F:</a:t>
            </a:r>
            <a:endParaRPr lang="ru-RU" sz="3600" dirty="0">
              <a:latin typeface="Century Gothic" pitchFamily="34" charset="0"/>
              <a:cs typeface="Arial" pitchFamily="34" charset="0"/>
            </a:endParaRPr>
          </a:p>
          <a:p>
            <a:pPr indent="215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ru-RU" sz="3600" dirty="0">
              <a:latin typeface="Century Gothic" pitchFamily="34" charset="0"/>
              <a:cs typeface="Arial" pitchFamily="34" charset="0"/>
            </a:endParaRPr>
          </a:p>
          <a:p>
            <a:pPr indent="215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ru-RU" sz="3600" dirty="0">
              <a:latin typeface="Century Gothic" pitchFamily="34" charset="0"/>
              <a:cs typeface="Arial" pitchFamily="34" charset="0"/>
            </a:endParaRPr>
          </a:p>
          <a:p>
            <a:pPr indent="215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Какое выражение соответствует F?</a:t>
            </a:r>
            <a:endParaRPr lang="ru-RU" sz="3600" b="1" dirty="0">
              <a:latin typeface="Century Gothic" pitchFamily="34" charset="0"/>
              <a:cs typeface="Arial" pitchFamily="34" charset="0"/>
            </a:endParaRPr>
          </a:p>
          <a:p>
            <a:pPr indent="215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ru-RU" sz="3600" dirty="0">
              <a:latin typeface="Century Gothic" pitchFamily="34" charset="0"/>
              <a:cs typeface="Arial" pitchFamily="34" charset="0"/>
            </a:endParaRPr>
          </a:p>
          <a:p>
            <a:pPr indent="215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1) ¬X ∧ Y ∧ Z</a:t>
            </a:r>
            <a:endParaRPr lang="ru-RU" sz="3600" dirty="0">
              <a:latin typeface="Century Gothic" pitchFamily="34" charset="0"/>
              <a:cs typeface="Arial" pitchFamily="34" charset="0"/>
            </a:endParaRPr>
          </a:p>
          <a:p>
            <a:pPr indent="215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2) X ∨ ¬Y ∨ Z</a:t>
            </a:r>
            <a:endParaRPr lang="ru-RU" sz="3600" dirty="0">
              <a:latin typeface="Century Gothic" pitchFamily="34" charset="0"/>
              <a:cs typeface="Arial" pitchFamily="34" charset="0"/>
            </a:endParaRPr>
          </a:p>
          <a:p>
            <a:pPr indent="215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3) ¬X ∨ Y ∨ ¬Z</a:t>
            </a:r>
            <a:endParaRPr lang="ru-RU" sz="3600" dirty="0">
              <a:latin typeface="Century Gothic" pitchFamily="34" charset="0"/>
              <a:cs typeface="Arial" pitchFamily="34" charset="0"/>
            </a:endParaRPr>
          </a:p>
          <a:p>
            <a:pPr indent="21590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4) ¬X ∧ Y ∧ ¬Z</a:t>
            </a:r>
            <a:endParaRPr lang="ru-RU" sz="4400" dirty="0">
              <a:latin typeface="Century Gothic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461819" y="1095128"/>
            <a:ext cx="10900958" cy="224676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Для какого из приведённых чисел X истинно логическое условие: </a:t>
            </a:r>
            <a:endParaRPr lang="en-US" sz="2800" dirty="0">
              <a:solidFill>
                <a:srgbClr val="000000"/>
              </a:solidFill>
              <a:latin typeface="Century Gothic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en-US" sz="2800" dirty="0">
              <a:solidFill>
                <a:srgbClr val="000000"/>
              </a:solidFill>
              <a:latin typeface="Century Gothic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en-US" sz="2800" dirty="0">
              <a:solidFill>
                <a:srgbClr val="000000"/>
              </a:solidFill>
              <a:latin typeface="Century Gothic" pitchFamily="34" charset="0"/>
              <a:ea typeface="Times New Roman" pitchFamily="18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¬((X кратно 3)</a:t>
            </a:r>
            <a:r>
              <a:rPr lang="en-US" sz="2800" b="1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lang="ru-RU" sz="2800" b="1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 (X кратно 9))? </a:t>
            </a:r>
            <a:endParaRPr lang="ru-RU" sz="4400" b="1" dirty="0">
              <a:latin typeface="Century Gothic" pitchFamily="34" charset="0"/>
              <a:cs typeface="Arial" pitchFamily="34" charset="0"/>
            </a:endParaRPr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1209964" y="3516104"/>
            <a:ext cx="9144000" cy="286232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ru-RU" sz="1600" dirty="0">
              <a:latin typeface="Century Gothic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36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1) 7</a:t>
            </a:r>
            <a:br>
              <a:rPr lang="ru-RU" sz="36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sz="36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2) 15</a:t>
            </a:r>
            <a:br>
              <a:rPr lang="ru-RU" sz="36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sz="36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3) 18</a:t>
            </a:r>
            <a:br>
              <a:rPr lang="ru-RU" sz="36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sz="36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4) 27</a:t>
            </a:r>
            <a:endParaRPr lang="ru-RU" sz="5400" dirty="0">
              <a:latin typeface="Century Gothic" pitchFamily="34" charset="0"/>
              <a:cs typeface="Arial" pitchFamily="34" charset="0"/>
            </a:endParaRPr>
          </a:p>
        </p:txBody>
      </p:sp>
      <p:cxnSp>
        <p:nvCxnSpPr>
          <p:cNvPr id="4" name="Прямая со стрелкой 3">
            <a:extLst>
              <a:ext uri="{FF2B5EF4-FFF2-40B4-BE49-F238E27FC236}">
                <a16:creationId xmlns:a16="http://schemas.microsoft.com/office/drawing/2014/main" xmlns="" id="{315EBB79-4832-0937-4E65-E5AA13E278AA}"/>
              </a:ext>
            </a:extLst>
          </p:cNvPr>
          <p:cNvCxnSpPr/>
          <p:nvPr/>
        </p:nvCxnSpPr>
        <p:spPr>
          <a:xfrm>
            <a:off x="2974109" y="3075709"/>
            <a:ext cx="498764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1817" y="116632"/>
            <a:ext cx="10991273" cy="6048672"/>
          </a:xfrm>
        </p:spPr>
        <p:txBody>
          <a:bodyPr>
            <a:normAutofit/>
          </a:bodyPr>
          <a:lstStyle/>
          <a:p>
            <a:pPr lvl="0" algn="l"/>
            <a:r>
              <a:rPr lang="ru-RU" sz="3600" b="1" dirty="0">
                <a:latin typeface="Century Gothic" pitchFamily="34" charset="0"/>
              </a:rPr>
              <a:t>Для какого из приведённых чисел X истинно логическое условие:</a:t>
            </a:r>
            <a:r>
              <a:rPr lang="ru-RU" sz="3600" dirty="0">
                <a:latin typeface="Century Gothic" pitchFamily="34" charset="0"/>
              </a:rPr>
              <a:t/>
            </a:r>
            <a:br>
              <a:rPr lang="ru-RU" sz="3600" dirty="0">
                <a:latin typeface="Century Gothic" pitchFamily="34" charset="0"/>
              </a:rPr>
            </a:br>
            <a:r>
              <a:rPr lang="ru-RU" sz="3600" dirty="0">
                <a:latin typeface="Century Gothic" pitchFamily="34" charset="0"/>
              </a:rPr>
              <a:t>¬ ((X кратно 2) → (X кратно 4))?</a:t>
            </a:r>
            <a:r>
              <a:rPr lang="en-US" sz="3600" dirty="0">
                <a:latin typeface="Century Gothic" pitchFamily="34" charset="0"/>
              </a:rPr>
              <a:t/>
            </a:r>
            <a:br>
              <a:rPr lang="en-US" sz="3600" dirty="0">
                <a:latin typeface="Century Gothic" pitchFamily="34" charset="0"/>
              </a:rPr>
            </a:br>
            <a:r>
              <a:rPr lang="en-US" sz="3600" dirty="0">
                <a:latin typeface="Century Gothic" pitchFamily="34" charset="0"/>
              </a:rPr>
              <a:t/>
            </a:r>
            <a:br>
              <a:rPr lang="en-US" sz="3600" dirty="0">
                <a:latin typeface="Century Gothic" pitchFamily="34" charset="0"/>
              </a:rPr>
            </a:br>
            <a:r>
              <a:rPr lang="ru-RU" sz="3600" dirty="0">
                <a:latin typeface="Century Gothic" pitchFamily="34" charset="0"/>
              </a:rPr>
              <a:t/>
            </a:r>
            <a:br>
              <a:rPr lang="ru-RU" sz="3600" dirty="0">
                <a:latin typeface="Century Gothic" pitchFamily="34" charset="0"/>
              </a:rPr>
            </a:br>
            <a:r>
              <a:rPr lang="ru-RU" sz="3600" dirty="0">
                <a:latin typeface="Century Gothic" pitchFamily="34" charset="0"/>
              </a:rPr>
              <a:t>1)</a:t>
            </a:r>
            <a:r>
              <a:rPr lang="en-US" sz="3600" dirty="0">
                <a:latin typeface="Century Gothic" pitchFamily="34" charset="0"/>
              </a:rPr>
              <a:t> 7</a:t>
            </a:r>
            <a:br>
              <a:rPr lang="en-US" sz="3600" dirty="0">
                <a:latin typeface="Century Gothic" pitchFamily="34" charset="0"/>
              </a:rPr>
            </a:br>
            <a:r>
              <a:rPr lang="en-US" sz="3600" dirty="0">
                <a:latin typeface="Century Gothic" pitchFamily="34" charset="0"/>
              </a:rPr>
              <a:t>2) 8</a:t>
            </a:r>
            <a:br>
              <a:rPr lang="en-US" sz="3600" dirty="0">
                <a:latin typeface="Century Gothic" pitchFamily="34" charset="0"/>
              </a:rPr>
            </a:br>
            <a:r>
              <a:rPr lang="en-US" sz="3600" dirty="0">
                <a:latin typeface="Century Gothic" pitchFamily="34" charset="0"/>
              </a:rPr>
              <a:t>3) 10</a:t>
            </a:r>
            <a:r>
              <a:rPr lang="ru-RU" sz="3600" dirty="0">
                <a:latin typeface="Century Gothic" pitchFamily="34" charset="0"/>
              </a:rPr>
              <a:t> </a:t>
            </a:r>
            <a:br>
              <a:rPr lang="ru-RU" sz="3600" dirty="0">
                <a:latin typeface="Century Gothic" pitchFamily="34" charset="0"/>
              </a:rPr>
            </a:br>
            <a:r>
              <a:rPr lang="ru-RU" sz="3600" dirty="0">
                <a:latin typeface="Century Gothic" pitchFamily="34" charset="0"/>
              </a:rPr>
              <a:t>4) 12</a:t>
            </a:r>
            <a:br>
              <a:rPr lang="ru-RU" sz="3600" dirty="0">
                <a:latin typeface="Century Gothic" pitchFamily="34" charset="0"/>
              </a:rPr>
            </a:br>
            <a:endParaRPr lang="ru-RU" sz="3600" dirty="0">
              <a:latin typeface="Century Gothic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221673" y="969695"/>
            <a:ext cx="11277600" cy="501675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Какое из приведенных названий домашних животных удовлетворяет следующему логическому условию:</a:t>
            </a:r>
            <a:endParaRPr lang="ru-RU" sz="1200" dirty="0">
              <a:latin typeface="Century Gothic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dirty="0">
              <a:solidFill>
                <a:srgbClr val="000000"/>
              </a:solidFill>
              <a:latin typeface="Century Gothic" pitchFamily="34" charset="0"/>
              <a:ea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dirty="0">
              <a:solidFill>
                <a:srgbClr val="000000"/>
              </a:solidFill>
              <a:latin typeface="Century Gothic" pitchFamily="34" charset="0"/>
              <a:ea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((первая буква согласная) → (последняя буква согласная)) ∧ (на­зва­ние содержит букву «к»)?</a:t>
            </a:r>
            <a:endParaRPr lang="en-US" sz="2800" dirty="0">
              <a:solidFill>
                <a:srgbClr val="000000"/>
              </a:solidFill>
              <a:latin typeface="Century Gothic" pitchFamily="34" charset="0"/>
              <a:ea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dirty="0">
              <a:solidFill>
                <a:srgbClr val="000000"/>
              </a:solidFill>
              <a:latin typeface="Century Gothic" pitchFamily="34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1200" dirty="0">
              <a:latin typeface="Century Gothic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1) Кролик</a:t>
            </a:r>
            <a:br>
              <a:rPr lang="ru-RU" sz="28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2) Корова</a:t>
            </a:r>
            <a:br>
              <a:rPr lang="ru-RU" sz="28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3) Коза</a:t>
            </a:r>
            <a:br>
              <a:rPr lang="ru-RU" sz="28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4) Свинья</a:t>
            </a:r>
            <a:endParaRPr lang="ru-RU" sz="4400" dirty="0">
              <a:latin typeface="Century Gothic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452582" y="757784"/>
            <a:ext cx="10215418" cy="378565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Какая из приведенных марок автомобилей не удовлетворяет следующему логическому усло­вию:</a:t>
            </a:r>
            <a:endParaRPr lang="ru-RU" sz="1100" dirty="0">
              <a:latin typeface="Century Gothic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lang="en-US" sz="2400" dirty="0">
              <a:solidFill>
                <a:srgbClr val="000000"/>
              </a:solidFill>
              <a:latin typeface="Century Gothic" pitchFamily="34" charset="0"/>
              <a:ea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(предпоследняя буква согласная) ∨ ((первая буква согласная) ∧ (в названии нет буквы «</a:t>
            </a:r>
            <a:r>
              <a:rPr lang="ru-RU" sz="2400" b="1" dirty="0" err="1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д</a:t>
            </a:r>
            <a:r>
              <a:rPr lang="ru-RU" sz="2400" b="1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»))</a:t>
            </a:r>
            <a:r>
              <a:rPr lang="ru-RU" sz="24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?</a:t>
            </a:r>
            <a:endParaRPr lang="ru-RU" sz="1100" dirty="0">
              <a:latin typeface="Century Gothic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400" dirty="0">
              <a:solidFill>
                <a:srgbClr val="000000"/>
              </a:solidFill>
              <a:latin typeface="Century Gothic" pitchFamily="34" charset="0"/>
              <a:ea typeface="Times New Roman" pitchFamily="18" charset="0"/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1) Форд</a:t>
            </a:r>
            <a:br>
              <a:rPr lang="ru-RU" sz="24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2) Москвич</a:t>
            </a:r>
            <a:br>
              <a:rPr lang="ru-RU" sz="24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3) </a:t>
            </a:r>
            <a:r>
              <a:rPr lang="ru-RU" sz="2400" dirty="0" err="1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Ауди</a:t>
            </a:r>
            <a:r>
              <a:rPr lang="ru-RU" sz="24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0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4) Мерседес</a:t>
            </a:r>
            <a:endParaRPr lang="ru-RU" sz="4000" dirty="0">
              <a:latin typeface="Century Gothic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1" y="548680"/>
            <a:ext cx="9200147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943872" y="2492896"/>
          <a:ext cx="2592288" cy="1512168"/>
        </p:xfrm>
        <a:graphic>
          <a:graphicData uri="http://schemas.openxmlformats.org/drawingml/2006/table">
            <a:tbl>
              <a:tblPr/>
              <a:tblGrid>
                <a:gridCol w="64807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780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  <a:endParaRPr lang="ru-RU" sz="2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Times New Roman"/>
                          <a:ea typeface="Times New Roman"/>
                          <a:cs typeface="Times New Roman"/>
                        </a:rPr>
                        <a:t>Y</a:t>
                      </a:r>
                      <a:endParaRPr lang="ru-RU" sz="2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latin typeface="Times New Roman"/>
                          <a:ea typeface="Times New Roman"/>
                          <a:cs typeface="Times New Roman"/>
                        </a:rPr>
                        <a:t>Z</a:t>
                      </a:r>
                      <a:endParaRPr lang="ru-RU" sz="24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latin typeface="Times New Roman"/>
                          <a:ea typeface="Times New Roman"/>
                          <a:cs typeface="Times New Roman"/>
                        </a:rPr>
                        <a:t>F</a:t>
                      </a:r>
                      <a:endParaRPr lang="ru-RU" sz="24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80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b="1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b="1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b="1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b="1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80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b="1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b="1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b="1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804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b="1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b="1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65922" y="4516219"/>
          <a:ext cx="10982739" cy="426720"/>
        </p:xfrm>
        <a:graphic>
          <a:graphicData uri="http://schemas.openxmlformats.org/drawingml/2006/table">
            <a:tbl>
              <a:tblPr/>
              <a:tblGrid>
                <a:gridCol w="45379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12044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8356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50689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2672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88016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626723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2084434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latin typeface="Times New Roman"/>
                          <a:ea typeface="Times New Roman"/>
                          <a:cs typeface="Times New Roman"/>
                        </a:rPr>
                        <a:t>1)</a:t>
                      </a:r>
                    </a:p>
                  </a:txBody>
                  <a:tcPr marL="67945" marR="679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latin typeface="Times New Roman"/>
                          <a:ea typeface="Times New Roman"/>
                          <a:cs typeface="Times New Roman"/>
                        </a:rPr>
                        <a:t>¬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X</a:t>
                      </a:r>
                      <a:r>
                        <a:rPr lang="ru-RU" sz="2800" b="1" dirty="0">
                          <a:latin typeface="Times New Roman"/>
                          <a:ea typeface="Times New Roman"/>
                          <a:cs typeface="Times New Roman"/>
                        </a:rPr>
                        <a:t>/\¬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Y</a:t>
                      </a:r>
                      <a:r>
                        <a:rPr lang="ru-RU" sz="2800" b="1" dirty="0"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\Z</a:t>
                      </a:r>
                      <a:endParaRPr lang="ru-RU" sz="2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945" marR="679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 b="1">
                          <a:latin typeface="Times New Roman"/>
                          <a:ea typeface="Times New Roman"/>
                          <a:cs typeface="Times New Roman"/>
                        </a:rPr>
                        <a:t>2)</a:t>
                      </a:r>
                      <a:endParaRPr lang="ru-RU" sz="2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945" marR="679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¬X\/¬Y\/Z</a:t>
                      </a:r>
                      <a:endParaRPr lang="ru-RU" sz="2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945" marR="679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 b="1">
                          <a:latin typeface="Times New Roman"/>
                          <a:ea typeface="Times New Roman"/>
                          <a:cs typeface="Times New Roman"/>
                        </a:rPr>
                        <a:t>3)</a:t>
                      </a:r>
                      <a:endParaRPr lang="ru-RU" sz="2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945" marR="679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 b="1">
                          <a:latin typeface="Times New Roman"/>
                          <a:ea typeface="Times New Roman"/>
                          <a:cs typeface="Times New Roman"/>
                        </a:rPr>
                        <a:t>X\/Y\/¬Z</a:t>
                      </a:r>
                      <a:endParaRPr lang="ru-RU" sz="2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945" marR="679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 b="1">
                          <a:latin typeface="Times New Roman"/>
                          <a:ea typeface="Times New Roman"/>
                          <a:cs typeface="Times New Roman"/>
                        </a:rPr>
                        <a:t>4)</a:t>
                      </a:r>
                      <a:endParaRPr lang="ru-RU" sz="2800" b="1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945" marR="679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X\/Y\/Z</a:t>
                      </a:r>
                      <a:endParaRPr lang="ru-RU" sz="2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7945" marR="6794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341745" y="764704"/>
            <a:ext cx="1032625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Символом </a:t>
            </a:r>
            <a:r>
              <a:rPr lang="en-US" sz="2000" dirty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F</a:t>
            </a:r>
            <a:r>
              <a:rPr lang="ru-RU" sz="2000" dirty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 обозначено одно из указанных ниже логических выражений от трех аргументов: </a:t>
            </a:r>
            <a:r>
              <a:rPr lang="en-US" sz="2000" dirty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X</a:t>
            </a:r>
            <a:r>
              <a:rPr lang="ru-RU" sz="2000" dirty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en-US" sz="2000" dirty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Y</a:t>
            </a:r>
            <a:r>
              <a:rPr lang="ru-RU" sz="2000" dirty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lang="en-US" sz="2000" dirty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Z</a:t>
            </a:r>
            <a:r>
              <a:rPr lang="ru-RU" sz="2000" dirty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.</a:t>
            </a:r>
            <a:endParaRPr lang="ru-RU" sz="900" dirty="0">
              <a:latin typeface="Century Gothic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Дан фрагмент таблицы истинности выражения </a:t>
            </a:r>
            <a:r>
              <a:rPr lang="en-US" sz="2000" dirty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F</a:t>
            </a:r>
            <a:r>
              <a:rPr lang="ru-RU" sz="2000" dirty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:</a:t>
            </a:r>
            <a:endParaRPr lang="ru-RU" sz="900" dirty="0">
              <a:latin typeface="Century Gothic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Какое выражение соответствует </a:t>
            </a:r>
            <a:r>
              <a:rPr lang="en-US" sz="2000" b="1" dirty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F</a:t>
            </a:r>
            <a:r>
              <a:rPr lang="ru-RU" sz="2000" b="1" dirty="0">
                <a:latin typeface="Century Gothic" pitchFamily="34" charset="0"/>
                <a:ea typeface="Times New Roman" pitchFamily="18" charset="0"/>
                <a:cs typeface="Arial" pitchFamily="34" charset="0"/>
              </a:rPr>
              <a:t>?</a:t>
            </a:r>
            <a:endParaRPr lang="ru-RU" sz="900" b="1" dirty="0">
              <a:latin typeface="Century Gothic" pitchFamily="34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>
              <a:latin typeface="Century Gothic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87927" y="274638"/>
            <a:ext cx="11314546" cy="2362274"/>
          </a:xfrm>
        </p:spPr>
        <p:txBody>
          <a:bodyPr>
            <a:noAutofit/>
          </a:bodyPr>
          <a:lstStyle/>
          <a:p>
            <a:pPr fontAlgn="base">
              <a:spcAft>
                <a:spcPct val="0"/>
              </a:spcAft>
              <a:tabLst>
                <a:tab pos="457200" algn="l"/>
              </a:tabLst>
            </a:pPr>
            <a:r>
              <a:rPr lang="ru-RU" sz="2800" b="1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Дан фрагмент таблицы истинности выражения F.</a:t>
            </a:r>
            <a:r>
              <a:rPr lang="ru-RU" sz="400" b="1" dirty="0">
                <a:latin typeface="Century Gothic" pitchFamily="34" charset="0"/>
                <a:cs typeface="Arial" pitchFamily="34" charset="0"/>
              </a:rPr>
              <a:t/>
            </a:r>
            <a:br>
              <a:rPr lang="ru-RU" sz="400" b="1" dirty="0">
                <a:latin typeface="Century Gothic" pitchFamily="34" charset="0"/>
                <a:cs typeface="Arial" pitchFamily="34" charset="0"/>
              </a:rPr>
            </a:br>
            <a:r>
              <a:rPr lang="ru-RU" sz="2800" b="1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Каким из приведённых ниже выражений может быть F?</a:t>
            </a:r>
            <a:r>
              <a:rPr lang="ru-RU" sz="400" b="1" dirty="0">
                <a:latin typeface="Century Gothic" pitchFamily="34" charset="0"/>
                <a:cs typeface="Arial" pitchFamily="34" charset="0"/>
              </a:rPr>
              <a:t/>
            </a:r>
            <a:br>
              <a:rPr lang="ru-RU" sz="400" b="1" dirty="0">
                <a:latin typeface="Century Gothic" pitchFamily="34" charset="0"/>
                <a:cs typeface="Arial" pitchFamily="34" charset="0"/>
              </a:rPr>
            </a:br>
            <a:endParaRPr lang="ru-RU" sz="2800" b="1" dirty="0">
              <a:latin typeface="Century Gothic" pitchFamily="34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983430" y="2420890"/>
          <a:ext cx="10513168" cy="1733287"/>
        </p:xfrm>
        <a:graphic>
          <a:graphicData uri="http://schemas.openxmlformats.org/drawingml/2006/table">
            <a:tbl>
              <a:tblPr/>
              <a:tblGrid>
                <a:gridCol w="13141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1414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31414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1414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31414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31414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1314146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131414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</a:tblGrid>
              <a:tr h="6360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spc="0" dirty="0">
                          <a:latin typeface="Times New Roman"/>
                          <a:ea typeface="Times New Roman"/>
                          <a:cs typeface="Times New Roman"/>
                        </a:rPr>
                        <a:t>x1</a:t>
                      </a:r>
                      <a:endParaRPr lang="ru-RU" sz="1600" spc="3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spc="0">
                          <a:latin typeface="Times New Roman"/>
                          <a:ea typeface="Times New Roman"/>
                          <a:cs typeface="Times New Roman"/>
                        </a:rPr>
                        <a:t>x2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spc="0">
                          <a:latin typeface="Times New Roman"/>
                          <a:ea typeface="Times New Roman"/>
                          <a:cs typeface="Times New Roman"/>
                        </a:rPr>
                        <a:t>x3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spc="0">
                          <a:latin typeface="Times New Roman"/>
                          <a:ea typeface="Times New Roman"/>
                          <a:cs typeface="Times New Roman"/>
                        </a:rPr>
                        <a:t>x4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spc="0">
                          <a:latin typeface="Times New Roman"/>
                          <a:ea typeface="Times New Roman"/>
                          <a:cs typeface="Times New Roman"/>
                        </a:rPr>
                        <a:t>x5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spc="0">
                          <a:latin typeface="Times New Roman"/>
                          <a:ea typeface="Times New Roman"/>
                          <a:cs typeface="Times New Roman"/>
                        </a:rPr>
                        <a:t>x6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spc="0">
                          <a:latin typeface="Times New Roman"/>
                          <a:ea typeface="Times New Roman"/>
                          <a:cs typeface="Times New Roman"/>
                        </a:rPr>
                        <a:t>x7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b="1" spc="0">
                          <a:latin typeface="Times New Roman"/>
                          <a:ea typeface="Times New Roman"/>
                          <a:cs typeface="Times New Roman"/>
                        </a:rPr>
                        <a:t>F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400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00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400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600" spc="3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400" spc="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600" spc="3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839416" y="4365104"/>
            <a:ext cx="91440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¬x1 </a:t>
            </a:r>
            <a:r>
              <a:rPr lang="ru-RU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^x2 ^¬</a:t>
            </a: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x3 </a:t>
            </a:r>
            <a:r>
              <a:rPr lang="ru-RU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^ x4 ^ x5 ^ ¬x6 ^ ¬</a:t>
            </a: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x7</a:t>
            </a:r>
            <a:endParaRPr lang="ru-RU" sz="1100" dirty="0">
              <a:latin typeface="Century Gothic" pitchFamily="34" charset="0"/>
              <a:cs typeface="Arial" pitchFamily="34" charset="0"/>
            </a:endParaRP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¬x1 </a:t>
            </a:r>
            <a:r>
              <a:rPr lang="en-US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lang="ru-RU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x2 </a:t>
            </a:r>
            <a:r>
              <a:rPr lang="en-US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lang="ru-RU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¬x3 </a:t>
            </a:r>
            <a:r>
              <a:rPr lang="en-US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lang="ru-RU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x4 </a:t>
            </a:r>
            <a:r>
              <a:rPr lang="en-US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lang="ru-RU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¬x5 </a:t>
            </a:r>
            <a:r>
              <a:rPr lang="en-US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V </a:t>
            </a:r>
            <a:r>
              <a:rPr lang="ru-RU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¬</a:t>
            </a: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x6 </a:t>
            </a:r>
            <a:r>
              <a:rPr lang="en-US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lang="ru-RU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x7</a:t>
            </a:r>
            <a:endParaRPr lang="ru-RU" sz="1100" dirty="0">
              <a:latin typeface="Century Gothic" pitchFamily="34" charset="0"/>
              <a:cs typeface="Arial" pitchFamily="34" charset="0"/>
            </a:endParaRP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x1 </a:t>
            </a:r>
            <a:r>
              <a:rPr lang="ru-RU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^ ¬</a:t>
            </a: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x2 </a:t>
            </a:r>
            <a:r>
              <a:rPr lang="ru-RU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^ x3 ^ ¬</a:t>
            </a: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x4 </a:t>
            </a:r>
            <a:r>
              <a:rPr lang="ru-RU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^ </a:t>
            </a: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x5 </a:t>
            </a:r>
            <a:r>
              <a:rPr lang="ru-RU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^ </a:t>
            </a: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x6 </a:t>
            </a:r>
            <a:r>
              <a:rPr lang="ru-RU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^ ¬</a:t>
            </a: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x7</a:t>
            </a:r>
            <a:endParaRPr lang="ru-RU" sz="1100" dirty="0">
              <a:latin typeface="Century Gothic" pitchFamily="34" charset="0"/>
              <a:cs typeface="Arial" pitchFamily="34" charset="0"/>
            </a:endParaRPr>
          </a:p>
          <a:p>
            <a:pPr marL="342900" indent="-342900" algn="just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arenR"/>
              <a:tabLst>
                <a:tab pos="457200" algn="l"/>
              </a:tabLst>
            </a:pP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x1 </a:t>
            </a:r>
            <a:r>
              <a:rPr lang="en-US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lang="ru-RU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¬x2 </a:t>
            </a:r>
            <a:r>
              <a:rPr lang="en-US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lang="ru-RU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x3 </a:t>
            </a:r>
            <a:r>
              <a:rPr lang="en-US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lang="ru-RU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¬x4 </a:t>
            </a:r>
            <a:r>
              <a:rPr lang="en-US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lang="ru-RU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¬x5 </a:t>
            </a:r>
            <a:r>
              <a:rPr lang="en-US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V</a:t>
            </a:r>
            <a:r>
              <a:rPr lang="ru-RU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 x6</a:t>
            </a:r>
            <a:r>
              <a:rPr lang="en-US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 V</a:t>
            </a:r>
            <a:r>
              <a:rPr lang="ru-RU" sz="2800" dirty="0" smtClean="0"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¬x7</a:t>
            </a:r>
            <a:endParaRPr lang="ru-RU" sz="4000" dirty="0">
              <a:latin typeface="Century Gothic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775520" y="4509120"/>
          <a:ext cx="6408717" cy="1872208"/>
        </p:xfrm>
        <a:graphic>
          <a:graphicData uri="http://schemas.openxmlformats.org/drawingml/2006/table">
            <a:tbl>
              <a:tblPr/>
              <a:tblGrid>
                <a:gridCol w="9155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1553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1553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91553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1553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91553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915531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468052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x1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x2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x3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x4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x5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x6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F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8052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0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1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0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0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1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1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0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8052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0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0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1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0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0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1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0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8052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0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1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0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1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0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1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rgbClr val="000000"/>
                          </a:solidFill>
                          <a:latin typeface="Century Gothic" pitchFamily="34" charset="0"/>
                          <a:ea typeface="Segoe UI Symbol" pitchFamily="34" charset="0"/>
                        </a:rPr>
                        <a:t>0</a:t>
                      </a:r>
                    </a:p>
                  </a:txBody>
                  <a:tcPr marL="38100" marR="38100" marT="38100" marB="38100" anchor="ctr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314036" y="404664"/>
            <a:ext cx="10786012" cy="397031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119063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>
                <a:solidFill>
                  <a:srgbClr val="000000"/>
                </a:solidFill>
                <a:latin typeface="Century Gothic" pitchFamily="34" charset="0"/>
                <a:cs typeface="Arial" pitchFamily="34" charset="0"/>
              </a:rPr>
              <a:t>Дан фрагмент таблицы истинности выражения F:</a:t>
            </a:r>
            <a:endParaRPr lang="ru-RU" dirty="0">
              <a:latin typeface="Century Gothic" pitchFamily="34" charset="0"/>
              <a:cs typeface="Arial" pitchFamily="34" charset="0"/>
            </a:endParaRPr>
          </a:p>
          <a:p>
            <a:pPr indent="1190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>
                <a:solidFill>
                  <a:srgbClr val="000000"/>
                </a:solidFill>
                <a:latin typeface="Century Gothic" pitchFamily="34" charset="0"/>
                <a:cs typeface="Arial" pitchFamily="34" charset="0"/>
              </a:rPr>
              <a:t> </a:t>
            </a:r>
          </a:p>
          <a:p>
            <a:pPr indent="1190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>
                <a:solidFill>
                  <a:srgbClr val="000000"/>
                </a:solidFill>
                <a:latin typeface="Century Gothic" pitchFamily="34" charset="0"/>
                <a:cs typeface="Arial" pitchFamily="34" charset="0"/>
              </a:rPr>
              <a:t> </a:t>
            </a:r>
          </a:p>
          <a:p>
            <a:pPr indent="1190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>
                <a:solidFill>
                  <a:srgbClr val="000000"/>
                </a:solidFill>
                <a:latin typeface="Century Gothic" pitchFamily="34" charset="0"/>
                <a:cs typeface="Arial" pitchFamily="34" charset="0"/>
              </a:rPr>
              <a:t>Каким выражением может быть F?</a:t>
            </a:r>
            <a:endParaRPr lang="ru-RU" b="1" dirty="0">
              <a:latin typeface="Century Gothic" pitchFamily="34" charset="0"/>
              <a:cs typeface="Arial" pitchFamily="34" charset="0"/>
            </a:endParaRPr>
          </a:p>
          <a:p>
            <a:pPr indent="1190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>
                <a:solidFill>
                  <a:srgbClr val="000000"/>
                </a:solidFill>
                <a:latin typeface="Century Gothic" pitchFamily="34" charset="0"/>
                <a:cs typeface="Arial" pitchFamily="34" charset="0"/>
              </a:rPr>
              <a:t> </a:t>
            </a:r>
            <a:endParaRPr lang="ru-RU" dirty="0">
              <a:latin typeface="Century Gothic" pitchFamily="34" charset="0"/>
              <a:cs typeface="Arial" pitchFamily="34" charset="0"/>
            </a:endParaRPr>
          </a:p>
          <a:p>
            <a:pPr indent="1190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>
                <a:solidFill>
                  <a:srgbClr val="000000"/>
                </a:solidFill>
                <a:latin typeface="Century Gothic" pitchFamily="34" charset="0"/>
                <a:cs typeface="Arial" pitchFamily="34" charset="0"/>
              </a:rPr>
              <a:t>1) (x1 ∧ x2) ∨ (x3 ∧ x4) ∨ (x5 ∧ x6)</a:t>
            </a:r>
            <a:endParaRPr lang="ru-RU" dirty="0">
              <a:latin typeface="Century Gothic" pitchFamily="34" charset="0"/>
              <a:cs typeface="Arial" pitchFamily="34" charset="0"/>
            </a:endParaRPr>
          </a:p>
          <a:p>
            <a:pPr indent="1190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>
                <a:solidFill>
                  <a:srgbClr val="000000"/>
                </a:solidFill>
                <a:latin typeface="Century Gothic" pitchFamily="34" charset="0"/>
                <a:cs typeface="Arial" pitchFamily="34" charset="0"/>
              </a:rPr>
              <a:t>2) (x1 ∧ x3) ∨ (</a:t>
            </a:r>
            <a:r>
              <a:rPr lang="ru-RU" sz="2800" dirty="0" err="1">
                <a:solidFill>
                  <a:srgbClr val="000000"/>
                </a:solidFill>
                <a:latin typeface="Century Gothic" pitchFamily="34" charset="0"/>
                <a:cs typeface="Arial" pitchFamily="34" charset="0"/>
              </a:rPr>
              <a:t>x3</a:t>
            </a:r>
            <a:r>
              <a:rPr lang="ru-RU" sz="2800" dirty="0">
                <a:solidFill>
                  <a:srgbClr val="000000"/>
                </a:solidFill>
                <a:latin typeface="Century Gothic" pitchFamily="34" charset="0"/>
                <a:cs typeface="Arial" pitchFamily="34" charset="0"/>
              </a:rPr>
              <a:t> ∧ x5) ∨ (</a:t>
            </a:r>
            <a:r>
              <a:rPr lang="ru-RU" sz="2800" dirty="0" err="1">
                <a:solidFill>
                  <a:srgbClr val="000000"/>
                </a:solidFill>
                <a:latin typeface="Century Gothic" pitchFamily="34" charset="0"/>
                <a:cs typeface="Arial" pitchFamily="34" charset="0"/>
              </a:rPr>
              <a:t>x5</a:t>
            </a:r>
            <a:r>
              <a:rPr lang="ru-RU" sz="2800" dirty="0">
                <a:solidFill>
                  <a:srgbClr val="000000"/>
                </a:solidFill>
                <a:latin typeface="Century Gothic" pitchFamily="34" charset="0"/>
                <a:cs typeface="Arial" pitchFamily="34" charset="0"/>
              </a:rPr>
              <a:t> ∧ x1)</a:t>
            </a:r>
            <a:endParaRPr lang="ru-RU" dirty="0">
              <a:latin typeface="Century Gothic" pitchFamily="34" charset="0"/>
              <a:cs typeface="Arial" pitchFamily="34" charset="0"/>
            </a:endParaRPr>
          </a:p>
          <a:p>
            <a:pPr indent="1190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>
                <a:solidFill>
                  <a:srgbClr val="000000"/>
                </a:solidFill>
                <a:latin typeface="Century Gothic" pitchFamily="34" charset="0"/>
                <a:cs typeface="Arial" pitchFamily="34" charset="0"/>
              </a:rPr>
              <a:t>3) (x2 ∧ x4) ∨ (</a:t>
            </a:r>
            <a:r>
              <a:rPr lang="ru-RU" sz="2800" dirty="0" err="1">
                <a:solidFill>
                  <a:srgbClr val="000000"/>
                </a:solidFill>
                <a:latin typeface="Century Gothic" pitchFamily="34" charset="0"/>
                <a:cs typeface="Arial" pitchFamily="34" charset="0"/>
              </a:rPr>
              <a:t>x4</a:t>
            </a:r>
            <a:r>
              <a:rPr lang="ru-RU" sz="2800" dirty="0">
                <a:solidFill>
                  <a:srgbClr val="000000"/>
                </a:solidFill>
                <a:latin typeface="Century Gothic" pitchFamily="34" charset="0"/>
                <a:cs typeface="Arial" pitchFamily="34" charset="0"/>
              </a:rPr>
              <a:t> ∧ x6) ∨ (</a:t>
            </a:r>
            <a:r>
              <a:rPr lang="ru-RU" sz="2800" dirty="0" err="1">
                <a:solidFill>
                  <a:srgbClr val="000000"/>
                </a:solidFill>
                <a:latin typeface="Century Gothic" pitchFamily="34" charset="0"/>
                <a:cs typeface="Arial" pitchFamily="34" charset="0"/>
              </a:rPr>
              <a:t>x6</a:t>
            </a:r>
            <a:r>
              <a:rPr lang="ru-RU" sz="2800" dirty="0">
                <a:solidFill>
                  <a:srgbClr val="000000"/>
                </a:solidFill>
                <a:latin typeface="Century Gothic" pitchFamily="34" charset="0"/>
                <a:cs typeface="Arial" pitchFamily="34" charset="0"/>
              </a:rPr>
              <a:t> ∧ x2)</a:t>
            </a:r>
            <a:endParaRPr lang="ru-RU" dirty="0">
              <a:latin typeface="Century Gothic" pitchFamily="34" charset="0"/>
              <a:cs typeface="Arial" pitchFamily="34" charset="0"/>
            </a:endParaRPr>
          </a:p>
          <a:p>
            <a:pPr indent="119063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>
                <a:solidFill>
                  <a:srgbClr val="000000"/>
                </a:solidFill>
                <a:latin typeface="Century Gothic" pitchFamily="34" charset="0"/>
                <a:cs typeface="Arial" pitchFamily="34" charset="0"/>
              </a:rPr>
              <a:t>4) (x1 ∧ x4) ∨ (x2 ∧ x5) ∨ (x3 ∧ x6)</a:t>
            </a:r>
            <a:endParaRPr lang="ru-RU" sz="6000" dirty="0">
              <a:latin typeface="Century Gothic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786</Words>
  <Application>Microsoft Office PowerPoint</Application>
  <PresentationFormat>Произвольный</PresentationFormat>
  <Paragraphs>358</Paragraphs>
  <Slides>27</Slides>
  <Notes>0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Алгебра логики. Построение таблиц истинности для сложных выражений</vt:lpstr>
      <vt:lpstr>Слайд 2</vt:lpstr>
      <vt:lpstr>Конъюнкция  (логические умножение)</vt:lpstr>
      <vt:lpstr>Дизъюнкция  (логическое сложение) </vt:lpstr>
      <vt:lpstr>Отрицание</vt:lpstr>
      <vt:lpstr>Импликация</vt:lpstr>
      <vt:lpstr>Эквивалентность (тождество)</vt:lpstr>
      <vt:lpstr> Приоритеты операций </vt:lpstr>
      <vt:lpstr>А ^ (B V C) </vt:lpstr>
      <vt:lpstr>Записать в символической форме (формализовать) и найти значения истинности следующего высказывания:</vt:lpstr>
      <vt:lpstr>Слайд 11</vt:lpstr>
      <vt:lpstr>«Кто не работает, тот ест» </vt:lpstr>
      <vt:lpstr>Если идет дождь, то на улице сыро</vt:lpstr>
      <vt:lpstr>Кто не играет, тот не выигрывает.  </vt:lpstr>
      <vt:lpstr>Если не будет ветра, то будет пасмурная погода без дождя. </vt:lpstr>
      <vt:lpstr>Если будет пасмурная погода, то будет дождь и не будет ветра. </vt:lpstr>
      <vt:lpstr>«Если я хорошо подготовлюсь по русскому языку, математике и физике, то я получу пятерки или четверки». </vt:lpstr>
      <vt:lpstr>Слайд 18</vt:lpstr>
      <vt:lpstr>Слайд 19</vt:lpstr>
      <vt:lpstr>Слайд 20</vt:lpstr>
      <vt:lpstr>Для какого из приведённых чисел X истинно логическое условие: ¬ ((X кратно 2) → (X кратно 4))?   1) 7 2) 8 3) 10  4) 12 </vt:lpstr>
      <vt:lpstr>Слайд 22</vt:lpstr>
      <vt:lpstr>Слайд 23</vt:lpstr>
      <vt:lpstr>Слайд 24</vt:lpstr>
      <vt:lpstr>Слайд 25</vt:lpstr>
      <vt:lpstr>Дан фрагмент таблицы истинности выражения F. Каким из приведённых ниже выражений может быть F? </vt:lpstr>
      <vt:lpstr>Слайд 27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Алгебра логики. Построение таблиц истинности для сложных выражений</dc:title>
  <dc:creator>Анастасия</dc:creator>
  <cp:lastModifiedBy>Aquarius1</cp:lastModifiedBy>
  <cp:revision>14</cp:revision>
  <dcterms:created xsi:type="dcterms:W3CDTF">2022-11-18T15:01:39Z</dcterms:created>
  <dcterms:modified xsi:type="dcterms:W3CDTF">2024-11-27T12:54:18Z</dcterms:modified>
</cp:coreProperties>
</file>