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sldIdLst>
    <p:sldId id="278" r:id="rId2"/>
    <p:sldId id="263" r:id="rId3"/>
    <p:sldId id="264" r:id="rId4"/>
    <p:sldId id="265" r:id="rId5"/>
    <p:sldId id="256" r:id="rId6"/>
    <p:sldId id="257" r:id="rId7"/>
    <p:sldId id="258" r:id="rId8"/>
    <p:sldId id="259" r:id="rId9"/>
    <p:sldId id="260" r:id="rId10"/>
    <p:sldId id="261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1" r:id="rId25"/>
    <p:sldId id="280" r:id="rId26"/>
    <p:sldId id="26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3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C2177D-1EBD-4CF4-87C6-9BEBCD6C8716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C11C9-9CC8-42EF-8C76-CF47EE84B82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39734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C11C9-9CC8-42EF-8C76-CF47EE84B82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99230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985282-A251-4398-A826-2DF15D88C533}" type="slidenum">
              <a:rPr lang="ru-RU" altLang="ru-RU" smtClean="0"/>
              <a:pPr/>
              <a:t>11</a:t>
            </a:fld>
            <a:endParaRPr lang="ru-RU" altLang="ru-RU" smtClean="0"/>
          </a:p>
        </p:txBody>
      </p:sp>
      <p:sp>
        <p:nvSpPr>
          <p:cNvPr id="3277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523614-D157-4BAF-B71E-9FE3FD4E2E0D}" type="slidenum">
              <a:rPr lang="ru-RU" altLang="ru-RU" smtClean="0"/>
              <a:pPr/>
              <a:t>12</a:t>
            </a:fld>
            <a:endParaRPr lang="ru-RU" altLang="ru-RU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618"/>
            <a:ext cx="5029200" cy="4115237"/>
          </a:xfrm>
          <a:noFill/>
          <a:ln/>
        </p:spPr>
        <p:txBody>
          <a:bodyPr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E90E-1BBC-4728-A0A9-D0F6C40F4B64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464F4-EAC0-46E4-9650-93BD95FD041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E90E-1BBC-4728-A0A9-D0F6C40F4B64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464F4-EAC0-46E4-9650-93BD95FD041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E90E-1BBC-4728-A0A9-D0F6C40F4B64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464F4-EAC0-46E4-9650-93BD95FD041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E90E-1BBC-4728-A0A9-D0F6C40F4B64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464F4-EAC0-46E4-9650-93BD95FD041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E90E-1BBC-4728-A0A9-D0F6C40F4B64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464F4-EAC0-46E4-9650-93BD95FD041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E90E-1BBC-4728-A0A9-D0F6C40F4B64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464F4-EAC0-46E4-9650-93BD95FD041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E90E-1BBC-4728-A0A9-D0F6C40F4B64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464F4-EAC0-46E4-9650-93BD95FD041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E90E-1BBC-4728-A0A9-D0F6C40F4B64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464F4-EAC0-46E4-9650-93BD95FD041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E90E-1BBC-4728-A0A9-D0F6C40F4B64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464F4-EAC0-46E4-9650-93BD95FD041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E90E-1BBC-4728-A0A9-D0F6C40F4B64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464F4-EAC0-46E4-9650-93BD95FD041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E90E-1BBC-4728-A0A9-D0F6C40F4B64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464F4-EAC0-46E4-9650-93BD95FD041A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Picture with Capti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25" y="0"/>
            <a:ext cx="2428875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5143512"/>
            <a:ext cx="8572560" cy="566738"/>
          </a:xfrm>
        </p:spPr>
        <p:txBody>
          <a:bodyPr anchor="b"/>
          <a:lstStyle>
            <a:lvl1pPr algn="ctr">
              <a:defRPr sz="2000" b="0">
                <a:latin typeface="Segoe Script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720" y="928670"/>
            <a:ext cx="8643998" cy="4114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none"/>
        </p:style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Рисунок с подписью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25" y="0"/>
            <a:ext cx="2428875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3174" y="5076840"/>
            <a:ext cx="4857784" cy="566738"/>
          </a:xfrm>
        </p:spPr>
        <p:txBody>
          <a:bodyPr anchor="b"/>
          <a:lstStyle>
            <a:lvl1pPr algn="ctr">
              <a:defRPr sz="2000" b="0">
                <a:latin typeface="Segoe Script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43174" y="889015"/>
            <a:ext cx="4857784" cy="4114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none"/>
        </p:style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28875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285984" y="5072074"/>
            <a:ext cx="4857784" cy="566738"/>
          </a:xfrm>
        </p:spPr>
        <p:txBody>
          <a:bodyPr anchor="b"/>
          <a:lstStyle>
            <a:lvl1pPr algn="ctr">
              <a:defRPr sz="2000" b="0">
                <a:latin typeface="Segoe Script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"/>
          </p:nvPr>
        </p:nvSpPr>
        <p:spPr>
          <a:xfrm>
            <a:off x="2285984" y="857232"/>
            <a:ext cx="4857784" cy="4114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none"/>
        </p:style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Рисунок с подписью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25" y="0"/>
            <a:ext cx="2428875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3174" y="5076840"/>
            <a:ext cx="4857784" cy="566738"/>
          </a:xfrm>
        </p:spPr>
        <p:txBody>
          <a:bodyPr anchor="b"/>
          <a:lstStyle>
            <a:lvl1pPr algn="ctr">
              <a:defRPr sz="2000" b="0">
                <a:latin typeface="Segoe Script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43174" y="889015"/>
            <a:ext cx="4857784" cy="4114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none"/>
        </p:style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Рисунок с подписью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25" y="0"/>
            <a:ext cx="2428875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3174" y="5076840"/>
            <a:ext cx="4857784" cy="566738"/>
          </a:xfrm>
        </p:spPr>
        <p:txBody>
          <a:bodyPr anchor="b"/>
          <a:lstStyle>
            <a:lvl1pPr algn="ctr">
              <a:defRPr sz="2000" b="0">
                <a:latin typeface="Segoe Script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43174" y="889015"/>
            <a:ext cx="4857784" cy="4114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none"/>
        </p:style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Рисунок с подписью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25" y="0"/>
            <a:ext cx="2428875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3174" y="5076840"/>
            <a:ext cx="4857784" cy="566738"/>
          </a:xfrm>
        </p:spPr>
        <p:txBody>
          <a:bodyPr anchor="b"/>
          <a:lstStyle>
            <a:lvl1pPr algn="ctr">
              <a:defRPr sz="2000" b="0">
                <a:latin typeface="Segoe Script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43174" y="889015"/>
            <a:ext cx="4857784" cy="4114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none"/>
        </p:style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Рисунок с подписью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25" y="0"/>
            <a:ext cx="2428875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3174" y="5076840"/>
            <a:ext cx="4857784" cy="566738"/>
          </a:xfrm>
        </p:spPr>
        <p:txBody>
          <a:bodyPr anchor="b"/>
          <a:lstStyle>
            <a:lvl1pPr algn="ctr">
              <a:defRPr sz="2000" b="0">
                <a:latin typeface="Segoe Script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43174" y="889015"/>
            <a:ext cx="4857784" cy="4114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none"/>
        </p:style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B9EE90E-1BBC-4728-A0A9-D0F6C40F4B64}" type="datetimeFigureOut">
              <a:rPr lang="ru-RU" smtClean="0"/>
              <a:pPr/>
              <a:t>вс 16.04.23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71464F4-EAC0-46E4-9650-93BD95FD041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19250" y="333375"/>
            <a:ext cx="6400800" cy="1809750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altLang="ru-RU" b="1" dirty="0" smtClean="0">
                <a:solidFill>
                  <a:schemeClr val="bg2">
                    <a:lumMod val="10000"/>
                  </a:schemeClr>
                </a:solidFill>
                <a:latin typeface="Constantia" pitchFamily="18" charset="0"/>
              </a:rPr>
              <a:t>Родительское собрание будущих первоклассников</a:t>
            </a:r>
          </a:p>
        </p:txBody>
      </p:sp>
      <p:pic>
        <p:nvPicPr>
          <p:cNvPr id="3075" name="Picture 8" descr="H:\Documents and Settings\Администратор\Рабочий стол\новые презентации\ребёнок.jpg"/>
          <p:cNvPicPr>
            <a:picLocks noChangeAspect="1" noChangeArrowheads="1"/>
          </p:cNvPicPr>
          <p:nvPr/>
        </p:nvPicPr>
        <p:blipFill>
          <a:blip r:embed="rId2" cstate="print"/>
          <a:srcRect b="4219"/>
          <a:stretch>
            <a:fillRect/>
          </a:stretch>
        </p:blipFill>
        <p:spPr bwMode="auto">
          <a:xfrm>
            <a:off x="0" y="2133600"/>
            <a:ext cx="9144000" cy="491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980728"/>
            <a:ext cx="8208912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«Быть готовым к школе – не значит уметь читать, писать и считать.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Быть готовым к школе – значит быть готовым всему этому научиться».</a:t>
            </a:r>
          </a:p>
          <a:p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r>
              <a:rPr lang="ru-RU" dirty="0" smtClean="0"/>
              <a:t>Леонид Аркадьевич </a:t>
            </a:r>
            <a:r>
              <a:rPr lang="ru-RU" dirty="0" err="1" smtClean="0"/>
              <a:t>Венгер</a:t>
            </a:r>
            <a:r>
              <a:rPr lang="ru-RU" dirty="0" smtClean="0"/>
              <a:t> </a:t>
            </a:r>
          </a:p>
          <a:p>
            <a:pPr algn="r"/>
            <a:r>
              <a:rPr lang="ru-RU" dirty="0" smtClean="0"/>
              <a:t>(советский и российский педагог)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http://ic.pics.livejournal.com/malakhay/61292220/39152/39152_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573016"/>
            <a:ext cx="4610286" cy="30735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340768"/>
            <a:ext cx="838261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Только сообща, только вместе</a:t>
            </a:r>
          </a:p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Мы преодолеем все трудности</a:t>
            </a:r>
          </a:p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 воспитании и учёбе детей.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3560" name="Picture 8" descr="https://ds04.infourok.ru/uploads/ex/1185/00028284-1f8394f1/hello_html_m72ccf8a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501008"/>
            <a:ext cx="5696714" cy="3356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412776"/>
            <a:ext cx="67746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Никогда не сравнивайте</a:t>
            </a:r>
          </a:p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Своего ребёнка с другим!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4578" name="Picture 2" descr="http://images.newsukraine.com.ua/news/2012/4/4/gazirovka-vredit-sosudam/real/01_gazirovka-vredit-sosuda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212976"/>
            <a:ext cx="5112060" cy="34080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3140968"/>
            <a:ext cx="7772400" cy="1780108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chemeClr val="tx2"/>
                </a:solidFill>
              </a:rPr>
              <a:t>СКАЗКА КОЛОБОК</a:t>
            </a:r>
            <a:br>
              <a:rPr lang="ru-RU" sz="6000" b="1" dirty="0" smtClean="0">
                <a:solidFill>
                  <a:schemeClr val="tx2"/>
                </a:solidFill>
              </a:rPr>
            </a:br>
            <a:r>
              <a:rPr lang="ru-RU" sz="6000" b="1" dirty="0" smtClean="0">
                <a:solidFill>
                  <a:schemeClr val="tx2"/>
                </a:solidFill>
              </a:rPr>
              <a:t>на психологический </a:t>
            </a:r>
            <a:r>
              <a:rPr lang="ru-RU" sz="6000" b="1" dirty="0">
                <a:solidFill>
                  <a:schemeClr val="tx2"/>
                </a:solidFill>
              </a:rPr>
              <a:t>лад </a:t>
            </a:r>
          </a:p>
        </p:txBody>
      </p:sp>
    </p:spTree>
    <p:extLst>
      <p:ext uri="{BB962C8B-B14F-4D97-AF65-F5344CB8AC3E}">
        <p14:creationId xmlns:p14="http://schemas.microsoft.com/office/powerpoint/2010/main" xmlns="" val="33876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колобок\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6632"/>
            <a:ext cx="4608513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9527" y="5157192"/>
            <a:ext cx="8784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 заповедь</a:t>
            </a:r>
          </a:p>
          <a:p>
            <a:pPr algn="just"/>
            <a:r>
              <a:rPr lang="ru-RU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Ребенок должен быть желанным, любимым и, самое главное, должен это чувствовать.</a:t>
            </a:r>
            <a:endParaRPr lang="ru-RU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16832"/>
            <a:ext cx="4128459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35359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3119" y="5229200"/>
            <a:ext cx="705678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 заповедь</a:t>
            </a:r>
          </a:p>
          <a:p>
            <a:pPr algn="ctr"/>
            <a:endParaRPr lang="ru-RU" b="1" dirty="0" smtClean="0">
              <a:solidFill>
                <a:schemeClr val="tx2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 оставляй </a:t>
            </a:r>
            <a:r>
              <a:rPr lang="ru-RU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детей </a:t>
            </a:r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без присмотра.</a:t>
            </a:r>
          </a:p>
        </p:txBody>
      </p:sp>
      <p:pic>
        <p:nvPicPr>
          <p:cNvPr id="2051" name="Picture 3" descr="E:\колобок\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6688" y="356172"/>
            <a:ext cx="5989647" cy="4492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04781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колобок\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420888"/>
            <a:ext cx="3530187" cy="2647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:\колобок\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1206"/>
            <a:ext cx="3552395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колобок\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33772"/>
            <a:ext cx="3492219" cy="261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5301208"/>
            <a:ext cx="84249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 заповедь</a:t>
            </a:r>
          </a:p>
          <a:p>
            <a:pPr algn="ctr"/>
            <a:r>
              <a:rPr lang="ru-RU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Научите ребёнка общаться с окружающим миром.</a:t>
            </a:r>
            <a:endParaRPr lang="ru-RU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1783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колобок\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32656"/>
            <a:ext cx="547260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4708281"/>
            <a:ext cx="835292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 заповедь</a:t>
            </a:r>
          </a:p>
          <a:p>
            <a:pPr algn="ctr"/>
            <a:endParaRPr lang="ru-RU" b="1" dirty="0" smtClean="0">
              <a:solidFill>
                <a:schemeClr val="tx2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Научите ребёнка распознавать добро и зло, истинные намерения людей.</a:t>
            </a:r>
          </a:p>
        </p:txBody>
      </p:sp>
    </p:spTree>
    <p:extLst>
      <p:ext uri="{BB962C8B-B14F-4D97-AF65-F5344CB8AC3E}">
        <p14:creationId xmlns:p14="http://schemas.microsoft.com/office/powerpoint/2010/main" xmlns="" val="376506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колобок\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9015" y="248428"/>
            <a:ext cx="5785970" cy="4339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764" y="4797152"/>
            <a:ext cx="88204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 заповедь</a:t>
            </a:r>
          </a:p>
          <a:p>
            <a:pPr algn="just"/>
            <a:r>
              <a:rPr lang="ru-RU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Научите ребёнка самостоятельно с честью и достоинством, без ущерба для жизни, выходить из сложных жизненных ситуаций.</a:t>
            </a:r>
          </a:p>
        </p:txBody>
      </p:sp>
    </p:spTree>
    <p:extLst>
      <p:ext uri="{BB962C8B-B14F-4D97-AF65-F5344CB8AC3E}">
        <p14:creationId xmlns:p14="http://schemas.microsoft.com/office/powerpoint/2010/main" xmlns="" val="1163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8"/>
          <p:cNvSpPr>
            <a:spLocks noGrp="1"/>
          </p:cNvSpPr>
          <p:nvPr>
            <p:ph type="body" idx="4294967295"/>
          </p:nvPr>
        </p:nvSpPr>
        <p:spPr>
          <a:xfrm>
            <a:off x="1115616" y="692696"/>
            <a:ext cx="6589712" cy="4967287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ru-RU" altLang="ru-RU" sz="2800" dirty="0" smtClean="0">
                <a:solidFill>
                  <a:schemeClr val="accent2"/>
                </a:solidFill>
                <a:latin typeface="Arial" pitchFamily="34" charset="0"/>
              </a:rPr>
              <a:t> </a:t>
            </a:r>
            <a:r>
              <a:rPr lang="ru-RU" altLang="ru-RU" sz="4400" b="1" i="1" dirty="0" smtClean="0">
                <a:solidFill>
                  <a:srgbClr val="C00000"/>
                </a:solidFill>
                <a:latin typeface="Castellar" pitchFamily="18" charset="0"/>
              </a:rPr>
              <a:t>«НАЧАЛЬНАЯ ШКОЛА </a:t>
            </a:r>
            <a:r>
              <a:rPr lang="en-US" altLang="ru-RU" sz="4400" b="1" i="1" dirty="0" smtClean="0">
                <a:solidFill>
                  <a:srgbClr val="C00000"/>
                </a:solidFill>
                <a:latin typeface="Castellar" pitchFamily="18" charset="0"/>
              </a:rPr>
              <a:t>XXI</a:t>
            </a:r>
            <a:r>
              <a:rPr lang="ru-RU" altLang="ru-RU" sz="4400" b="1" i="1" dirty="0" smtClean="0">
                <a:solidFill>
                  <a:srgbClr val="C00000"/>
                </a:solidFill>
                <a:latin typeface="Castellar" pitchFamily="18" charset="0"/>
              </a:rPr>
              <a:t> ВЕКА» - </a:t>
            </a:r>
            <a:endParaRPr lang="ru-RU" altLang="ru-RU" sz="4400" b="1" i="1" dirty="0" smtClean="0">
              <a:solidFill>
                <a:srgbClr val="C00000"/>
              </a:solidFill>
              <a:latin typeface="Arial" pitchFamily="34" charset="0"/>
            </a:endParaRPr>
          </a:p>
          <a:p>
            <a:pPr algn="ctr">
              <a:buFont typeface="Arial" pitchFamily="34" charset="0"/>
              <a:buNone/>
            </a:pPr>
            <a:r>
              <a:rPr lang="ru-RU" altLang="ru-RU" sz="4000" b="1" i="1" dirty="0" smtClean="0">
                <a:latin typeface="Arial" pitchFamily="34" charset="0"/>
              </a:rPr>
              <a:t>школа новых образовательных  стандартов</a:t>
            </a:r>
          </a:p>
          <a:p>
            <a:pPr>
              <a:buFont typeface="Arial" pitchFamily="34" charset="0"/>
              <a:buNone/>
            </a:pPr>
            <a:endParaRPr lang="ru-RU" altLang="ru-RU" sz="4000" b="1" i="1" dirty="0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r>
              <a:rPr lang="ru-RU" altLang="ru-RU" sz="4000" b="1" i="1" dirty="0" smtClean="0">
                <a:latin typeface="Arial" pitchFamily="34" charset="0"/>
              </a:rPr>
              <a:t>               </a:t>
            </a:r>
            <a:endParaRPr lang="ru-RU" altLang="ru-RU" sz="2800" b="1" i="1" dirty="0" smtClean="0">
              <a:latin typeface="Castellar" pitchFamily="18" charset="0"/>
            </a:endParaRPr>
          </a:p>
        </p:txBody>
      </p:sp>
      <p:pic>
        <p:nvPicPr>
          <p:cNvPr id="10243" name="Picture 9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8184" y="4293096"/>
            <a:ext cx="1406525" cy="110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50" y="5143500"/>
            <a:ext cx="8572500" cy="566738"/>
          </a:xfrm>
        </p:spPr>
        <p:txBody>
          <a:bodyPr/>
          <a:lstStyle/>
          <a:p>
            <a:r>
              <a:rPr lang="ru-RU" altLang="ru-RU" b="1" smtClean="0">
                <a:solidFill>
                  <a:srgbClr val="3333FF"/>
                </a:solidFill>
                <a:latin typeface="Monotype Corsiva" pitchFamily="66" charset="0"/>
              </a:rPr>
              <a:t>Приоритетные цели «Начальной школы </a:t>
            </a:r>
            <a:r>
              <a:rPr lang="en-US" altLang="ru-RU" b="1" smtClean="0">
                <a:solidFill>
                  <a:srgbClr val="3333FF"/>
                </a:solidFill>
                <a:latin typeface="Monotype Corsiva" pitchFamily="66" charset="0"/>
              </a:rPr>
              <a:t>XXI</a:t>
            </a:r>
            <a:r>
              <a:rPr lang="ru-RU" altLang="ru-RU" b="1" smtClean="0">
                <a:solidFill>
                  <a:srgbClr val="3333FF"/>
                </a:solidFill>
                <a:latin typeface="Monotype Corsiva" pitchFamily="66" charset="0"/>
              </a:rPr>
              <a:t> века»</a:t>
            </a:r>
          </a:p>
        </p:txBody>
      </p:sp>
      <p:sp>
        <p:nvSpPr>
          <p:cNvPr id="974851" name="Rectangle 3"/>
          <p:cNvSpPr>
            <a:spLocks noChangeArrowheads="1"/>
          </p:cNvSpPr>
          <p:nvPr/>
        </p:nvSpPr>
        <p:spPr bwMode="auto">
          <a:xfrm>
            <a:off x="179388" y="1268413"/>
            <a:ext cx="8353425" cy="141763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rgbClr val="808080"/>
            </a:prstShdw>
          </a:effectLst>
        </p:spPr>
        <p:txBody>
          <a:bodyPr wrap="none" anchor="ctr"/>
          <a:lstStyle/>
          <a:p>
            <a:pPr eaLnBrk="0" hangingPunct="0">
              <a:spcBef>
                <a:spcPct val="20000"/>
              </a:spcBef>
              <a:defRPr/>
            </a:pPr>
            <a:r>
              <a:rPr lang="ru-RU" sz="2200" b="1" dirty="0">
                <a:latin typeface="Times New Roman" pitchFamily="18" charset="0"/>
              </a:rPr>
              <a:t>Целостное гармоничное развитие личности школьника; </a:t>
            </a:r>
          </a:p>
          <a:p>
            <a:pPr eaLnBrk="0" hangingPunct="0">
              <a:spcBef>
                <a:spcPct val="20000"/>
              </a:spcBef>
              <a:defRPr/>
            </a:pPr>
            <a:r>
              <a:rPr lang="ru-RU" sz="2200" b="1" dirty="0">
                <a:latin typeface="Times New Roman" pitchFamily="18" charset="0"/>
              </a:rPr>
              <a:t>формирование общих способностей и эрудиции в соответствии </a:t>
            </a:r>
          </a:p>
          <a:p>
            <a:pPr eaLnBrk="0" hangingPunct="0">
              <a:spcBef>
                <a:spcPct val="20000"/>
              </a:spcBef>
              <a:defRPr/>
            </a:pPr>
            <a:r>
              <a:rPr lang="ru-RU" sz="2200" b="1" dirty="0">
                <a:latin typeface="Times New Roman" pitchFamily="18" charset="0"/>
              </a:rPr>
              <a:t>с индивидуальными возможностями и особенностями каждого.</a:t>
            </a:r>
          </a:p>
        </p:txBody>
      </p:sp>
      <p:sp>
        <p:nvSpPr>
          <p:cNvPr id="974852" name="Rectangle 4"/>
          <p:cNvSpPr>
            <a:spLocks noChangeArrowheads="1"/>
          </p:cNvSpPr>
          <p:nvPr/>
        </p:nvSpPr>
        <p:spPr bwMode="auto">
          <a:xfrm>
            <a:off x="468313" y="2997200"/>
            <a:ext cx="8567737" cy="1981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/>
            </a:prstShdw>
          </a:effectLst>
        </p:spPr>
        <p:txBody>
          <a:bodyPr wrap="none" anchor="ctr"/>
          <a:lstStyle/>
          <a:p>
            <a:pPr algn="l" eaLnBrk="0" hangingPunct="0">
              <a:spcBef>
                <a:spcPct val="20000"/>
              </a:spcBef>
              <a:defRPr/>
            </a:pPr>
            <a:r>
              <a:rPr lang="ru-RU" sz="2200" b="1" dirty="0">
                <a:latin typeface="Times New Roman" pitchFamily="18" charset="0"/>
              </a:rPr>
              <a:t>     Становление элементарной культуры деятельности, </a:t>
            </a:r>
          </a:p>
          <a:p>
            <a:pPr algn="l" eaLnBrk="0" hangingPunct="0">
              <a:spcBef>
                <a:spcPct val="20000"/>
              </a:spcBef>
              <a:defRPr/>
            </a:pPr>
            <a:r>
              <a:rPr lang="ru-RU" sz="2200" b="1" dirty="0">
                <a:latin typeface="Times New Roman" pitchFamily="18" charset="0"/>
              </a:rPr>
              <a:t>овладение основными компонентами учебной деятельности: </a:t>
            </a:r>
          </a:p>
          <a:p>
            <a:pPr lvl="1" algn="l" eaLnBrk="0" hangingPunct="0">
              <a:spcBef>
                <a:spcPct val="20000"/>
              </a:spcBef>
              <a:buFontTx/>
              <a:buBlip>
                <a:blip r:embed="rId3"/>
              </a:buBlip>
              <a:defRPr/>
            </a:pPr>
            <a:r>
              <a:rPr lang="ru-RU" sz="2000" b="1" dirty="0">
                <a:latin typeface="Times New Roman" pitchFamily="18" charset="0"/>
              </a:rPr>
              <a:t> умением принимать учебную задачу; </a:t>
            </a:r>
          </a:p>
          <a:p>
            <a:pPr lvl="1" algn="l" eaLnBrk="0" hangingPunct="0">
              <a:spcBef>
                <a:spcPct val="20000"/>
              </a:spcBef>
              <a:buFontTx/>
              <a:buBlip>
                <a:blip r:embed="rId3"/>
              </a:buBlip>
              <a:defRPr/>
            </a:pPr>
            <a:r>
              <a:rPr lang="ru-RU" sz="2000" b="1" dirty="0">
                <a:latin typeface="Times New Roman" pitchFamily="18" charset="0"/>
              </a:rPr>
              <a:t>определять учебные операции;</a:t>
            </a:r>
          </a:p>
          <a:p>
            <a:pPr lvl="1" algn="l" eaLnBrk="0" hangingPunct="0">
              <a:spcBef>
                <a:spcPct val="20000"/>
              </a:spcBef>
              <a:buFontTx/>
              <a:buBlip>
                <a:blip r:embed="rId3"/>
              </a:buBlip>
              <a:defRPr/>
            </a:pPr>
            <a:r>
              <a:rPr lang="ru-RU" sz="2000" b="1" dirty="0">
                <a:latin typeface="Times New Roman" pitchFamily="18" charset="0"/>
              </a:rPr>
              <a:t>производить контроль и самоконтроль, оценку и самооценку и др.</a:t>
            </a:r>
            <a:endParaRPr lang="ru-RU" sz="2400" b="1" dirty="0">
              <a:latin typeface="Times New Roman" pitchFamily="18" charset="0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755650" y="5300663"/>
            <a:ext cx="8278813" cy="1352550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rgbClr val="808080"/>
            </a:prstShdw>
          </a:effectLst>
        </p:spPr>
        <p:txBody>
          <a:bodyPr wrap="none" anchor="ctr"/>
          <a:lstStyle/>
          <a:p>
            <a:pPr algn="l" eaLnBrk="0" hangingPunct="0">
              <a:spcBef>
                <a:spcPct val="20000"/>
              </a:spcBef>
            </a:pPr>
            <a:r>
              <a:rPr lang="ru-RU" altLang="ru-RU" sz="2200">
                <a:latin typeface="Times New Roman" pitchFamily="18" charset="0"/>
              </a:rPr>
              <a:t>  </a:t>
            </a:r>
            <a:r>
              <a:rPr lang="ru-RU" altLang="ru-RU" sz="2200" b="1">
                <a:latin typeface="Times New Roman" pitchFamily="18" charset="0"/>
              </a:rPr>
              <a:t>Формирование готовности к самообразованию, определённый </a:t>
            </a:r>
          </a:p>
          <a:p>
            <a:pPr algn="l" eaLnBrk="0" hangingPunct="0">
              <a:spcBef>
                <a:spcPct val="20000"/>
              </a:spcBef>
            </a:pPr>
            <a:r>
              <a:rPr lang="ru-RU" altLang="ru-RU" sz="2200" b="1">
                <a:latin typeface="Times New Roman" pitchFamily="18" charset="0"/>
              </a:rPr>
              <a:t>уровень познавательной культуры и познавательных </a:t>
            </a:r>
          </a:p>
          <a:p>
            <a:pPr algn="l" eaLnBrk="0" hangingPunct="0">
              <a:spcBef>
                <a:spcPct val="20000"/>
              </a:spcBef>
            </a:pPr>
            <a:r>
              <a:rPr lang="ru-RU" altLang="ru-RU" sz="2200" b="1">
                <a:latin typeface="Times New Roman" pitchFamily="18" charset="0"/>
              </a:rPr>
              <a:t>интересов учащихся.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19250" y="549275"/>
            <a:ext cx="5545138" cy="914400"/>
          </a:xfrm>
          <a:prstGeom prst="rect">
            <a:avLst/>
          </a:prstGeom>
        </p:spPr>
        <p:txBody>
          <a:bodyPr wrap="none"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>
              <a:latin typeface="Segoe Script" pitchFamily="34" charset="0"/>
              <a:ea typeface="+mj-ea"/>
              <a:cs typeface="+mj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68538" y="908050"/>
            <a:ext cx="914400" cy="914400"/>
          </a:xfrm>
          <a:prstGeom prst="rect">
            <a:avLst/>
          </a:prstGeom>
        </p:spPr>
        <p:txBody>
          <a:bodyPr wrap="none"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>
              <a:latin typeface="Segoe Script" pitchFamily="34" charset="0"/>
              <a:ea typeface="+mj-ea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68538" y="765175"/>
            <a:ext cx="914400" cy="914400"/>
          </a:xfrm>
          <a:prstGeom prst="rect">
            <a:avLst/>
          </a:prstGeom>
        </p:spPr>
        <p:txBody>
          <a:bodyPr wrap="none"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>
              <a:latin typeface="Segoe Script" pitchFamily="34" charset="0"/>
              <a:ea typeface="+mj-ea"/>
              <a:cs typeface="+mj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51050" y="476250"/>
            <a:ext cx="4465638" cy="914400"/>
          </a:xfrm>
          <a:prstGeom prst="rect">
            <a:avLst/>
          </a:prstGeom>
        </p:spPr>
        <p:txBody>
          <a:bodyPr wrap="none"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>
              <a:latin typeface="Segoe Script" pitchFamily="34" charset="0"/>
              <a:ea typeface="+mj-ea"/>
              <a:cs typeface="+mj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03350" y="188913"/>
            <a:ext cx="5400675" cy="1008062"/>
          </a:xfrm>
          <a:prstGeom prst="rect">
            <a:avLst/>
          </a:prstGeom>
        </p:spPr>
        <p:txBody>
          <a:bodyPr wrap="none" anchor="b"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i="1" u="sng" dirty="0">
                <a:solidFill>
                  <a:srgbClr val="C00000"/>
                </a:solidFill>
                <a:latin typeface="Monotype Corsiva" pitchFamily="66" charset="0"/>
              </a:rPr>
              <a:t>Приоритетные цели </a:t>
            </a:r>
            <a:br>
              <a:rPr lang="ru-RU" sz="3200" b="1" i="1" u="sng" dirty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3200" b="1" i="1" u="sng" dirty="0">
                <a:solidFill>
                  <a:srgbClr val="C00000"/>
                </a:solidFill>
              </a:rPr>
              <a:t>«</a:t>
            </a:r>
            <a:r>
              <a:rPr lang="ru-RU" sz="3200" b="1" i="1" u="sng" dirty="0">
                <a:solidFill>
                  <a:srgbClr val="C00000"/>
                </a:solidFill>
                <a:latin typeface="Monotype Corsiva" pitchFamily="66" charset="0"/>
              </a:rPr>
              <a:t>Начальной школы </a:t>
            </a:r>
            <a:r>
              <a:rPr lang="en-US" sz="3200" b="1" i="1" u="sng" dirty="0">
                <a:solidFill>
                  <a:srgbClr val="C00000"/>
                </a:solidFill>
                <a:latin typeface="Monotype Corsiva" pitchFamily="66" charset="0"/>
              </a:rPr>
              <a:t>XXI</a:t>
            </a:r>
            <a:r>
              <a:rPr lang="ru-RU" sz="3200" b="1" i="1" u="sng" dirty="0">
                <a:solidFill>
                  <a:srgbClr val="C00000"/>
                </a:solidFill>
                <a:latin typeface="Monotype Corsiva" pitchFamily="66" charset="0"/>
              </a:rPr>
              <a:t> века</a:t>
            </a:r>
            <a:r>
              <a:rPr lang="ru-RU" sz="3200" b="1" i="1" u="sng" dirty="0">
                <a:solidFill>
                  <a:srgbClr val="C00000"/>
                </a:solidFill>
              </a:rPr>
              <a:t>»</a:t>
            </a:r>
            <a:endParaRPr lang="ru-RU" sz="3200" dirty="0">
              <a:solidFill>
                <a:srgbClr val="C00000"/>
              </a:solidFill>
              <a:latin typeface="Segoe Script" pitchFamily="34" charset="0"/>
              <a:ea typeface="+mj-ea"/>
              <a:cs typeface="+mj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92275" y="620713"/>
            <a:ext cx="914400" cy="914400"/>
          </a:xfrm>
          <a:prstGeom prst="rect">
            <a:avLst/>
          </a:prstGeom>
        </p:spPr>
        <p:txBody>
          <a:bodyPr wrap="none"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>
              <a:latin typeface="Segoe Script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43375" y="642938"/>
            <a:ext cx="914400" cy="914400"/>
          </a:xfrm>
          <a:prstGeom prst="rect">
            <a:avLst/>
          </a:prstGeom>
        </p:spPr>
        <p:txBody>
          <a:bodyPr wrap="none"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>
              <a:latin typeface="Segoe Script" pitchFamily="34" charset="0"/>
              <a:ea typeface="+mj-ea"/>
              <a:cs typeface="+mj-cs"/>
            </a:endParaRPr>
          </a:p>
        </p:txBody>
      </p:sp>
      <p:pic>
        <p:nvPicPr>
          <p:cNvPr id="19459" name="Рисунок 7" descr="Букварь. 1 класс. Учебник. В 2-х частях. Часть 1 + вкладыш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268413"/>
            <a:ext cx="2222500" cy="2705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460" name="Рисунок 8" descr="Букварь. 1 класс. Учебник. В 2-х частях. Часть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2492375"/>
            <a:ext cx="2147888" cy="2736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9461" name="Прямоугольник 7"/>
          <p:cNvSpPr>
            <a:spLocks noChangeArrowheads="1"/>
          </p:cNvSpPr>
          <p:nvPr/>
        </p:nvSpPr>
        <p:spPr bwMode="auto">
          <a:xfrm>
            <a:off x="539750" y="115888"/>
            <a:ext cx="63182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600" b="1" i="1" dirty="0">
                <a:solidFill>
                  <a:srgbClr val="C00000"/>
                </a:solidFill>
                <a:latin typeface="Monotype Corsiva" pitchFamily="66" charset="0"/>
              </a:rPr>
              <a:t>Обучение грамоте</a:t>
            </a:r>
            <a:br>
              <a:rPr lang="ru-RU" altLang="ru-RU" sz="3600" b="1" i="1" dirty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altLang="ru-RU" sz="2800" b="1" dirty="0"/>
              <a:t>Тетради и учебники</a:t>
            </a:r>
          </a:p>
        </p:txBody>
      </p:sp>
      <p:pic>
        <p:nvPicPr>
          <p:cNvPr id="19462" name="Рисунок 12" descr="Прописи. 1 класс. Рабочая тетрадь. В 3-х частях. Часть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1268413"/>
            <a:ext cx="1909762" cy="256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463" name="Рисунок 10" descr="Прописи. 1 класс. Рабочая тетрадь. В 3-х частях. Часть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3141663"/>
            <a:ext cx="1871663" cy="2466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464" name="Рисунок 11" descr="Прописи. 1 класс. Рабочая тетрадь. В 3-х частях. Часть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5463" y="3573463"/>
            <a:ext cx="1847850" cy="24336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465" name="Рисунок 6" descr="Учимся писать печатные буквы. 1 класс. Рабочая тетрадь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5463" y="188913"/>
            <a:ext cx="1979612" cy="25765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395536" y="1052736"/>
            <a:ext cx="8497887" cy="393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l" eaLnBrk="0" hangingPunct="0"/>
            <a:endParaRPr lang="ru-RU" altLang="ru-RU" sz="3600" b="1" i="1" u="sng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altLang="ru-RU" sz="3600" b="1" i="1" u="sng" dirty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Задачи курса «Обучения грамоте»</a:t>
            </a:r>
            <a:endParaRPr lang="ru-RU" altLang="ru-RU" sz="3600" dirty="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altLang="ru-RU" sz="32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- формирование общих представлений о слове и предложении;</a:t>
            </a:r>
            <a:endParaRPr lang="ru-RU" altLang="ru-RU" sz="3200" b="1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altLang="ru-RU" sz="32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- формирование действий звукового анализа;</a:t>
            </a:r>
            <a:endParaRPr lang="ru-RU" altLang="ru-RU" sz="3200" b="1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altLang="ru-RU" sz="32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- формирование навыка чтения и письма;</a:t>
            </a:r>
            <a:endParaRPr lang="ru-RU" altLang="ru-RU" sz="3200" b="1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altLang="ru-RU" sz="32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- развитие речи.</a:t>
            </a:r>
            <a:endParaRPr lang="ru-RU" altLang="ru-RU" sz="3200" b="1" dirty="0">
              <a:ea typeface="Calibri" pitchFamily="34" charset="0"/>
              <a:cs typeface="Times New Roman" pitchFamily="18" charset="0"/>
            </a:endParaRPr>
          </a:p>
          <a:p>
            <a:pPr algn="l" eaLnBrk="0" hangingPunct="0"/>
            <a:endParaRPr lang="ru-RU" altLang="ru-RU" dirty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43375" y="642938"/>
            <a:ext cx="914400" cy="914400"/>
          </a:xfrm>
          <a:prstGeom prst="rect">
            <a:avLst/>
          </a:prstGeom>
        </p:spPr>
        <p:txBody>
          <a:bodyPr wrap="none"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>
              <a:latin typeface="Segoe Script" pitchFamily="34" charset="0"/>
              <a:ea typeface="+mj-ea"/>
              <a:cs typeface="+mj-cs"/>
            </a:endParaRPr>
          </a:p>
        </p:txBody>
      </p:sp>
      <p:sp>
        <p:nvSpPr>
          <p:cNvPr id="21507" name="Прямоугольник 7"/>
          <p:cNvSpPr>
            <a:spLocks noChangeArrowheads="1"/>
          </p:cNvSpPr>
          <p:nvPr/>
        </p:nvSpPr>
        <p:spPr bwMode="auto">
          <a:xfrm>
            <a:off x="539750" y="188913"/>
            <a:ext cx="63182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600" b="1" i="1" dirty="0">
                <a:solidFill>
                  <a:srgbClr val="C00000"/>
                </a:solidFill>
                <a:latin typeface="Monotype Corsiva" pitchFamily="66" charset="0"/>
              </a:rPr>
              <a:t>Русский  язык</a:t>
            </a:r>
            <a:br>
              <a:rPr lang="ru-RU" altLang="ru-RU" sz="3600" b="1" i="1" dirty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altLang="ru-RU" sz="2800" b="1" dirty="0"/>
              <a:t>Тетради и учебники</a:t>
            </a:r>
          </a:p>
        </p:txBody>
      </p:sp>
      <p:pic>
        <p:nvPicPr>
          <p:cNvPr id="21508" name="Рисунок 4" descr="Русский язык. Учебник. 1 клас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268413"/>
            <a:ext cx="2828925" cy="3600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509" name="Picture 3" descr="Русский язык. 1 класс. Рабочая тетрадь. Часть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1412875"/>
            <a:ext cx="2641600" cy="32845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510" name="Picture 4" descr="Русский язык. 1 класс. Рабочая тетрадь. Часть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2205038"/>
            <a:ext cx="2678112" cy="33162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323850" y="974725"/>
            <a:ext cx="8569325" cy="409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 eaLnBrk="0" hangingPunct="0">
              <a:tabLst>
                <a:tab pos="457200" algn="l"/>
              </a:tabLst>
            </a:pPr>
            <a:r>
              <a:rPr lang="ru-RU" altLang="ru-RU" sz="36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altLang="ru-RU" sz="3600" b="1" i="1" u="sng" dirty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«Русский язык» </a:t>
            </a:r>
            <a:endParaRPr lang="ru-RU" altLang="ru-RU" sz="3600" dirty="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>
              <a:tabLst>
                <a:tab pos="457200" algn="l"/>
              </a:tabLst>
            </a:pPr>
            <a:r>
              <a:rPr lang="ru-RU" altLang="ru-RU" sz="28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Осуществляет задачу развития младшего школьника, раскрытия перед ним особенностей родного языка, привития любви и интереса к языку.</a:t>
            </a:r>
          </a:p>
          <a:p>
            <a:pPr algn="ctr" eaLnBrk="0" hangingPunct="0">
              <a:tabLst>
                <a:tab pos="457200" algn="l"/>
              </a:tabLst>
            </a:pPr>
            <a:endParaRPr lang="ru-RU" altLang="ru-RU" sz="2800" b="1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>
              <a:tabLst>
                <a:tab pos="457200" algn="l"/>
              </a:tabLst>
            </a:pPr>
            <a:r>
              <a:rPr lang="ru-RU" altLang="ru-RU" sz="28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Курс состоит из трёх блоков:  </a:t>
            </a:r>
            <a:endParaRPr lang="ru-RU" altLang="ru-RU" sz="2800" b="1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>
              <a:buFontTx/>
              <a:buChar char="•"/>
              <a:tabLst>
                <a:tab pos="457200" algn="l"/>
              </a:tabLst>
            </a:pPr>
            <a:r>
              <a:rPr lang="ru-RU" altLang="ru-RU" sz="28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«Как устроен наш язык»</a:t>
            </a:r>
            <a:endParaRPr lang="ru-RU" altLang="ru-RU" sz="2800" b="1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>
              <a:buFontTx/>
              <a:buChar char="•"/>
              <a:tabLst>
                <a:tab pos="457200" algn="l"/>
              </a:tabLst>
            </a:pPr>
            <a:r>
              <a:rPr lang="ru-RU" altLang="ru-RU" sz="28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«Правописание»</a:t>
            </a:r>
            <a:endParaRPr lang="ru-RU" altLang="ru-RU" sz="2800" b="1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>
              <a:buFontTx/>
              <a:buChar char="•"/>
              <a:tabLst>
                <a:tab pos="457200" algn="l"/>
              </a:tabLst>
            </a:pPr>
            <a:r>
              <a:rPr lang="ru-RU" altLang="ru-RU" sz="28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«Развитие речи».</a:t>
            </a:r>
            <a:endParaRPr lang="ru-RU" altLang="ru-RU" sz="2800" b="1" dirty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14750" y="1928813"/>
            <a:ext cx="914400" cy="914400"/>
          </a:xfrm>
          <a:prstGeom prst="rect">
            <a:avLst/>
          </a:prstGeom>
        </p:spPr>
        <p:txBody>
          <a:bodyPr wrap="none"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>
              <a:latin typeface="Segoe Script" pitchFamily="34" charset="0"/>
              <a:ea typeface="+mj-ea"/>
              <a:cs typeface="+mj-cs"/>
            </a:endParaRPr>
          </a:p>
        </p:txBody>
      </p:sp>
      <p:sp>
        <p:nvSpPr>
          <p:cNvPr id="23555" name="Прямоугольник 4"/>
          <p:cNvSpPr>
            <a:spLocks noChangeArrowheads="1"/>
          </p:cNvSpPr>
          <p:nvPr/>
        </p:nvSpPr>
        <p:spPr bwMode="auto">
          <a:xfrm>
            <a:off x="539750" y="188913"/>
            <a:ext cx="6480175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600" b="1" i="1" dirty="0">
                <a:solidFill>
                  <a:srgbClr val="C00000"/>
                </a:solidFill>
                <a:latin typeface="Monotype Corsiva" pitchFamily="66" charset="0"/>
              </a:rPr>
              <a:t>Литературное чтение</a:t>
            </a:r>
            <a:br>
              <a:rPr lang="ru-RU" altLang="ru-RU" sz="3600" b="1" i="1" dirty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altLang="ru-RU" sz="2800" b="1" dirty="0" smtClean="0"/>
              <a:t>Тетради </a:t>
            </a:r>
            <a:r>
              <a:rPr lang="ru-RU" altLang="ru-RU" sz="2800" b="1" dirty="0"/>
              <a:t>и </a:t>
            </a:r>
            <a:r>
              <a:rPr lang="ru-RU" altLang="ru-RU" sz="2800" b="1" dirty="0" smtClean="0"/>
              <a:t>учебники</a:t>
            </a:r>
            <a:r>
              <a:rPr lang="ru-RU" altLang="ru-RU" sz="2800" b="1" dirty="0"/>
              <a:t/>
            </a:r>
            <a:br>
              <a:rPr lang="ru-RU" altLang="ru-RU" sz="2800" b="1" dirty="0"/>
            </a:br>
            <a:endParaRPr lang="ru-RU" altLang="ru-RU" sz="2800" b="1" dirty="0"/>
          </a:p>
        </p:txBody>
      </p:sp>
      <p:pic>
        <p:nvPicPr>
          <p:cNvPr id="8194" name="Picture 2" descr="ÐÐ¸ÑÐµÑÐ°ÑÑÑÐ½Ð¾Ðµ ÑÑÐµÐ½Ð¸Ðµ. ÐÑÐ±Ð¸Ð¼ÑÐµ ÑÑÑÐ°Ð½Ð¸ÑÑ. Ð£ÑÐµÐ±Ð½Ð¸Ðº. 1 ÐºÐ»Ð°ÑÑ. Ð¤ÐÐÐ¡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484784"/>
            <a:ext cx="2232248" cy="3528392"/>
          </a:xfrm>
          <a:prstGeom prst="rect">
            <a:avLst/>
          </a:prstGeom>
          <a:noFill/>
        </p:spPr>
      </p:pic>
      <p:pic>
        <p:nvPicPr>
          <p:cNvPr id="8196" name="Picture 4" descr="ÐÐ¸ÑÐµÑÐ°ÑÑÑÐ½Ð¾Ðµ ÑÑÐµÐ½Ð¸Ðµ. ÐÑÐ±Ð¸Ð¼ÑÐµ ÑÑÑÐ°Ð½Ð¸ÑÑ. Ð Ð°Ð±Ð¾ÑÐ°Ñ ÑÐµÑÑÐ°Ð´Ñ. 1 ÐºÐ»Ð°ÑÑ. Ð¤ÐÐÐ¡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060848"/>
            <a:ext cx="2160240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395536" y="620688"/>
            <a:ext cx="8280400" cy="421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 eaLnBrk="0" hangingPunct="0"/>
            <a:r>
              <a:rPr lang="ru-RU" altLang="ru-RU" sz="3600" b="1" i="1" u="sng" dirty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«Литературное чтение» </a:t>
            </a:r>
            <a:endParaRPr lang="ru-RU" altLang="ru-RU" sz="3600" dirty="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altLang="ru-RU" sz="28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Успешно решает задачу углубления интереса к чтению и литературе. </a:t>
            </a:r>
            <a:endParaRPr lang="ru-RU" altLang="ru-RU" sz="2800" b="1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altLang="ru-RU" sz="36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altLang="ru-RU" sz="3600" b="1" i="1" u="sng" dirty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«Литературное слушание»</a:t>
            </a:r>
            <a:endParaRPr lang="ru-RU" altLang="ru-RU" sz="3600" dirty="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altLang="ru-RU" sz="28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Идея курса в углублении процесса восприятия художественного произведения, поддержке и развитии интереса к чтению в тот период, когда школьник ещё недостаточно владеет навыком самостоятельного чтения (1-ый год обучения).</a:t>
            </a:r>
            <a:endParaRPr lang="ru-RU" altLang="ru-RU" sz="2800" b="1" dirty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Прямоугольник 3"/>
          <p:cNvSpPr>
            <a:spLocks noChangeArrowheads="1"/>
          </p:cNvSpPr>
          <p:nvPr/>
        </p:nvSpPr>
        <p:spPr bwMode="auto">
          <a:xfrm>
            <a:off x="684213" y="115888"/>
            <a:ext cx="6624637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600" b="1" i="1" dirty="0">
                <a:solidFill>
                  <a:srgbClr val="C00000"/>
                </a:solidFill>
                <a:latin typeface="Monotype Corsiva" pitchFamily="66" charset="0"/>
              </a:rPr>
              <a:t>Математика  </a:t>
            </a:r>
            <a:r>
              <a:rPr lang="ru-RU" altLang="ru-RU" sz="3200" b="1" i="1" dirty="0">
                <a:solidFill>
                  <a:schemeClr val="accent2"/>
                </a:solidFill>
                <a:latin typeface="Monotype Corsiva" pitchFamily="66" charset="0"/>
              </a:rPr>
              <a:t/>
            </a:r>
            <a:br>
              <a:rPr lang="ru-RU" altLang="ru-RU" sz="3200" b="1" i="1" dirty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ru-RU" altLang="ru-RU" sz="2800" b="1" dirty="0"/>
              <a:t>Тетради и учебники</a:t>
            </a:r>
            <a:br>
              <a:rPr lang="ru-RU" altLang="ru-RU" sz="2800" b="1" dirty="0"/>
            </a:br>
            <a:endParaRPr lang="ru-RU" altLang="ru-RU" sz="2800" b="1" dirty="0"/>
          </a:p>
        </p:txBody>
      </p:sp>
      <p:pic>
        <p:nvPicPr>
          <p:cNvPr id="25603" name="Рисунок 16" descr="Математика. Учебник. 1 класс. В 2-х частях. Часть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2276475"/>
            <a:ext cx="2203450" cy="28495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604" name="Рисунок 17" descr="Математика. Рабочая тетрадь. 1 класс. Часть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1125538"/>
            <a:ext cx="2124075" cy="29956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605" name="Рисунок 18" descr="Математика. Рабочая тетрадь. 1 класс. Часть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525" y="2133600"/>
            <a:ext cx="2141538" cy="3114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606" name="Рисунок 19" descr="Математика. Рабочая тетрадь. 1 класс. Часть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588" y="3284538"/>
            <a:ext cx="217805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Рисунок 15" descr="Математика. Учебник. 1 класс. В 2-х частях. Часть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1125538"/>
            <a:ext cx="2090738" cy="26241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/>
          </p:cNvSpPr>
          <p:nvPr/>
        </p:nvSpPr>
        <p:spPr bwMode="auto">
          <a:xfrm>
            <a:off x="468313" y="1570038"/>
            <a:ext cx="8496300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 eaLnBrk="0" hangingPunct="0"/>
            <a:r>
              <a:rPr lang="ru-RU" altLang="ru-RU" sz="3600" b="1" u="sng" dirty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«Математика» </a:t>
            </a:r>
            <a:endParaRPr lang="ru-RU" altLang="ru-RU" sz="3600" dirty="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altLang="ru-RU" sz="32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Математическое развитие, формирование познавательного интереса к изучению математики и основ логики.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Прямоугольник 3"/>
          <p:cNvSpPr>
            <a:spLocks noChangeArrowheads="1"/>
          </p:cNvSpPr>
          <p:nvPr/>
        </p:nvSpPr>
        <p:spPr bwMode="auto">
          <a:xfrm>
            <a:off x="684213" y="115888"/>
            <a:ext cx="6624637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600" b="1" i="1" dirty="0">
                <a:solidFill>
                  <a:srgbClr val="C00000"/>
                </a:solidFill>
                <a:latin typeface="Monotype Corsiva" pitchFamily="66" charset="0"/>
              </a:rPr>
              <a:t>Окружающий мир  </a:t>
            </a:r>
            <a:r>
              <a:rPr lang="ru-RU" altLang="ru-RU" sz="3200" b="1" i="1" dirty="0">
                <a:solidFill>
                  <a:schemeClr val="accent2"/>
                </a:solidFill>
                <a:latin typeface="Monotype Corsiva" pitchFamily="66" charset="0"/>
              </a:rPr>
              <a:t/>
            </a:r>
            <a:br>
              <a:rPr lang="ru-RU" altLang="ru-RU" sz="3200" b="1" i="1" dirty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ru-RU" altLang="ru-RU" sz="2800" b="1" dirty="0"/>
              <a:t>Тетради и учебники</a:t>
            </a:r>
            <a:br>
              <a:rPr lang="ru-RU" altLang="ru-RU" sz="2800" b="1" dirty="0"/>
            </a:br>
            <a:endParaRPr lang="ru-RU" altLang="ru-RU" sz="2800" b="1" dirty="0"/>
          </a:p>
        </p:txBody>
      </p:sp>
      <p:pic>
        <p:nvPicPr>
          <p:cNvPr id="27651" name="Рисунок 21" descr="Окружающий мир. Учебник. 1 класс. Часть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268413"/>
            <a:ext cx="2466975" cy="3149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652" name="Рисунок 22" descr="Окружающий мир. Учебник. 1 класс. Часть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8538" y="2276475"/>
            <a:ext cx="2449512" cy="3062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653" name="Рисунок 23" descr="Окружающий мир. 1 класс. Рабочая тетрадь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1557338"/>
            <a:ext cx="2544763" cy="3340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ChangeArrowheads="1"/>
          </p:cNvSpPr>
          <p:nvPr/>
        </p:nvSpPr>
        <p:spPr bwMode="auto">
          <a:xfrm>
            <a:off x="250825" y="820738"/>
            <a:ext cx="8569325" cy="360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 eaLnBrk="0" hangingPunct="0"/>
            <a:r>
              <a:rPr lang="ru-RU" altLang="ru-RU" sz="1400" b="1" u="sng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altLang="ru-RU" sz="3600" b="1" u="sng" dirty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«Окружающий мир» </a:t>
            </a:r>
            <a:endParaRPr lang="ru-RU" altLang="ru-RU" sz="3600" dirty="0">
              <a:solidFill>
                <a:srgbClr val="C00000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altLang="ru-RU" sz="14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altLang="ru-RU" sz="32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Курс обеспечивает развитие личности ребенка, школьник начинает осознавать связи человека со средой обитания, учится организовывать свою деятельность в природе, культуре, истории  родной страны, осознать ее особенности и индивидуальность. </a:t>
            </a:r>
            <a:endParaRPr lang="ru-RU" altLang="ru-RU" sz="3200" dirty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85720" y="830996"/>
            <a:ext cx="8072494" cy="430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2B2C30"/>
              </a:solidFill>
              <a:effectLst/>
              <a:latin typeface="Calibri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ru-RU" sz="2400" dirty="0" smtClean="0">
              <a:solidFill>
                <a:srgbClr val="2B2C3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ятидневная учебная неделя;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безотметочное обучение в первом классе;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обучение детей в 1 классе - 1 смена, 2-4 класс – 1-2 смены (по полугодиям);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словесная оценка работы, "смешные печати" 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наклейки как положительные отметки;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рассаживание и пересаживание детей за парты по медицинским показаниям;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порядок питания в столовой;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дополнительные каникулы в феврале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357158" y="214290"/>
            <a:ext cx="8229600" cy="1143000"/>
          </a:xfrm>
          <a:prstGeom prst="rect">
            <a:avLst/>
          </a:prstGeo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kern="0" dirty="0" smtClean="0">
                <a:ln w="24500" cmpd="dbl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Особенности школьной жизни</a:t>
            </a:r>
            <a:endParaRPr kumimoji="0" lang="ru-RU" sz="3200" b="1" i="0" u="none" strike="noStrike" kern="0" normalizeH="0" baseline="0" noProof="0" dirty="0" smtClean="0">
              <a:ln w="24500" cmpd="dbl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4" name="Picture 19" descr="j03433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5301208"/>
            <a:ext cx="1649413" cy="1716088"/>
          </a:xfrm>
          <a:prstGeom prst="rect">
            <a:avLst/>
          </a:prstGeom>
          <a:noFill/>
        </p:spPr>
      </p:pic>
      <p:pic>
        <p:nvPicPr>
          <p:cNvPr id="5" name="Picture 6" descr="j034335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653136"/>
            <a:ext cx="1800225" cy="18446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1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1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1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1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1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1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1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1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1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1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1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51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1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1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1884397"/>
          </a:xfrm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000" b="1" dirty="0">
                <a:solidFill>
                  <a:srgbClr val="A50021"/>
                </a:solidFill>
                <a:latin typeface="Constantia" pitchFamily="18" charset="0"/>
              </a:rPr>
              <a:t>Организация образовательного процесса в 1 классе</a:t>
            </a:r>
            <a:r>
              <a:rPr lang="ru-RU" sz="4000" b="1" kern="10" dirty="0" smtClean="0">
                <a:ln w="12700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latin typeface="Times New Roman"/>
                <a:cs typeface="Times New Roman"/>
              </a:rPr>
              <a:t/>
            </a:r>
            <a:br>
              <a:rPr lang="ru-RU" sz="4000" b="1" kern="10" dirty="0" smtClean="0">
                <a:ln w="12700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latin typeface="Times New Roman"/>
                <a:cs typeface="Times New Roman"/>
              </a:rPr>
            </a:br>
            <a:endParaRPr lang="ru-RU" sz="4000" dirty="0"/>
          </a:p>
        </p:txBody>
      </p:sp>
      <p:sp>
        <p:nvSpPr>
          <p:cNvPr id="7171" name="Rectangle 6"/>
          <p:cNvSpPr>
            <a:spLocks noChangeArrowheads="1"/>
          </p:cNvSpPr>
          <p:nvPr/>
        </p:nvSpPr>
        <p:spPr bwMode="auto">
          <a:xfrm>
            <a:off x="323850" y="2000250"/>
            <a:ext cx="7056438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Wingdings" pitchFamily="2" charset="2"/>
              <a:buChar char="ü"/>
              <a:defRPr/>
            </a:pPr>
            <a:r>
              <a:rPr lang="ru-RU" altLang="ru-RU" sz="3000" dirty="0" smtClean="0">
                <a:solidFill>
                  <a:srgbClr val="000099"/>
                </a:solidFill>
                <a:latin typeface="Constantia" pitchFamily="18" charset="0"/>
              </a:rPr>
              <a:t>Адаптационный период – </a:t>
            </a:r>
            <a:r>
              <a:rPr lang="ru-RU" altLang="ru-RU" sz="3000" b="1" dirty="0" smtClean="0">
                <a:solidFill>
                  <a:srgbClr val="FF0000"/>
                </a:solidFill>
                <a:latin typeface="Constantia" pitchFamily="18" charset="0"/>
              </a:rPr>
              <a:t>2 месяца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Wingdings" pitchFamily="2" charset="2"/>
              <a:buChar char="ü"/>
              <a:defRPr/>
            </a:pPr>
            <a:r>
              <a:rPr lang="ru-RU" altLang="ru-RU" sz="3000" dirty="0" smtClean="0">
                <a:solidFill>
                  <a:srgbClr val="000099"/>
                </a:solidFill>
                <a:latin typeface="Constantia" pitchFamily="18" charset="0"/>
              </a:rPr>
              <a:t>Продолжительность учебной недели – </a:t>
            </a:r>
            <a:r>
              <a:rPr lang="ru-RU" altLang="ru-RU" sz="3000" b="1" dirty="0" smtClean="0">
                <a:solidFill>
                  <a:srgbClr val="FF0000"/>
                </a:solidFill>
                <a:latin typeface="Constantia" pitchFamily="18" charset="0"/>
              </a:rPr>
              <a:t>5 дней</a:t>
            </a:r>
            <a:r>
              <a:rPr lang="ru-RU" altLang="ru-RU" sz="3000" dirty="0" smtClean="0">
                <a:solidFill>
                  <a:srgbClr val="000099"/>
                </a:solidFill>
                <a:latin typeface="Constantia" pitchFamily="18" charset="0"/>
              </a:rPr>
              <a:t>, учебного года - </a:t>
            </a:r>
            <a:r>
              <a:rPr lang="ru-RU" altLang="ru-RU" sz="3000" b="1" dirty="0" smtClean="0">
                <a:solidFill>
                  <a:srgbClr val="FF0000"/>
                </a:solidFill>
                <a:latin typeface="Constantia" pitchFamily="18" charset="0"/>
              </a:rPr>
              <a:t>33 недели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Wingdings" pitchFamily="2" charset="2"/>
              <a:buChar char="ü"/>
              <a:defRPr/>
            </a:pPr>
            <a:r>
              <a:rPr lang="ru-RU" altLang="ru-RU" sz="3000" dirty="0" smtClean="0">
                <a:solidFill>
                  <a:srgbClr val="000099"/>
                </a:solidFill>
                <a:latin typeface="Constantia" pitchFamily="18" charset="0"/>
              </a:rPr>
              <a:t>Продолжительность урока:</a:t>
            </a:r>
          </a:p>
          <a:p>
            <a:pPr marL="457200" indent="-45720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Wingdings" pitchFamily="2" charset="2"/>
              <a:buChar char="q"/>
              <a:defRPr/>
            </a:pPr>
            <a:r>
              <a:rPr lang="en-US" altLang="ru-RU" sz="3000" dirty="0" smtClean="0">
                <a:solidFill>
                  <a:srgbClr val="000099"/>
                </a:solidFill>
                <a:latin typeface="Constantia" pitchFamily="18" charset="0"/>
              </a:rPr>
              <a:t>I </a:t>
            </a:r>
            <a:r>
              <a:rPr lang="ru-RU" altLang="ru-RU" sz="3000" dirty="0" smtClean="0">
                <a:solidFill>
                  <a:srgbClr val="000099"/>
                </a:solidFill>
                <a:latin typeface="Constantia" pitchFamily="18" charset="0"/>
              </a:rPr>
              <a:t>полугодие – </a:t>
            </a:r>
            <a:r>
              <a:rPr lang="ru-RU" altLang="ru-RU" sz="3000" b="1" dirty="0" smtClean="0">
                <a:solidFill>
                  <a:srgbClr val="FF0000"/>
                </a:solidFill>
                <a:latin typeface="Constantia" pitchFamily="18" charset="0"/>
              </a:rPr>
              <a:t>35 минут</a:t>
            </a:r>
            <a:r>
              <a:rPr lang="ru-RU" altLang="ru-RU" sz="3000" dirty="0" smtClean="0">
                <a:solidFill>
                  <a:srgbClr val="000099"/>
                </a:solidFill>
                <a:latin typeface="Constantia" pitchFamily="18" charset="0"/>
              </a:rPr>
              <a:t>;</a:t>
            </a:r>
          </a:p>
          <a:p>
            <a:pPr marL="457200" indent="-45720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Wingdings" pitchFamily="2" charset="2"/>
              <a:buChar char="q"/>
              <a:defRPr/>
            </a:pPr>
            <a:r>
              <a:rPr lang="en-US" altLang="ru-RU" sz="3000" dirty="0" smtClean="0">
                <a:solidFill>
                  <a:srgbClr val="000099"/>
                </a:solidFill>
                <a:latin typeface="Constantia" pitchFamily="18" charset="0"/>
              </a:rPr>
              <a:t>II</a:t>
            </a:r>
            <a:r>
              <a:rPr lang="ru-RU" altLang="ru-RU" sz="3000" dirty="0" smtClean="0">
                <a:solidFill>
                  <a:srgbClr val="000099"/>
                </a:solidFill>
                <a:latin typeface="Constantia" pitchFamily="18" charset="0"/>
              </a:rPr>
              <a:t> полугодие – </a:t>
            </a:r>
            <a:r>
              <a:rPr lang="ru-RU" altLang="ru-RU" sz="3000" b="1" dirty="0" smtClean="0">
                <a:solidFill>
                  <a:srgbClr val="FF0000"/>
                </a:solidFill>
                <a:latin typeface="Constantia" pitchFamily="18" charset="0"/>
              </a:rPr>
              <a:t>40 минут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Wingdings" pitchFamily="2" charset="2"/>
              <a:buChar char="ü"/>
              <a:defRPr/>
            </a:pPr>
            <a:r>
              <a:rPr lang="ru-RU" altLang="ru-RU" sz="3000" dirty="0" smtClean="0">
                <a:solidFill>
                  <a:srgbClr val="000099"/>
                </a:solidFill>
                <a:latin typeface="Constantia" pitchFamily="18" charset="0"/>
              </a:rPr>
              <a:t>Недельная учебная нагрузка –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None/>
              <a:defRPr/>
            </a:pPr>
            <a:r>
              <a:rPr lang="ru-RU" altLang="ru-RU" sz="3000" b="1" dirty="0" smtClean="0">
                <a:solidFill>
                  <a:srgbClr val="FF0000"/>
                </a:solidFill>
                <a:latin typeface="Constantia" pitchFamily="18" charset="0"/>
              </a:rPr>
              <a:t>21 час </a:t>
            </a:r>
            <a:r>
              <a:rPr lang="ru-RU" altLang="ru-RU" sz="3000" dirty="0" smtClean="0">
                <a:solidFill>
                  <a:srgbClr val="000099"/>
                </a:solidFill>
                <a:latin typeface="Constantia" pitchFamily="18" charset="0"/>
              </a:rPr>
              <a:t>в неделю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717032"/>
            <a:ext cx="2084584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3708400" y="260350"/>
            <a:ext cx="51117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3600" dirty="0">
                <a:solidFill>
                  <a:schemeClr val="bg1"/>
                </a:solidFill>
              </a:rPr>
              <a:t>Обязательно ли ребенок </a:t>
            </a:r>
            <a:br>
              <a:rPr lang="ru-RU" sz="3600" dirty="0">
                <a:solidFill>
                  <a:schemeClr val="bg1"/>
                </a:solidFill>
              </a:rPr>
            </a:br>
            <a:r>
              <a:rPr lang="ru-RU" sz="3600" dirty="0">
                <a:solidFill>
                  <a:schemeClr val="bg1"/>
                </a:solidFill>
              </a:rPr>
              <a:t>должен уметь читать и писать к 1 классу?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2910" y="214290"/>
            <a:ext cx="7429552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Обязательна ли школьная форма </a:t>
            </a:r>
          </a:p>
          <a:p>
            <a:pPr algn="ctr"/>
            <a:r>
              <a:rPr lang="ru-RU" sz="3200" b="1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1 классе?</a:t>
            </a:r>
            <a:endParaRPr lang="ru-RU" sz="3200" b="1" dirty="0">
              <a:ln w="11430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 descr="https://im0-tub-ru.yandex.net/i?id=593a31d3a0f360141cd04e702e496151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2447315" cy="3672408"/>
          </a:xfrm>
          <a:prstGeom prst="rect">
            <a:avLst/>
          </a:prstGeom>
          <a:noFill/>
        </p:spPr>
      </p:pic>
      <p:pic>
        <p:nvPicPr>
          <p:cNvPr id="5" name="Picture 4" descr="https://im0-tub-ru.yandex.net/i?id=b6c1abc443c82ed289ccd8d4a41f930a-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348880"/>
            <a:ext cx="2425968" cy="3384376"/>
          </a:xfrm>
          <a:prstGeom prst="rect">
            <a:avLst/>
          </a:prstGeom>
          <a:noFill/>
        </p:spPr>
      </p:pic>
      <p:pic>
        <p:nvPicPr>
          <p:cNvPr id="1030" name="Picture 6" descr="https://uniorcentre.ru/blog/wp-content/uploads/2018/06/shkolnye-yubki-dlya-devochek-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2708920"/>
            <a:ext cx="2347460" cy="36004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3179" y="1628800"/>
            <a:ext cx="81099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Любите</a:t>
            </a:r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своего ребёнка</a:t>
            </a:r>
          </a:p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Таким, какой он есть</a:t>
            </a:r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!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0" name="Picture 2" descr="http://i.ytimg.com/vi/EFfK2P6k_GE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7660" y="3212976"/>
            <a:ext cx="6160684" cy="34653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2964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168</TotalTime>
  <Words>537</Words>
  <Application>Microsoft Office PowerPoint</Application>
  <PresentationFormat>Экран (4:3)</PresentationFormat>
  <Paragraphs>102</Paragraphs>
  <Slides>26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Волна</vt:lpstr>
      <vt:lpstr>Родительское собрание будущих первоклассников</vt:lpstr>
      <vt:lpstr>Слайд 2</vt:lpstr>
      <vt:lpstr>Слайд 3</vt:lpstr>
      <vt:lpstr>Слайд 4</vt:lpstr>
      <vt:lpstr>СКАЗКА КОЛОБОК на психологический лад </vt:lpstr>
      <vt:lpstr>Слайд 6</vt:lpstr>
      <vt:lpstr>Слайд 7</vt:lpstr>
      <vt:lpstr>Слайд 8</vt:lpstr>
      <vt:lpstr>Слайд 9</vt:lpstr>
      <vt:lpstr>Слайд 10</vt:lpstr>
      <vt:lpstr>Слайд 11</vt:lpstr>
      <vt:lpstr>Приоритетные цели «Начальной школы XXI века»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Организация образовательного процесса в 1 классе 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СКАЗКА КОЛОБОК на психологический лад</dc:title>
  <dc:creator>User</dc:creator>
  <cp:lastModifiedBy>GadgetStock</cp:lastModifiedBy>
  <cp:revision>18</cp:revision>
  <dcterms:created xsi:type="dcterms:W3CDTF">2015-11-12T12:16:32Z</dcterms:created>
  <dcterms:modified xsi:type="dcterms:W3CDTF">2023-04-16T16:23:28Z</dcterms:modified>
</cp:coreProperties>
</file>