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8" r:id="rId6"/>
    <p:sldId id="262" r:id="rId7"/>
    <p:sldId id="263" r:id="rId8"/>
    <p:sldId id="264" r:id="rId9"/>
    <p:sldId id="277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3" r:id="rId21"/>
    <p:sldId id="280" r:id="rId22"/>
    <p:sldId id="281" r:id="rId23"/>
    <p:sldId id="279" r:id="rId24"/>
    <p:sldId id="282" r:id="rId25"/>
    <p:sldId id="283" r:id="rId26"/>
    <p:sldId id="27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0" clrIdx="0">
    <p:extLst>
      <p:ext uri="{19B8F6BF-5375-455C-9EA6-DF929625EA0E}">
        <p15:presenceInfo xmlns:p15="http://schemas.microsoft.com/office/powerpoint/2012/main" xmlns="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 varScale="1">
        <p:scale>
          <a:sx n="70" d="100"/>
          <a:sy n="70" d="100"/>
        </p:scale>
        <p:origin x="-128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11.12.2020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80;&#1083;&#1086;&#1078;&#1077;&#1085;&#1080;&#1103;/LearningApp_SCORM_6456434/index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&#1055;&#1088;&#1080;&#1083;&#1086;&#1078;&#1077;&#1085;&#1080;&#1103;/&#1092;&#1088;&#1072;&#1075;&#1084;&#1077;&#1085;&#1090;%20&#1080;&#1079;%20&#1089;&#1082;&#1072;&#1079;&#1082;&#1080;%20&#1052;&#1086;&#1088;&#1086;&#1079;&#1082;&#1086;.3gp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&#1050;&#1072;&#1087;&#1080;&#1090;&#1072;&#1085;%20&#1050;&#1088;&#1072;&#1073;-%20'&#1044;&#1077;&#1083;&#1072;&#1081;%20&#1090;&#1072;&#1082;!'%20(&#1060;&#1080;&#1079;&#1084;&#1080;&#1085;&#1091;&#1090;&#1082;&#1072;%20&#1076;&#1083;&#1103;%20&#1076;&#1077;&#1090;&#1077;&#1081;)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80;&#1083;&#1086;&#1078;&#1077;&#1085;&#1080;&#1103;/&#1092;&#1080;&#1079;&#1084;&#1080;&#1085;&#1091;&#1090;&#1082;&#1072;%20&#1076;&#1083;&#1103;%20&#1075;&#1083;&#1072;&#1079;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&#1055;&#1088;&#1080;&#1083;&#1086;&#1078;&#1077;&#1085;&#1080;&#1103;/&#1075;&#1080;&#1084;&#1085;&#1072;&#1089;&#1090;&#1080;&#1082;&#1072;%20%20&#1076;&#1083;&#1103;%20&#1075;&#1083;&#1072;&#1079;.mp4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1" y="1584742"/>
            <a:ext cx="52929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tima" pitchFamily="2" charset="0"/>
              </a:rPr>
              <a:t>Урок физики </a:t>
            </a:r>
          </a:p>
          <a:p>
            <a:pPr algn="ctr"/>
            <a:r>
              <a:rPr lang="ru-RU" sz="4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tima" pitchFamily="2" charset="0"/>
              </a:rPr>
              <a:t>в 7 классе</a:t>
            </a:r>
          </a:p>
          <a:p>
            <a:pPr algn="ctr"/>
            <a:r>
              <a:rPr lang="ru-RU" sz="4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tima" pitchFamily="2" charset="0"/>
              </a:rPr>
              <a:t>(</a:t>
            </a: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tima" pitchFamily="2" charset="0"/>
              </a:rPr>
              <a:t>урок-исследование</a:t>
            </a:r>
            <a:r>
              <a:rPr lang="ru-RU" sz="4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tima" pitchFamily="2" charset="0"/>
              </a:rPr>
              <a:t>)</a:t>
            </a:r>
            <a:endParaRPr lang="ru-RU" sz="44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tima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37468" y="3708400"/>
            <a:ext cx="54330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Учитель </a:t>
            </a:r>
            <a:r>
              <a:rPr lang="ru-RU" sz="2000" b="1" dirty="0" smtClean="0">
                <a:solidFill>
                  <a:schemeClr val="bg1"/>
                </a:solidFill>
              </a:rPr>
              <a:t>физики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>
                <a:solidFill>
                  <a:schemeClr val="bg1"/>
                </a:solidFill>
              </a:rPr>
              <a:t>МБОУ </a:t>
            </a:r>
            <a:r>
              <a:rPr lang="ru-RU" sz="2000" b="1" dirty="0" smtClean="0">
                <a:solidFill>
                  <a:schemeClr val="bg1"/>
                </a:solidFill>
              </a:rPr>
              <a:t>Первомайской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СОШ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им.А.С.Еремина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Радушкина</a:t>
            </a:r>
            <a:r>
              <a:rPr lang="ru-RU" sz="2400" b="1" dirty="0" smtClean="0">
                <a:solidFill>
                  <a:schemeClr val="bg1"/>
                </a:solidFill>
              </a:rPr>
              <a:t> Марина Александровна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Владея опытом естественных наук,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Изучим все, что есть в подлунном мире,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Тогда лишь станет ясным все вокруг,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 понимание человеческое шире.</a:t>
            </a: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приведенных слов составьте два определения физических величин:</a:t>
            </a:r>
          </a:p>
          <a:p>
            <a:r>
              <a:rPr lang="ru-RU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сила, мера, масса, взаимодействия, инертности, характеристика, тел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Сила – характеристика взаимодействия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тел.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5101342"/>
            <a:ext cx="690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асса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– мера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инертности.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27677" y="5625727"/>
            <a:ext cx="2606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верно:0,5 балла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Неверно: 0 баллов</a:t>
            </a:r>
          </a:p>
        </p:txBody>
      </p:sp>
    </p:spTree>
    <p:extLst>
      <p:ext uri="{BB962C8B-B14F-4D97-AF65-F5344CB8AC3E}">
        <p14:creationId xmlns:p14="http://schemas.microsoft.com/office/powerpoint/2010/main" xmlns="" val="312755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0857" y="4265931"/>
            <a:ext cx="690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весы, килограмм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2.Найдите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закономерности и разделите на две группы термины:</a:t>
            </a:r>
          </a:p>
          <a:p>
            <a:r>
              <a:rPr lang="ru-RU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мензурка, масса,  объём, килограмм, кубический метр, весы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70857" y="5300355"/>
            <a:ext cx="6297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бъём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мензурка, кубический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метр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41493" y="5913441"/>
            <a:ext cx="2709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ерно: 0,5 балла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Неверно: 0 баллов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967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853543" y="2840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endParaRPr lang="ru-RU" sz="3600" b="1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0630" y="2149607"/>
            <a:ext cx="4202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Тест на повторение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400" y="3634988"/>
            <a:ext cx="73470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оценивания: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ошибок-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балла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шибка-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ошибки –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балла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ошибки –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519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5054" y="-8289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1800" y="2036743"/>
            <a:ext cx="828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является причиной изменения скорости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7499" y="154203"/>
            <a:ext cx="70781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ывод </a:t>
            </a:r>
          </a:p>
          <a:p>
            <a:pPr algn="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заданиям теста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87823" y="3242344"/>
            <a:ext cx="1074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ила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!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21741" y="4212395"/>
            <a:ext cx="4700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чем сила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характеризуется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800" dirty="0"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34327" y="5059335"/>
            <a:ext cx="41746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Числовым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значением; </a:t>
            </a:r>
            <a:endParaRPr lang="ru-RU" sz="280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20888" y="5526272"/>
            <a:ext cx="4928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направлением в пространстве;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10088" y="6003325"/>
            <a:ext cx="3327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точкой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приложения.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74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13552" y="391055"/>
            <a:ext cx="74845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Просмотр фрагмента видео фильма «Морозко»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>
            <a:hlinkClick r:id="rId4" action="ppaction://hlinkfile">
              <a:snd r:embed="rId3" name="drumroll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2460" y="2090614"/>
            <a:ext cx="3934838" cy="314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745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2268" y="3810000"/>
            <a:ext cx="7484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является источником физических знаний?</a:t>
            </a:r>
            <a:endParaRPr lang="ru-RU" sz="28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50876" y="2238268"/>
            <a:ext cx="63809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какие цели мы ставим перед 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собой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8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990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Неопределённая форма глагола\Рисунок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31" y="0"/>
            <a:ext cx="9144000" cy="651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965277" y="1580221"/>
            <a:ext cx="601866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«На гору десять тянут, под гору один столкнет» </a:t>
            </a:r>
            <a:endParaRPr lang="ru-RU" sz="3200" b="1" cap="none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Сила.  Явление тяготения.</a:t>
            </a:r>
          </a:p>
          <a:p>
            <a:pPr algn="ctr"/>
            <a:r>
              <a:rPr lang="ru-RU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Сила тяжести.</a:t>
            </a:r>
            <a:endParaRPr lang="ru-RU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14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49435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Возьмём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теннисный шарик в руки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подкинем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его. </a:t>
            </a:r>
          </a:p>
          <a:p>
            <a:pPr lvl="0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произойдет?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3504" y="381226"/>
            <a:ext cx="54283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№ 1.</a:t>
            </a:r>
            <a:endParaRPr lang="ru-RU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29847" y="1996593"/>
            <a:ext cx="4572000" cy="157889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1. Возьмём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теннисный шарик в руки и отпустим 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его. Что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произойдет?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7106" y="5793476"/>
            <a:ext cx="8665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является причиной изменения  скорости движения шарика в этих случаях?</a:t>
            </a:r>
            <a:endParaRPr lang="ru-RU" sz="28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depositphotos_50249941-stock-photo-male-hand-in-wristband-throw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3379" y="3848670"/>
            <a:ext cx="1927806" cy="1944806"/>
          </a:xfrm>
          <a:prstGeom prst="rect">
            <a:avLst/>
          </a:prstGeom>
        </p:spPr>
      </p:pic>
      <p:pic>
        <p:nvPicPr>
          <p:cNvPr id="12" name="Рисунок 11" descr="formula-sila-prityazheniya-zemli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219" y="1422707"/>
            <a:ext cx="32575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6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9796" y="1609745"/>
            <a:ext cx="84936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Сила, с которой Земля притягивает к себе тело, называется 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силой тяжести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Она обозначается буквой 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 индексом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Fтяж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  направлена к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центру </a:t>
            </a:r>
            <a:r>
              <a:rPr lang="ru-RU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Земли.</a:t>
            </a:r>
            <a:endParaRPr lang="ru-RU" sz="2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11328" y="397486"/>
            <a:ext cx="6910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Вывод по исследовательской работе №1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3260" y="3316406"/>
            <a:ext cx="3526311" cy="311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54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3369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518" y="1580221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 с детства падал столько раз.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болью и ушибами подчас.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у меня уж нет сомнения,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Что это сила притяжения.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88544" y="408956"/>
            <a:ext cx="6273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чувствуете притяжение Земли?</a:t>
            </a:r>
            <a:r>
              <a:rPr lang="ru-RU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 descr="img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5566" y="3411940"/>
            <a:ext cx="4276298" cy="324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859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9105" y="4274024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1164" y="2067835"/>
            <a:ext cx="834420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Придумать вопросы по теме урока.</a:t>
            </a:r>
          </a:p>
          <a:p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Номинации победителей:</a:t>
            </a:r>
          </a:p>
          <a:p>
            <a:pPr lvl="3">
              <a:buFontTx/>
              <a:buChar char="-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 группа: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вопрос о силе тяжести» - 1 балл</a:t>
            </a:r>
          </a:p>
          <a:p>
            <a:pPr lvl="3">
              <a:buFontTx/>
              <a:buChar char="-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 группа: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вопрос о явлении тяготения» - 1 балл</a:t>
            </a:r>
            <a:endParaRPr lang="ru-RU" sz="28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01940" y="298921"/>
            <a:ext cx="37755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 в группах</a:t>
            </a:r>
            <a:endParaRPr lang="ru-RU" sz="36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971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7499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599" y="1812219"/>
            <a:ext cx="7924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11698" y="512534"/>
            <a:ext cx="61504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ПОДВИЖНАЯ ФИЗМИНУТКА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1698" y="2288107"/>
            <a:ext cx="3520602" cy="352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719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2820" y="371746"/>
            <a:ext cx="53015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№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" y="1367422"/>
            <a:ext cx="8251371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бумаги сминают в комок и кидают одновременно с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ластиком. 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1514" y="4658366"/>
            <a:ext cx="8860971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 вы думаете, во всех ли точках на поверхности Земли на тело действует одинаковая сила тяжести?  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Рисунок 10" descr="image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5045" y="2450796"/>
            <a:ext cx="1653540" cy="1874520"/>
          </a:xfrm>
          <a:prstGeom prst="rect">
            <a:avLst/>
          </a:prstGeom>
        </p:spPr>
      </p:pic>
      <p:pic>
        <p:nvPicPr>
          <p:cNvPr id="12" name="Рисунок 11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3576" y="2337108"/>
            <a:ext cx="1485900" cy="196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556887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6366" y="1825189"/>
            <a:ext cx="828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притяжения зависит от массы тела.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29115" y="266263"/>
            <a:ext cx="7227651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Вывод по исследовательской работе №2.</a:t>
            </a:r>
            <a:endParaRPr lang="ru-RU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1831" y="4297415"/>
            <a:ext cx="83949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Земной шар немного сплюснут у полюсов, значит, тела, расположенные около полюсов, расположены немного ближе к центру Земли. В связи с этим сила тяжести на полюсе немного больше, чем на экваторе или на других широтах.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6119" y="2609850"/>
            <a:ext cx="2671256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414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367120"/>
            <a:ext cx="828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Притяжение всех тел вселенной друг к другу названо  </a:t>
            </a:r>
            <a:r>
              <a:rPr lang="ru-RU" sz="2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всемирным тяготением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72090" y="404942"/>
            <a:ext cx="2967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Запись в тетради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6057" y="1380166"/>
            <a:ext cx="77143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Сила тяжести зависит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 расстояния между центром Земли и телом; </a:t>
            </a:r>
            <a:endParaRPr lang="ru-RU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 массы тела. 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17714" y="4536671"/>
            <a:ext cx="86722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Сила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тяжести – частный случай силы всемирного тяготения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943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564" y="267102"/>
            <a:ext cx="39587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Исаак Ньютон</a:t>
            </a:r>
            <a:endParaRPr lang="ru-RU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3560" y="4604865"/>
            <a:ext cx="864600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Согласно этому закону, установленному </a:t>
            </a:r>
            <a:r>
              <a:rPr lang="ru-RU" sz="2800" b="1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И. Ньютоном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силы притяжения между телами тем больше, тем больше массы этих тел. Силы притяжения между телами уменьшаются, если увеличивается расстояние между ними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400" y="1273609"/>
            <a:ext cx="3733800" cy="33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288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2408" y="1448780"/>
            <a:ext cx="88283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единицу силы принята сила, которая за время 1 с изменяет скорость тела массой 1 кг на 1 м/с. </a:t>
            </a: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честь английского физика И. Ньютона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эта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единица называется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ньютоном -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Н.</a:t>
            </a:r>
            <a:endParaRPr lang="ru-RU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82767" y="404252"/>
            <a:ext cx="55033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Единицы измерения силы.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6400" y="3299417"/>
            <a:ext cx="53754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Чтобы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определить силу тяжести, действующую на тело любой массы, необходимо 9,8 н/кг умножить на массу этого тела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g-ускорение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свободного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падения,</a:t>
            </a:r>
          </a:p>
          <a:p>
            <a:pPr>
              <a:spcAft>
                <a:spcPts val="0"/>
              </a:spcAft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g=9,8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Н/кг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81846" y="4255965"/>
            <a:ext cx="3009735" cy="769441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тяж</a:t>
            </a:r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m*g</a:t>
            </a:r>
            <a:endParaRPr lang="ru-RU" sz="4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51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17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7714" y="2313267"/>
            <a:ext cx="8280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Найдите,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силу тяжести вы бы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испытывали,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находясь на поверхности Луны. И во сколько раз это значение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меньше,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на Земле.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411" y="1904552"/>
            <a:ext cx="7078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т.=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(ученика)*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(ученика)*9,8Н/кг 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1412011"/>
            <a:ext cx="51031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Найдите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свою силу тяжести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0755" y="422032"/>
            <a:ext cx="5968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Закрепление изученного материала</a:t>
            </a:r>
            <a:endParaRPr lang="ru-RU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7715" y="4046342"/>
            <a:ext cx="8469085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Решение:</a:t>
            </a:r>
            <a:endParaRPr lang="ru-RU" sz="16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mg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ученика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*1,6=(у каждого свое значение, в зависимости от веса) Н.</a:t>
            </a:r>
            <a:endParaRPr lang="ru-RU" sz="16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mg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ученика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*9,8=(у каждого свое значение, в зависимости от веса) Н.</a:t>
            </a:r>
            <a:endParaRPr lang="ru-RU" sz="16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3)   </a:t>
            </a: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=(у каждого свое значение, в зависимости от веса).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39922" y="1996885"/>
            <a:ext cx="106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60609" y="6264828"/>
            <a:ext cx="113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091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8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2933" y="2203921"/>
            <a:ext cx="7078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Береги глаза!!!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9914" y="188115"/>
            <a:ext cx="6270172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Физминутка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глаз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3403" y="3309583"/>
            <a:ext cx="3586391" cy="268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274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9914" y="188115"/>
            <a:ext cx="6270172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Самостоятельная работа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09682" y="1397000"/>
          <a:ext cx="7820168" cy="5128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0084"/>
                <a:gridCol w="3910084"/>
              </a:tblGrid>
              <a:tr h="160424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</a:t>
                      </a: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1 вариант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     2 вариант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04244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1. Почему сила тяжести на полюсах Земли несколько больше, чем на экваторе и других широтах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Почему падают на землю капли дождя, крупинки града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04244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2. Какие тела взаимодействуют при падении камня, движении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спутника, автомобиля, парусной лодки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2. Какая сила вызывает приливы и отливы в морях и океанах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280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01421" y="220276"/>
            <a:ext cx="7333397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Самопроверка и критерии оценивания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3199768"/>
              </p:ext>
            </p:extLst>
          </p:nvPr>
        </p:nvGraphicFramePr>
        <p:xfrm>
          <a:off x="406400" y="1364242"/>
          <a:ext cx="8488908" cy="5476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4454"/>
                <a:gridCol w="4244454"/>
              </a:tblGrid>
              <a:tr h="1595145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1 вариант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2 вариант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95145"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Т.к. Земля «сплюснута» у полюсов, то тела на полюсах находятся несколько ближе к ее центру.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 балла</a:t>
                      </a:r>
                      <a:endParaRPr lang="ru-RU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Земля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притягивает к себе тела с силой, называемой силой тяжести и направлена вертикально вниз.</a:t>
                      </a: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 балла</a:t>
                      </a:r>
                      <a:endParaRPr lang="ru-RU" b="1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951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2.Камень и Земля,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камень и воздух. Спутник и Земля, спутник и разреженный воздух. Автомобиль и воздух, колеса автомобиля и полотно дороги. Парус и воздух, корпус лодки и вода.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0,5 балла</a:t>
                      </a:r>
                      <a:endParaRPr lang="ru-RU" b="1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2. Притяжение Земли к Луне вызывает приливы и отливы воды. Огромные массы воды поднимаются в океанах и морях дважды в сутки на много метров.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 балла</a:t>
                      </a:r>
                      <a:endParaRPr lang="ru-RU" b="1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1926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6400" y="223128"/>
            <a:ext cx="7271657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Рефлексия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2667" y="1719160"/>
            <a:ext cx="76877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Сегодня на уроке я узнал….</a:t>
            </a:r>
          </a:p>
          <a:p>
            <a:pPr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Самым трудным для меня было…</a:t>
            </a:r>
          </a:p>
          <a:p>
            <a:pPr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Самым интересным мне показалось…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094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8642" y="1812219"/>
            <a:ext cx="86759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«Три пути ведут к знанию: путь размышлений – это путь самый благородный, путь подражаний – это путь самый легкий, и путь опыта - это путь самый горький»</a:t>
            </a:r>
            <a:endParaRPr lang="ru-RU" sz="3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99790" y="5257055"/>
            <a:ext cx="24290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Конфуций</a:t>
            </a:r>
            <a:endParaRPr lang="ru-RU" sz="4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077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6333" y="2316378"/>
            <a:ext cx="7940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580221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400" y="3810000"/>
            <a:ext cx="828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02267" y="2103441"/>
            <a:ext cx="7078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333" y="1812219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endParaRPr lang="ru-RU" sz="28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70533" y="216376"/>
            <a:ext cx="493601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Домашнее задание на выбор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3794" y="1620234"/>
            <a:ext cx="84255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I.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П.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25.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Выучить </a:t>
            </a:r>
            <a:r>
              <a:rPr lang="ru-RU" sz="2400" b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опредекления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II.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Ответе на вопрос: известно, что авторучка «отказывается» писать на вертикальной плоскости. Проверьте на опыте и объясните, почему так происходит.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183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943</TotalTime>
  <Words>1051</Words>
  <Application>Microsoft Office PowerPoint</Application>
  <PresentationFormat>Экран (4:3)</PresentationFormat>
  <Paragraphs>149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1</cp:lastModifiedBy>
  <cp:revision>87</cp:revision>
  <dcterms:created xsi:type="dcterms:W3CDTF">2013-11-19T05:52:05Z</dcterms:created>
  <dcterms:modified xsi:type="dcterms:W3CDTF">2020-12-10T23:11:13Z</dcterms:modified>
</cp:coreProperties>
</file>