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65" r:id="rId4"/>
    <p:sldId id="267" r:id="rId5"/>
    <p:sldId id="266" r:id="rId6"/>
    <p:sldId id="257" r:id="rId7"/>
    <p:sldId id="271" r:id="rId8"/>
    <p:sldId id="262" r:id="rId9"/>
    <p:sldId id="263" r:id="rId10"/>
    <p:sldId id="268" r:id="rId11"/>
    <p:sldId id="269" r:id="rId12"/>
    <p:sldId id="282" r:id="rId13"/>
    <p:sldId id="284" r:id="rId14"/>
    <p:sldId id="259" r:id="rId15"/>
    <p:sldId id="260" r:id="rId16"/>
    <p:sldId id="272" r:id="rId17"/>
    <p:sldId id="273" r:id="rId18"/>
    <p:sldId id="276" r:id="rId19"/>
    <p:sldId id="277" r:id="rId20"/>
    <p:sldId id="283" r:id="rId21"/>
    <p:sldId id="278" r:id="rId22"/>
    <p:sldId id="279" r:id="rId23"/>
    <p:sldId id="280" r:id="rId24"/>
    <p:sldId id="285" r:id="rId25"/>
    <p:sldId id="27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3/20/2025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sch1231.mskobr.ru/attach_files/upload_users_files/645e4ecbb1220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5C351-79F8-486D-A873-687697926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418013"/>
            <a:ext cx="8825658" cy="2743198"/>
          </a:xfrm>
        </p:spPr>
        <p:txBody>
          <a:bodyPr/>
          <a:lstStyle/>
          <a:p>
            <a:pPr algn="ctr"/>
            <a:r>
              <a:rPr lang="ru-RU" sz="8000" b="1" dirty="0">
                <a:solidFill>
                  <a:schemeClr val="accent2">
                    <a:lumMod val="75000"/>
                  </a:schemeClr>
                </a:solidFill>
              </a:rPr>
              <a:t>В школу –с радостью!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858662-D2FA-4A84-BBDE-8D44762034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193177"/>
            <a:ext cx="8825658" cy="144562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Проблемы готовности детей к обучению </a:t>
            </a:r>
          </a:p>
          <a:p>
            <a:pPr algn="ctr"/>
            <a:r>
              <a:rPr lang="ru-RU" sz="1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Молодежный центр г. Лиски</a:t>
            </a:r>
          </a:p>
          <a:p>
            <a:pPr algn="ctr"/>
            <a:r>
              <a:rPr lang="ru-RU" sz="1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Корниенко Е.П. Педагог дополнительного образования </a:t>
            </a:r>
          </a:p>
        </p:txBody>
      </p:sp>
    </p:spTree>
    <p:extLst>
      <p:ext uri="{BB962C8B-B14F-4D97-AF65-F5344CB8AC3E}">
        <p14:creationId xmlns:p14="http://schemas.microsoft.com/office/powerpoint/2010/main" val="2634009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6166FB-C057-4510-B84A-D90745A3E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817238" cy="1400530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Академик Д. И. </a:t>
            </a:r>
            <a:r>
              <a:rPr lang="ru-RU" sz="2800" dirty="0" err="1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Фельдштейн</a:t>
            </a:r>
            <a:r>
              <a:rPr lang="ru-RU" sz="2800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обобщил фундаментальные академические исследования  значимых изменений у современных детей  </a:t>
            </a:r>
            <a:endParaRPr lang="ru-RU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9D9040-2A70-4F9F-B490-0E97236ECF0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Резкое снижение когнитивного развития детей дошкольного возраста.</a:t>
            </a:r>
          </a:p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Рост эмоционального дискомфорта и снижение желания активных действий.</a:t>
            </a:r>
          </a:p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Уход из жизни ребенка сюжетно-ролевой игры и, как следствие, снижение произвольности и мотивационно-</a:t>
            </a:r>
            <a:r>
              <a:rPr lang="ru-RU" sz="20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потребностной</a:t>
            </a:r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сферы.</a:t>
            </a:r>
            <a:b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2ED148-3CE5-4CB8-BD2E-8724AB749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Снижение любознательности и воображения у дошкольников, неразвитость внутреннего плана действий.</a:t>
            </a:r>
          </a:p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Рост «экранной» зависимости.</a:t>
            </a:r>
          </a:p>
          <a:p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Рост числа детей с ограниченными возможностями здоровья.</a:t>
            </a:r>
            <a:b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113933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2E55EF-2482-476F-917D-EB1F1AC86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…и основной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EAB7D3-1B6D-42D3-827D-2D50261BF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54480"/>
            <a:ext cx="8946541" cy="4693919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Недостаточное формирование мелкой моторики и, следовательно, графических навыков у детей дошкольного возраста, указывают на неразвитость соответствующих мозговых структур, в том числе отвечающих за произвольность.</a:t>
            </a:r>
            <a:br>
              <a:rPr lang="ru-RU" sz="360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637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16FD79-8EEB-4DB3-982A-1ECBF8EDC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613954"/>
            <a:ext cx="8825658" cy="3448595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4400" b="1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арушение асимметрии коры больших полушарий головного мозга и межполушарного взаимодействия – проблема успешной подготовки к развитию</a:t>
            </a:r>
            <a:endParaRPr lang="ru-RU" sz="4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4EDDB7-DC70-4B36-AA2C-598EB29DE2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Решение - </a:t>
            </a:r>
            <a:r>
              <a:rPr lang="ru-RU" sz="3600" b="1" dirty="0"/>
              <a:t>КИНЕЗИОЛОГИЯ</a:t>
            </a:r>
          </a:p>
        </p:txBody>
      </p:sp>
    </p:spTree>
    <p:extLst>
      <p:ext uri="{BB962C8B-B14F-4D97-AF65-F5344CB8AC3E}">
        <p14:creationId xmlns:p14="http://schemas.microsoft.com/office/powerpoint/2010/main" val="1699798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036E97-7BEE-4258-BD34-B87CA420A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209005"/>
            <a:ext cx="6858000" cy="645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933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82BCEA-A82A-4AA8-9062-1F148F9E6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7"/>
            <a:ext cx="10496506" cy="5961145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5400" b="1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Кинезиология – </a:t>
            </a:r>
            <a:r>
              <a:rPr lang="ru-RU" sz="5400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наука о развитии умственных способностей и физического здоровья через определенные двигательные упражнения. </a:t>
            </a:r>
            <a:br>
              <a:rPr lang="ru-RU" sz="5400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Гимнастика для мозга.</a:t>
            </a:r>
            <a:br>
              <a:rPr lang="ru-RU" sz="5400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980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6A7EA6B-FC5D-4986-8684-75F101364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943" y="352697"/>
            <a:ext cx="7959634" cy="596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30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3093F8-E600-4312-A82F-AB13ED43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Проблемы в развитии современных детей:</a:t>
            </a:r>
            <a:b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1627F1-63FD-4FA8-8FE7-2AEF95B8D1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снижение вербальной памяти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отстают в развитии словесно – логического мышления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растет число детей с ММД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трудом овладевают анализом и синтезом, сравнением и обобщением</a:t>
            </a:r>
          </a:p>
          <a:p>
            <a:pPr algn="just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недостаточно развита ручная моторика</a:t>
            </a:r>
          </a:p>
          <a:p>
            <a:pPr algn="just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часто нарушена координация движений</a:t>
            </a:r>
            <a:endParaRPr lang="ru-RU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1877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5C050B-B93B-411C-8C2C-D4E5C1B58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10653260" cy="5830516"/>
          </a:xfrm>
        </p:spPr>
        <p:txBody>
          <a:bodyPr/>
          <a:lstStyle/>
          <a:p>
            <a:pPr>
              <a:spcAft>
                <a:spcPts val="750"/>
              </a:spcAft>
            </a:pPr>
            <a:r>
              <a:rPr lang="ru-RU" sz="3600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Научные исследования В. М. Бехтерева, А. Р. </a:t>
            </a:r>
            <a:r>
              <a:rPr lang="ru-RU" sz="3600" dirty="0" err="1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Лурия</a:t>
            </a:r>
            <a:r>
              <a:rPr lang="ru-RU" sz="3600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Б. Н. Анохина, И. М. Сеченова доказали влияние манипуляции рук на функции высшей нервной деятельности и развитие речи</a:t>
            </a:r>
            <a:r>
              <a:rPr lang="ru-RU" sz="36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6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«Ум ребенка находится на кончиках его пальцев»</a:t>
            </a:r>
            <a:b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(</a:t>
            </a: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.А. Сухомлинский) </a:t>
            </a:r>
            <a:b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«Рука – это вышедший наружу мозг»                   (</a:t>
            </a:r>
            <a:r>
              <a:rPr lang="ru-RU" sz="2800" i="1" dirty="0" err="1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Э.Кант</a:t>
            </a: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b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«Рука – это инструмент всех инструментов» (Аристотель)</a:t>
            </a:r>
            <a:endParaRPr lang="ru-RU" sz="28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687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221EFF-696D-488D-9C9B-4B9347BD7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еподвижный ребёнок не обучается!</a:t>
            </a:r>
            <a:br>
              <a:rPr lang="ru-RU" sz="4800" b="1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(из опыта)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2518BF-A254-4C31-8DD5-1D40C4408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err="1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кинезиологические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методики направлены на активизацию различных отделов коры больших полушарий</a:t>
            </a:r>
          </a:p>
          <a:p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Комплекс упражнений для развития межполушарных связей </a:t>
            </a:r>
          </a:p>
          <a:p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Комплекс упражнений для развития правого и левого полушария </a:t>
            </a: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https://sch1231.mskobr.ru/attach_files/upload_users_files/645e4ecbb1220.pdf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dirty="0"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110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014DD-6D0F-4E77-9BEB-BB3EDBEB5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мелкой моторики – гимнастика для мозга </a:t>
            </a:r>
            <a:br>
              <a:rPr lang="ru-RU" sz="4400" b="1" dirty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5181D2-25CA-468E-82AD-C666299BAF0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Творческие способности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Мелкая моторика рук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Усидчивость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Тактильное восприятие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sz="8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A81572-72E7-4E15-A79F-0F9D87236DD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Зрительное восприятие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Соотношение размеров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8600" b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Умственную деятельность</a:t>
            </a:r>
            <a:endParaRPr lang="ru-RU" sz="8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62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8133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7694D5-7AB6-4BAE-88DC-DEDF4B259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https://nsportal.ru/detskiy-sad/logopediya/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</a:b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0DE6D3-2FD9-4EA2-885B-5B1320D54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763" y="1243394"/>
            <a:ext cx="5840474" cy="43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97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5F80F8-44B9-4BE2-B6AA-FE4FDF434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36135"/>
          </a:xfrm>
        </p:spPr>
        <p:txBody>
          <a:bodyPr/>
          <a:lstStyle/>
          <a:p>
            <a:pPr algn="ctr"/>
            <a:r>
              <a:rPr lang="ru-RU" dirty="0"/>
              <a:t>Кинезиологические сказки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F9684B0-0A5F-4174-92C7-C0F28878F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9054" y="1518249"/>
            <a:ext cx="6626983" cy="473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639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C10DE-5D1E-47BB-8267-A00B004DD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Кинезиологические мячики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9A3AED-242F-4AC3-AD74-3E45B2247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3543" y="1280159"/>
            <a:ext cx="4095750" cy="525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22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766CAC-5F46-443A-9936-176566832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7"/>
            <a:ext cx="9404723" cy="5810059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tx1">
                    <a:lumMod val="95000"/>
                  </a:schemeClr>
                </a:solidFill>
              </a:rPr>
              <a:t>Тесто для лепки</a:t>
            </a:r>
            <a:br>
              <a:rPr lang="ru-RU" dirty="0"/>
            </a:br>
            <a:br>
              <a:rPr lang="ru-RU" dirty="0"/>
            </a:b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Применение теста для лепки в период обучения грамоте связано с мелкой моторикой рук, развитием речи. Моделирование букв и предметов – основа успешного обучения чтению и развития речи</a:t>
            </a:r>
            <a:br>
              <a:rPr lang="ru-RU" sz="44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376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9BB6E5-BDA0-449F-8BCD-4C0C289D7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23" y="134983"/>
            <a:ext cx="2143125" cy="3810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007FB2-13FB-4612-A4B1-4D9A213EF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9509" y="186947"/>
            <a:ext cx="2143125" cy="3810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0D4570-18E2-461F-B75B-2950E701F8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1175" y="292230"/>
            <a:ext cx="2143125" cy="381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737A3C-6236-4EAA-8092-5B4E2E278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7195" y="1524000"/>
            <a:ext cx="2143125" cy="381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EA4AA6-E56E-4C6F-AF9D-CCE6271B12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6536" y="134983"/>
            <a:ext cx="1999637" cy="35529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474909-A6AE-4D8B-8B9D-C2CC792081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031" y="3031989"/>
            <a:ext cx="1609483" cy="285927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D53A4A5-0F9B-42B3-A508-FE0B6424CF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1516" y="3779683"/>
            <a:ext cx="1989675" cy="26589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FA7B7B-D46A-4C6F-9663-47AE08DA3E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99217" y="3749649"/>
            <a:ext cx="1993565" cy="271905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F762290-1A6D-4CF3-B67B-C167EDA796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17568" y="4391262"/>
            <a:ext cx="2871646" cy="165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62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23B220-150E-400C-9ED8-CA5FB53AE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6762" y="4088922"/>
            <a:ext cx="3220528" cy="241539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004672-DBD3-42C5-9BB6-B0A8C3C67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297" y="105184"/>
            <a:ext cx="6305909" cy="35453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96B202-8F4D-489B-948D-2BA38E1F8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249" y="4088922"/>
            <a:ext cx="3220528" cy="24153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72D749-CADF-4ED3-90AC-77DA929CD0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4358" y="4088922"/>
            <a:ext cx="1343283" cy="238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01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E5AE287-A495-4964-884B-0FED97CA98FD}"/>
              </a:ext>
            </a:extLst>
          </p:cNvPr>
          <p:cNvSpPr txBox="1"/>
          <p:nvPr/>
        </p:nvSpPr>
        <p:spPr>
          <a:xfrm>
            <a:off x="1058091" y="561704"/>
            <a:ext cx="8082643" cy="4722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Уровень развития мелкой моторики – это один из основных показателей готовности дошкольника к дальнейшему обучению в школе. Как правило, ребенок, у которого хорошо развита мелкая моторика, умеет логически рассуждать, свободно выражать свои мысли, у него хорошо развиты внимание, воображение и память.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chemeClr val="accent2">
                  <a:lumMod val="75000"/>
                </a:schemeClr>
              </a:solidFill>
              <a:latin typeface="PT Sans" panose="020B0503020203020204" pitchFamily="34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solidFill>
                  <a:schemeClr val="accent2">
                    <a:lumMod val="75000"/>
                  </a:schemeClr>
                </a:solidFill>
                <a:effectLst/>
                <a:latin typeface="PT Sans" panose="020B0503020203020204" pitchFamily="34" charset="-52"/>
                <a:ea typeface="Calibri" panose="020F0502020204030204" pitchFamily="34" charset="0"/>
                <a:cs typeface="Times New Roman" panose="02020603050405020304" pitchFamily="18" charset="0"/>
              </a:rPr>
              <a:t>https://t-rexstudio.by/blog/palchikovaya-gimnastika</a:t>
            </a:r>
            <a:endParaRPr lang="ru-RU" sz="2800" dirty="0">
              <a:solidFill>
                <a:schemeClr val="accent2">
                  <a:lumMod val="75000"/>
                </a:schemeClr>
              </a:solidFill>
              <a:effectLst/>
              <a:latin typeface="PT Sans" panose="020B0503020203020204" pitchFamily="34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743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FD118D-26E5-4CE5-B13D-78646D63B477}"/>
              </a:ext>
            </a:extLst>
          </p:cNvPr>
          <p:cNvSpPr txBox="1"/>
          <p:nvPr/>
        </p:nvSpPr>
        <p:spPr>
          <a:xfrm>
            <a:off x="2009955" y="405443"/>
            <a:ext cx="8117456" cy="2482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effectLst/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effectLst/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effectLst/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T Sans" panose="020B0503020203020204" pitchFamily="34" charset="-52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lang="ru-RU" sz="1050" dirty="0">
              <a:solidFill>
                <a:srgbClr val="000000"/>
              </a:solidFill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lang="ru-RU" dirty="0">
              <a:solidFill>
                <a:srgbClr val="000000"/>
              </a:solidFill>
              <a:latin typeface="PT Sans" panose="020B0503020203020204" pitchFamily="34" charset="-52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44EE27-25C2-4E62-829F-249AB9091284}"/>
              </a:ext>
            </a:extLst>
          </p:cNvPr>
          <p:cNvSpPr txBox="1"/>
          <p:nvPr/>
        </p:nvSpPr>
        <p:spPr>
          <a:xfrm>
            <a:off x="1224951" y="1026543"/>
            <a:ext cx="9290649" cy="4072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Уровень </a:t>
            </a:r>
            <a:r>
              <a:rPr kumimoji="0" lang="ru-RU" sz="2800" b="0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развития речи детей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находится в прямой зависимости от степени сформированности тонких движений пальцев рук. Поэтому необходимо уделять большое внимание развитию движений пальцев руки совершенствованию мелкой моторики рук ребенка. У большинства детей с задержкой речевого развития наблюдаются отклонения в формировании движений пальцев (движения не точные , некоординированные)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Каким же образом можно развивать моторику рук?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0080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3FA1B2-2953-43D3-BF17-EF7B5CBA2A69}"/>
              </a:ext>
            </a:extLst>
          </p:cNvPr>
          <p:cNvSpPr txBox="1"/>
          <p:nvPr/>
        </p:nvSpPr>
        <p:spPr>
          <a:xfrm>
            <a:off x="1130060" y="319176"/>
            <a:ext cx="8635042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Игры и упражнения для развития мелкой моторики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PT Sans" panose="020B0503020203020204" pitchFamily="34" charset="-52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Упражнения на развитие статической координации движений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«Гнездо»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— пальцы обеих рук слегка согнуть и приложить одни к другим, большие пальцы убрать внутрь ладоней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«Фонарики»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— руки поднять вверх, кисти рук опустить, опущенные пальцы раздвинуть, тянуть вниз, имитируя форму фонарика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«Буквы»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— изобразить руками буквы О, Л, М, П, Т и 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др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«Замок»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— соединить пальцы обеих рук в замок, на слова «чик-чик» (поворот ключа) разъединить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«Олень здоровается»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— скрещенные руки поднять вверх, пальцы широко раздвинуть, головой и руками делать легкие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полунаклоны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Times New Roman" panose="02020603050405020304" pitchFamily="18" charset="0"/>
                <a:cs typeface="+mn-cs"/>
              </a:rPr>
              <a:t> вперед.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4719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D87B0D8-7965-482C-935D-5AD096BAB9D8}"/>
              </a:ext>
            </a:extLst>
          </p:cNvPr>
          <p:cNvSpPr txBox="1"/>
          <p:nvPr/>
        </p:nvSpPr>
        <p:spPr>
          <a:xfrm>
            <a:off x="1992702" y="138023"/>
            <a:ext cx="7148032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Упражнения на развитие динамической координации движений.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«Пальчики здороваются»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на счет 1, 2, 3, 4, 5 соединяются кончики пальцев обеих рук — большой с большим и т. Д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Пальцеход</a:t>
            </a: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на плотном ковролине нашито 20 пуговиц — по 10 в 2 ряда. Ребенок нажимает указательными пальцами обеих рук на пуговицы, имитируя ходьбу.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«Соревнования по бегу»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средний и указательный пальцы правой, затем левой, далее обеих рук изображают ноги бегунов (на столе)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«Необычное животное»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показать, как передвигается животное, у которого пять ног, по столу (сначала правой, а затем левой рукой).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«Посчитай-ка»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сжать руку в кулачок, считать пальцы, разгибая их (сначала на правой руке, затем на левой).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«Командир»</a:t>
            </a:r>
            <a:r>
              <a:rPr lang="ru-RU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сжать руку в кулачок, разжимать пальцы по одному со счетом: «Ты командир, а твои пальчики — солдаты. Командуй: раз, два, три...»</a:t>
            </a:r>
            <a:r>
              <a:rPr lang="ru-RU" i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•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23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95E628-D481-468C-990D-E2AF6879C296}"/>
              </a:ext>
            </a:extLst>
          </p:cNvPr>
          <p:cNvSpPr txBox="1"/>
          <p:nvPr/>
        </p:nvSpPr>
        <p:spPr>
          <a:xfrm>
            <a:off x="1147313" y="163902"/>
            <a:ext cx="9100868" cy="5207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endParaRPr lang="ru-RU" sz="1050" i="1" dirty="0">
              <a:solidFill>
                <a:srgbClr val="000000"/>
              </a:solidFill>
              <a:effectLst/>
              <a:latin typeface="PT Sans" panose="020B0503020203020204" pitchFamily="34" charset="-52"/>
              <a:ea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Упражнения для расслабления рук.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400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Массаж </a:t>
            </a:r>
            <a:r>
              <a:rPr lang="ru-RU" sz="24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подушечек пальцев рук и фаланг пальцев (от ногтевых фаланг к основаниям пальцев), потягивание сцепленных пальцев в противоположные стороны с речевым стихотворным сопровождением, так как стихи, сопровождающие упражнения, — это та основа, на которой формируется чувство ритма.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400" b="1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Имитационные движения для кистей рук:</a:t>
            </a:r>
            <a:r>
              <a:rPr lang="ru-RU" sz="24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— мытье рук перед едой       — </a:t>
            </a:r>
            <a:r>
              <a:rPr lang="ru-RU" sz="2400" dirty="0" err="1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стряхивание</a:t>
            </a:r>
            <a:r>
              <a:rPr lang="ru-RU" sz="24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 воды с кисти       — полоскание белья       — надевание перчаток       — поглаживание кошки     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 — пальчики танцуют       Упражнения педагог может придумать сам, проявив творчество.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01507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70B158-F790-461B-94E8-0AD64ADDB2DB}"/>
              </a:ext>
            </a:extLst>
          </p:cNvPr>
          <p:cNvSpPr txBox="1"/>
          <p:nvPr/>
        </p:nvSpPr>
        <p:spPr>
          <a:xfrm>
            <a:off x="1708029" y="612477"/>
            <a:ext cx="8453887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1212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Графические диктанты</a:t>
            </a:r>
          </a:p>
          <a:p>
            <a:pPr algn="ctr"/>
            <a:endParaRPr lang="ru-RU" sz="3200" b="1" dirty="0">
              <a:solidFill>
                <a:schemeClr val="accent2">
                  <a:lumMod val="75000"/>
                </a:schemeClr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21212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Одной из самых эффективных и интересных методик формирования и развития графических навыков на основе межполушарного взаимодействия являются  графические диктанты.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212121"/>
                </a:solidFill>
                <a:effectLst/>
                <a:uLnTx/>
                <a:uFillTx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Ребёнок фантазирует, анализирует. Получаемые эмоции в ходе выполнения заданий – немаловажный  показатель умственного и психического здоровья.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89345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340D7D-A287-485F-A868-082DFF44C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08" y="241540"/>
            <a:ext cx="1944897" cy="25931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067DF4-3BA9-45D0-B8F7-618B0464B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666" y="241540"/>
            <a:ext cx="2158268" cy="25931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C616F41-6851-4ED1-86E9-BDDCC188D7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4456" y="241540"/>
            <a:ext cx="2929597" cy="240715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75D108D-F54B-4F7B-862F-7368AE288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2856" y="3269411"/>
            <a:ext cx="2367619" cy="303649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EE04466-DD08-410D-8B3B-D396AE854D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5615869" y="3464201"/>
            <a:ext cx="3035921" cy="227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661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12EFCA-6DCA-4096-8212-7A65170D4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8331" y="2364376"/>
            <a:ext cx="6235338" cy="39841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B96AFD-38AC-4085-A359-4AADB9950FAE}"/>
              </a:ext>
            </a:extLst>
          </p:cNvPr>
          <p:cNvSpPr txBox="1"/>
          <p:nvPr/>
        </p:nvSpPr>
        <p:spPr>
          <a:xfrm>
            <a:off x="2050869" y="352697"/>
            <a:ext cx="708986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0" i="0" dirty="0">
                <a:solidFill>
                  <a:srgbClr val="FFC000"/>
                </a:solidFill>
                <a:effectLst/>
                <a:latin typeface="Google Sans"/>
              </a:rPr>
              <a:t>Ежегодно, в третью субботу марта, во всём мире отмечается Международный день кинезиологии.</a:t>
            </a:r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7505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332</TotalTime>
  <Words>975</Words>
  <Application>Microsoft Office PowerPoint</Application>
  <PresentationFormat>Широкоэкранный</PresentationFormat>
  <Paragraphs>82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Arial</vt:lpstr>
      <vt:lpstr>Calibri</vt:lpstr>
      <vt:lpstr>Century Gothic</vt:lpstr>
      <vt:lpstr>Google Sans</vt:lpstr>
      <vt:lpstr>PT Sans</vt:lpstr>
      <vt:lpstr>Roboto</vt:lpstr>
      <vt:lpstr>Symbol</vt:lpstr>
      <vt:lpstr>Times New Roman</vt:lpstr>
      <vt:lpstr>Wingdings</vt:lpstr>
      <vt:lpstr>Wingdings 3</vt:lpstr>
      <vt:lpstr>Ион</vt:lpstr>
      <vt:lpstr>В школу –с радостью!</vt:lpstr>
      <vt:lpstr>Академик Д. И. Фельдштейн обобщил фундаментальные академические исследования  значимых изменений у современных детей  </vt:lpstr>
      <vt:lpstr>…и основной</vt:lpstr>
      <vt:lpstr>Нарушение асимметрии коры больших полушарий головного мозга и межполушарного взаимодействия – проблема успешной подготовки к развитию</vt:lpstr>
      <vt:lpstr>Презентация PowerPoint</vt:lpstr>
      <vt:lpstr>Кинезиология – это наука о развитии умственных способностей и физического здоровья через определенные двигательные упражнения.  Гимнастика для мозга. </vt:lpstr>
      <vt:lpstr>Презентация PowerPoint</vt:lpstr>
      <vt:lpstr>Проблемы в развитии современных детей: </vt:lpstr>
      <vt:lpstr>Научные исследования В. М. Бехтерева, А. Р. Лурия, Б. Н. Анохина, И. М. Сеченова доказали влияние манипуляции рук на функции высшей нервной деятельности и развитие речи.  «Ум ребенка находится на кончиках его пальцев»                                                                                            (В.А. Сухомлинский)  «Рука – это вышедший наружу мозг»                   (Э.Кант)    «Рука – это инструмент всех инструментов» (Аристотель)</vt:lpstr>
      <vt:lpstr>Неподвижный ребёнок не обучается! (из опыта)</vt:lpstr>
      <vt:lpstr>Развитие мелкой моторики – гимнастика для мозга  </vt:lpstr>
      <vt:lpstr>https://nsportal.ru/detskiy-sad/logopediya/  </vt:lpstr>
      <vt:lpstr>Кинезиологические сказки</vt:lpstr>
      <vt:lpstr>Кинезиологические мячики</vt:lpstr>
      <vt:lpstr>Тесто для лепки  Применение теста для лепки в период обучения грамоте связано с мелкой моторикой рук, развитием речи. Моделирование букв и предметов – основа успешного обучения чтению и развития речи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 Корниенко</dc:creator>
  <cp:lastModifiedBy>Антон Корниенко</cp:lastModifiedBy>
  <cp:revision>24</cp:revision>
  <dcterms:created xsi:type="dcterms:W3CDTF">2025-03-16T12:50:53Z</dcterms:created>
  <dcterms:modified xsi:type="dcterms:W3CDTF">2025-03-20T10:04:47Z</dcterms:modified>
</cp:coreProperties>
</file>