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notesMasterIdLst>
    <p:notesMasterId r:id="rId29"/>
  </p:notesMasterIdLst>
  <p:sldIdLst>
    <p:sldId id="256" r:id="rId2"/>
    <p:sldId id="257" r:id="rId3"/>
    <p:sldId id="258" r:id="rId4"/>
    <p:sldId id="277" r:id="rId5"/>
    <p:sldId id="262" r:id="rId6"/>
    <p:sldId id="263" r:id="rId7"/>
    <p:sldId id="264" r:id="rId8"/>
    <p:sldId id="265" r:id="rId9"/>
    <p:sldId id="266" r:id="rId10"/>
    <p:sldId id="267" r:id="rId11"/>
    <p:sldId id="268" r:id="rId12"/>
    <p:sldId id="269" r:id="rId13"/>
    <p:sldId id="270" r:id="rId14"/>
    <p:sldId id="271" r:id="rId15"/>
    <p:sldId id="272" r:id="rId16"/>
    <p:sldId id="273" r:id="rId17"/>
    <p:sldId id="274" r:id="rId18"/>
    <p:sldId id="275" r:id="rId19"/>
    <p:sldId id="259" r:id="rId20"/>
    <p:sldId id="260" r:id="rId21"/>
    <p:sldId id="261" r:id="rId22"/>
    <p:sldId id="279" r:id="rId23"/>
    <p:sldId id="280" r:id="rId24"/>
    <p:sldId id="281" r:id="rId25"/>
    <p:sldId id="282" r:id="rId26"/>
    <p:sldId id="286" r:id="rId27"/>
    <p:sldId id="287"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105" d="100"/>
          <a:sy n="105" d="100"/>
        </p:scale>
        <p:origin x="71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805D710-D4E1-432E-BD8F-5F946B1F7F25}" type="datetimeFigureOut">
              <a:rPr lang="ru-RU" smtClean="0"/>
              <a:t>09.01.2026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464E0FE-3524-44F1-9C0F-F9809FFEE2EC}" type="slidenum">
              <a:rPr lang="ru-RU" smtClean="0"/>
              <a:t>‹#›</a:t>
            </a:fld>
            <a:endParaRPr lang="ru-RU"/>
          </a:p>
        </p:txBody>
      </p:sp>
    </p:spTree>
    <p:extLst>
      <p:ext uri="{BB962C8B-B14F-4D97-AF65-F5344CB8AC3E}">
        <p14:creationId xmlns:p14="http://schemas.microsoft.com/office/powerpoint/2010/main" val="26375143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A464E0FE-3524-44F1-9C0F-F9809FFEE2EC}" type="slidenum">
              <a:rPr lang="ru-RU" smtClean="0"/>
              <a:t>2</a:t>
            </a:fld>
            <a:endParaRPr lang="ru-RU"/>
          </a:p>
        </p:txBody>
      </p:sp>
    </p:spTree>
    <p:extLst>
      <p:ext uri="{BB962C8B-B14F-4D97-AF65-F5344CB8AC3E}">
        <p14:creationId xmlns:p14="http://schemas.microsoft.com/office/powerpoint/2010/main" val="22478652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E86160C-CB51-E396-D872-8FBF0E54C637}"/>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D57A86A5-0DC6-63A7-B7CE-D2C7C7CD8BF8}"/>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4DDD31C0-9244-8CBD-10BB-3894499AD5C3}"/>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70F2A08E-FFF4-8DCF-39C5-BCD1B60270C3}"/>
              </a:ext>
            </a:extLst>
          </p:cNvPr>
          <p:cNvSpPr>
            <a:spLocks noGrp="1"/>
          </p:cNvSpPr>
          <p:nvPr>
            <p:ph type="sldNum" sz="quarter" idx="5"/>
          </p:nvPr>
        </p:nvSpPr>
        <p:spPr/>
        <p:txBody>
          <a:bodyPr/>
          <a:lstStyle/>
          <a:p>
            <a:fld id="{A464E0FE-3524-44F1-9C0F-F9809FFEE2EC}" type="slidenum">
              <a:rPr lang="ru-RU" smtClean="0"/>
              <a:t>3</a:t>
            </a:fld>
            <a:endParaRPr lang="ru-RU"/>
          </a:p>
        </p:txBody>
      </p:sp>
    </p:spTree>
    <p:extLst>
      <p:ext uri="{BB962C8B-B14F-4D97-AF65-F5344CB8AC3E}">
        <p14:creationId xmlns:p14="http://schemas.microsoft.com/office/powerpoint/2010/main" val="1585312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CAB073-2781-06FD-FBD5-34D92E1CD985}"/>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EAD048A7-5061-2E59-2331-2DABFA4351A2}"/>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C58FE646-EEF2-6C62-4706-CB7F82C92E7C}"/>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E273F154-89AD-216F-2147-2AFB5B859092}"/>
              </a:ext>
            </a:extLst>
          </p:cNvPr>
          <p:cNvSpPr>
            <a:spLocks noGrp="1"/>
          </p:cNvSpPr>
          <p:nvPr>
            <p:ph type="sldNum" sz="quarter" idx="5"/>
          </p:nvPr>
        </p:nvSpPr>
        <p:spPr/>
        <p:txBody>
          <a:bodyPr/>
          <a:lstStyle/>
          <a:p>
            <a:fld id="{A464E0FE-3524-44F1-9C0F-F9809FFEE2EC}" type="slidenum">
              <a:rPr lang="ru-RU" smtClean="0"/>
              <a:t>4</a:t>
            </a:fld>
            <a:endParaRPr lang="ru-RU"/>
          </a:p>
        </p:txBody>
      </p:sp>
    </p:spTree>
    <p:extLst>
      <p:ext uri="{BB962C8B-B14F-4D97-AF65-F5344CB8AC3E}">
        <p14:creationId xmlns:p14="http://schemas.microsoft.com/office/powerpoint/2010/main" val="102528058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00B65F-4587-A387-8AF4-78D907A69D87}"/>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3243A3C3-E084-1202-28CB-5694FD9CB3B0}"/>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3C05BA86-3186-9C6A-AD0B-E38104EFAC3D}"/>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FC61AAF7-248F-2D32-5BB3-9AA58BC0C05D}"/>
              </a:ext>
            </a:extLst>
          </p:cNvPr>
          <p:cNvSpPr>
            <a:spLocks noGrp="1"/>
          </p:cNvSpPr>
          <p:nvPr>
            <p:ph type="sldNum" sz="quarter" idx="5"/>
          </p:nvPr>
        </p:nvSpPr>
        <p:spPr/>
        <p:txBody>
          <a:bodyPr/>
          <a:lstStyle/>
          <a:p>
            <a:fld id="{A464E0FE-3524-44F1-9C0F-F9809FFEE2EC}" type="slidenum">
              <a:rPr lang="ru-RU" smtClean="0"/>
              <a:t>5</a:t>
            </a:fld>
            <a:endParaRPr lang="ru-RU"/>
          </a:p>
        </p:txBody>
      </p:sp>
    </p:spTree>
    <p:extLst>
      <p:ext uri="{BB962C8B-B14F-4D97-AF65-F5344CB8AC3E}">
        <p14:creationId xmlns:p14="http://schemas.microsoft.com/office/powerpoint/2010/main" val="3737721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4358DC-AF82-DF16-7E94-800E46649230}"/>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8715BC72-62CD-0A95-90C2-E938D65F99BA}"/>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0C3A2E6B-86FA-2110-622F-B93E157024C3}"/>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C493E4F0-8F01-670C-E824-B68C37A65F42}"/>
              </a:ext>
            </a:extLst>
          </p:cNvPr>
          <p:cNvSpPr>
            <a:spLocks noGrp="1"/>
          </p:cNvSpPr>
          <p:nvPr>
            <p:ph type="sldNum" sz="quarter" idx="5"/>
          </p:nvPr>
        </p:nvSpPr>
        <p:spPr/>
        <p:txBody>
          <a:bodyPr/>
          <a:lstStyle/>
          <a:p>
            <a:fld id="{A464E0FE-3524-44F1-9C0F-F9809FFEE2EC}" type="slidenum">
              <a:rPr lang="ru-RU" smtClean="0"/>
              <a:t>6</a:t>
            </a:fld>
            <a:endParaRPr lang="ru-RU"/>
          </a:p>
        </p:txBody>
      </p:sp>
    </p:spTree>
    <p:extLst>
      <p:ext uri="{BB962C8B-B14F-4D97-AF65-F5344CB8AC3E}">
        <p14:creationId xmlns:p14="http://schemas.microsoft.com/office/powerpoint/2010/main" val="164554185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543937-F8CB-9CB4-D6BD-EEE2618EB6DC}"/>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0574A255-8887-8EEF-76B2-3F5E7B40983A}"/>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3D806684-C3CB-B15A-2776-BA7FCE6C4381}"/>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7396F2E9-1F87-6C9E-DC66-D66B77A5514B}"/>
              </a:ext>
            </a:extLst>
          </p:cNvPr>
          <p:cNvSpPr>
            <a:spLocks noGrp="1"/>
          </p:cNvSpPr>
          <p:nvPr>
            <p:ph type="sldNum" sz="quarter" idx="5"/>
          </p:nvPr>
        </p:nvSpPr>
        <p:spPr/>
        <p:txBody>
          <a:bodyPr/>
          <a:lstStyle/>
          <a:p>
            <a:fld id="{A464E0FE-3524-44F1-9C0F-F9809FFEE2EC}" type="slidenum">
              <a:rPr lang="ru-RU" smtClean="0"/>
              <a:t>7</a:t>
            </a:fld>
            <a:endParaRPr lang="ru-RU"/>
          </a:p>
        </p:txBody>
      </p:sp>
    </p:spTree>
    <p:extLst>
      <p:ext uri="{BB962C8B-B14F-4D97-AF65-F5344CB8AC3E}">
        <p14:creationId xmlns:p14="http://schemas.microsoft.com/office/powerpoint/2010/main" val="40785610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89C8F2-50E6-382D-46F1-7D96BFF55B64}"/>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11F1BEF4-5E4F-5F91-A31A-B1B9D434BAC8}"/>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3CC934B3-D03F-8374-CE45-FD82B6CBEA68}"/>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C0799B2F-52B0-5363-F8F5-9A7C06E6F0DB}"/>
              </a:ext>
            </a:extLst>
          </p:cNvPr>
          <p:cNvSpPr>
            <a:spLocks noGrp="1"/>
          </p:cNvSpPr>
          <p:nvPr>
            <p:ph type="sldNum" sz="quarter" idx="5"/>
          </p:nvPr>
        </p:nvSpPr>
        <p:spPr/>
        <p:txBody>
          <a:bodyPr/>
          <a:lstStyle/>
          <a:p>
            <a:fld id="{A464E0FE-3524-44F1-9C0F-F9809FFEE2EC}" type="slidenum">
              <a:rPr lang="ru-RU" smtClean="0"/>
              <a:t>8</a:t>
            </a:fld>
            <a:endParaRPr lang="ru-RU"/>
          </a:p>
        </p:txBody>
      </p:sp>
    </p:spTree>
    <p:extLst>
      <p:ext uri="{BB962C8B-B14F-4D97-AF65-F5344CB8AC3E}">
        <p14:creationId xmlns:p14="http://schemas.microsoft.com/office/powerpoint/2010/main" val="273321738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41E729-2894-2454-3257-46796833BFCF}"/>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234CA867-E349-4E63-A03D-CCA500CDC685}"/>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EB33BFE6-08BB-1579-3617-BD29319B148A}"/>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57178B98-A194-1971-8134-F420C2F7C1A4}"/>
              </a:ext>
            </a:extLst>
          </p:cNvPr>
          <p:cNvSpPr>
            <a:spLocks noGrp="1"/>
          </p:cNvSpPr>
          <p:nvPr>
            <p:ph type="sldNum" sz="quarter" idx="5"/>
          </p:nvPr>
        </p:nvSpPr>
        <p:spPr/>
        <p:txBody>
          <a:bodyPr/>
          <a:lstStyle/>
          <a:p>
            <a:fld id="{A464E0FE-3524-44F1-9C0F-F9809FFEE2EC}" type="slidenum">
              <a:rPr lang="ru-RU" smtClean="0"/>
              <a:t>9</a:t>
            </a:fld>
            <a:endParaRPr lang="ru-RU"/>
          </a:p>
        </p:txBody>
      </p:sp>
    </p:spTree>
    <p:extLst>
      <p:ext uri="{BB962C8B-B14F-4D97-AF65-F5344CB8AC3E}">
        <p14:creationId xmlns:p14="http://schemas.microsoft.com/office/powerpoint/2010/main" val="395818801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6AFCFFA-4A23-4CC9-A225-C60024A4CF3A}"/>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B52F2D90-94AD-BA50-0904-4E84BB714AEE}"/>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D2703E9C-DB73-98DD-4F33-192396D6388A}"/>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55CD1C20-F948-850D-53BD-045A515CAD1F}"/>
              </a:ext>
            </a:extLst>
          </p:cNvPr>
          <p:cNvSpPr>
            <a:spLocks noGrp="1"/>
          </p:cNvSpPr>
          <p:nvPr>
            <p:ph type="sldNum" sz="quarter" idx="5"/>
          </p:nvPr>
        </p:nvSpPr>
        <p:spPr/>
        <p:txBody>
          <a:bodyPr/>
          <a:lstStyle/>
          <a:p>
            <a:fld id="{A464E0FE-3524-44F1-9C0F-F9809FFEE2EC}" type="slidenum">
              <a:rPr lang="ru-RU" smtClean="0"/>
              <a:t>10</a:t>
            </a:fld>
            <a:endParaRPr lang="ru-RU"/>
          </a:p>
        </p:txBody>
      </p:sp>
    </p:spTree>
    <p:extLst>
      <p:ext uri="{BB962C8B-B14F-4D97-AF65-F5344CB8AC3E}">
        <p14:creationId xmlns:p14="http://schemas.microsoft.com/office/powerpoint/2010/main" val="47272038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B2C000-8FE0-2556-7B76-26C491D48F32}"/>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CDE02052-83CB-BCAE-071E-FC908F53C5FC}"/>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714E346A-9F1D-EBA3-0925-7FDF063B92A7}"/>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EFB7AF2B-49AA-8E09-F786-B2C84F4B7C4A}"/>
              </a:ext>
            </a:extLst>
          </p:cNvPr>
          <p:cNvSpPr>
            <a:spLocks noGrp="1"/>
          </p:cNvSpPr>
          <p:nvPr>
            <p:ph type="sldNum" sz="quarter" idx="5"/>
          </p:nvPr>
        </p:nvSpPr>
        <p:spPr/>
        <p:txBody>
          <a:bodyPr/>
          <a:lstStyle/>
          <a:p>
            <a:fld id="{A464E0FE-3524-44F1-9C0F-F9809FFEE2EC}" type="slidenum">
              <a:rPr lang="ru-RU" smtClean="0"/>
              <a:t>11</a:t>
            </a:fld>
            <a:endParaRPr lang="ru-RU"/>
          </a:p>
        </p:txBody>
      </p:sp>
    </p:spTree>
    <p:extLst>
      <p:ext uri="{BB962C8B-B14F-4D97-AF65-F5344CB8AC3E}">
        <p14:creationId xmlns:p14="http://schemas.microsoft.com/office/powerpoint/2010/main" val="152872032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6AF1F0-9CC5-7563-2ECA-102DBD65301D}"/>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6F38B0ED-4536-997C-A57E-F6E9CAB69BD7}"/>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E12A35B5-45F5-51E7-192D-F2258390157C}"/>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2D802E2D-EFBA-8261-1B90-4DBD0961A19A}"/>
              </a:ext>
            </a:extLst>
          </p:cNvPr>
          <p:cNvSpPr>
            <a:spLocks noGrp="1"/>
          </p:cNvSpPr>
          <p:nvPr>
            <p:ph type="sldNum" sz="quarter" idx="5"/>
          </p:nvPr>
        </p:nvSpPr>
        <p:spPr/>
        <p:txBody>
          <a:bodyPr/>
          <a:lstStyle/>
          <a:p>
            <a:fld id="{A464E0FE-3524-44F1-9C0F-F9809FFEE2EC}" type="slidenum">
              <a:rPr lang="ru-RU" smtClean="0"/>
              <a:t>12</a:t>
            </a:fld>
            <a:endParaRPr lang="ru-RU"/>
          </a:p>
        </p:txBody>
      </p:sp>
    </p:spTree>
    <p:extLst>
      <p:ext uri="{BB962C8B-B14F-4D97-AF65-F5344CB8AC3E}">
        <p14:creationId xmlns:p14="http://schemas.microsoft.com/office/powerpoint/2010/main" val="399066614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20B30D-4BC7-E399-2A00-CE3526D94515}"/>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6C191940-977B-CC00-8D34-C6A9CDB08D94}"/>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7DC27145-49CF-AB12-9DF0-221C7FA66A1B}"/>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FDA85237-0C1F-C3A3-6935-12864264AFD0}"/>
              </a:ext>
            </a:extLst>
          </p:cNvPr>
          <p:cNvSpPr>
            <a:spLocks noGrp="1"/>
          </p:cNvSpPr>
          <p:nvPr>
            <p:ph type="sldNum" sz="quarter" idx="5"/>
          </p:nvPr>
        </p:nvSpPr>
        <p:spPr/>
        <p:txBody>
          <a:bodyPr/>
          <a:lstStyle/>
          <a:p>
            <a:fld id="{A464E0FE-3524-44F1-9C0F-F9809FFEE2EC}" type="slidenum">
              <a:rPr lang="ru-RU" smtClean="0"/>
              <a:t>13</a:t>
            </a:fld>
            <a:endParaRPr lang="ru-RU"/>
          </a:p>
        </p:txBody>
      </p:sp>
    </p:spTree>
    <p:extLst>
      <p:ext uri="{BB962C8B-B14F-4D97-AF65-F5344CB8AC3E}">
        <p14:creationId xmlns:p14="http://schemas.microsoft.com/office/powerpoint/2010/main" val="303404468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C40C6C-EE71-41D7-DE00-A9E7F5C02B75}"/>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96AE7035-D0A0-01A3-0810-B98D0163E45C}"/>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A483D8F1-D9F6-B939-83CF-D9563B0A49B5}"/>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95F14342-D5E9-3322-EECB-EF026F4284BE}"/>
              </a:ext>
            </a:extLst>
          </p:cNvPr>
          <p:cNvSpPr>
            <a:spLocks noGrp="1"/>
          </p:cNvSpPr>
          <p:nvPr>
            <p:ph type="sldNum" sz="quarter" idx="5"/>
          </p:nvPr>
        </p:nvSpPr>
        <p:spPr/>
        <p:txBody>
          <a:bodyPr/>
          <a:lstStyle/>
          <a:p>
            <a:fld id="{A464E0FE-3524-44F1-9C0F-F9809FFEE2EC}" type="slidenum">
              <a:rPr lang="ru-RU" smtClean="0"/>
              <a:t>14</a:t>
            </a:fld>
            <a:endParaRPr lang="ru-RU"/>
          </a:p>
        </p:txBody>
      </p:sp>
    </p:spTree>
    <p:extLst>
      <p:ext uri="{BB962C8B-B14F-4D97-AF65-F5344CB8AC3E}">
        <p14:creationId xmlns:p14="http://schemas.microsoft.com/office/powerpoint/2010/main" val="377744600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1C3FB1-FB23-20ED-867C-AA954EA1C61D}"/>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D576FD08-2121-3227-92B5-A58DDBDE7781}"/>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6AF7FE92-E21D-CCF9-D678-CD7512A7CE40}"/>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C1410F20-C794-36F9-C7AA-BCD34DF4E571}"/>
              </a:ext>
            </a:extLst>
          </p:cNvPr>
          <p:cNvSpPr>
            <a:spLocks noGrp="1"/>
          </p:cNvSpPr>
          <p:nvPr>
            <p:ph type="sldNum" sz="quarter" idx="5"/>
          </p:nvPr>
        </p:nvSpPr>
        <p:spPr/>
        <p:txBody>
          <a:bodyPr/>
          <a:lstStyle/>
          <a:p>
            <a:fld id="{A464E0FE-3524-44F1-9C0F-F9809FFEE2EC}" type="slidenum">
              <a:rPr lang="ru-RU" smtClean="0"/>
              <a:t>15</a:t>
            </a:fld>
            <a:endParaRPr lang="ru-RU"/>
          </a:p>
        </p:txBody>
      </p:sp>
    </p:spTree>
    <p:extLst>
      <p:ext uri="{BB962C8B-B14F-4D97-AF65-F5344CB8AC3E}">
        <p14:creationId xmlns:p14="http://schemas.microsoft.com/office/powerpoint/2010/main" val="262905211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CB1CBF-002A-4B4A-86E6-7954A91D9F00}"/>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22DE9696-BF67-2164-EDC7-00E7798BC354}"/>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A6200D03-112E-B2D8-4EDA-F90D654E9B4A}"/>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D4B1C6D0-1CD1-A3DF-7DC8-730654EAF671}"/>
              </a:ext>
            </a:extLst>
          </p:cNvPr>
          <p:cNvSpPr>
            <a:spLocks noGrp="1"/>
          </p:cNvSpPr>
          <p:nvPr>
            <p:ph type="sldNum" sz="quarter" idx="5"/>
          </p:nvPr>
        </p:nvSpPr>
        <p:spPr/>
        <p:txBody>
          <a:bodyPr/>
          <a:lstStyle/>
          <a:p>
            <a:fld id="{A464E0FE-3524-44F1-9C0F-F9809FFEE2EC}" type="slidenum">
              <a:rPr lang="ru-RU" smtClean="0"/>
              <a:t>16</a:t>
            </a:fld>
            <a:endParaRPr lang="ru-RU"/>
          </a:p>
        </p:txBody>
      </p:sp>
    </p:spTree>
    <p:extLst>
      <p:ext uri="{BB962C8B-B14F-4D97-AF65-F5344CB8AC3E}">
        <p14:creationId xmlns:p14="http://schemas.microsoft.com/office/powerpoint/2010/main" val="15861846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287C59-7D55-E4F3-AD71-2BF5F68066B5}"/>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AA2E58E9-B407-E852-F24F-EEE2A861D5FA}"/>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9604C6EE-467F-D220-54A9-3B1F6C37871D}"/>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58A67EDD-A219-1FF8-2936-EA2CF76D2AF3}"/>
              </a:ext>
            </a:extLst>
          </p:cNvPr>
          <p:cNvSpPr>
            <a:spLocks noGrp="1"/>
          </p:cNvSpPr>
          <p:nvPr>
            <p:ph type="sldNum" sz="quarter" idx="5"/>
          </p:nvPr>
        </p:nvSpPr>
        <p:spPr/>
        <p:txBody>
          <a:bodyPr/>
          <a:lstStyle/>
          <a:p>
            <a:fld id="{A464E0FE-3524-44F1-9C0F-F9809FFEE2EC}" type="slidenum">
              <a:rPr lang="ru-RU" smtClean="0"/>
              <a:t>17</a:t>
            </a:fld>
            <a:endParaRPr lang="ru-RU"/>
          </a:p>
        </p:txBody>
      </p:sp>
    </p:spTree>
    <p:extLst>
      <p:ext uri="{BB962C8B-B14F-4D97-AF65-F5344CB8AC3E}">
        <p14:creationId xmlns:p14="http://schemas.microsoft.com/office/powerpoint/2010/main" val="77519048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3600C5-B0BC-A57C-4268-905BD7949EAD}"/>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7EAC4DD9-0AA2-86DA-4CC2-723DC9DFCAE6}"/>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5D95D028-74F5-EB57-9E04-73B9489161F5}"/>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D0E59902-3F6D-9F53-A1E6-DB20641409BC}"/>
              </a:ext>
            </a:extLst>
          </p:cNvPr>
          <p:cNvSpPr>
            <a:spLocks noGrp="1"/>
          </p:cNvSpPr>
          <p:nvPr>
            <p:ph type="sldNum" sz="quarter" idx="5"/>
          </p:nvPr>
        </p:nvSpPr>
        <p:spPr/>
        <p:txBody>
          <a:bodyPr/>
          <a:lstStyle/>
          <a:p>
            <a:fld id="{A464E0FE-3524-44F1-9C0F-F9809FFEE2EC}" type="slidenum">
              <a:rPr lang="ru-RU" smtClean="0"/>
              <a:t>18</a:t>
            </a:fld>
            <a:endParaRPr lang="ru-RU"/>
          </a:p>
        </p:txBody>
      </p:sp>
    </p:spTree>
    <p:extLst>
      <p:ext uri="{BB962C8B-B14F-4D97-AF65-F5344CB8AC3E}">
        <p14:creationId xmlns:p14="http://schemas.microsoft.com/office/powerpoint/2010/main" val="40600879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30CBCF-A5F7-6541-39A4-BEDD237564BF}"/>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239A9086-4B09-C2BC-641F-E6E4A05BE59C}"/>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B86E6C97-B3A7-9A16-D9F8-779BEF3E8783}"/>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DDEAE518-3767-A5E2-0571-841DD5D0855E}"/>
              </a:ext>
            </a:extLst>
          </p:cNvPr>
          <p:cNvSpPr>
            <a:spLocks noGrp="1"/>
          </p:cNvSpPr>
          <p:nvPr>
            <p:ph type="sldNum" sz="quarter" idx="5"/>
          </p:nvPr>
        </p:nvSpPr>
        <p:spPr/>
        <p:txBody>
          <a:bodyPr/>
          <a:lstStyle/>
          <a:p>
            <a:fld id="{A464E0FE-3524-44F1-9C0F-F9809FFEE2EC}" type="slidenum">
              <a:rPr lang="ru-RU" smtClean="0"/>
              <a:t>19</a:t>
            </a:fld>
            <a:endParaRPr lang="ru-RU"/>
          </a:p>
        </p:txBody>
      </p:sp>
    </p:spTree>
    <p:extLst>
      <p:ext uri="{BB962C8B-B14F-4D97-AF65-F5344CB8AC3E}">
        <p14:creationId xmlns:p14="http://schemas.microsoft.com/office/powerpoint/2010/main" val="72340204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9ABC2D-9C1A-3117-53A2-FAE8D5B38478}"/>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A7487208-2FDF-A7EF-A041-352D8B20DC69}"/>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5A469875-D50F-6652-DF46-6DDE0E34D503}"/>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0693D253-A098-2C96-4374-3C8FCC2ABCD0}"/>
              </a:ext>
            </a:extLst>
          </p:cNvPr>
          <p:cNvSpPr>
            <a:spLocks noGrp="1"/>
          </p:cNvSpPr>
          <p:nvPr>
            <p:ph type="sldNum" sz="quarter" idx="5"/>
          </p:nvPr>
        </p:nvSpPr>
        <p:spPr/>
        <p:txBody>
          <a:bodyPr/>
          <a:lstStyle/>
          <a:p>
            <a:fld id="{A464E0FE-3524-44F1-9C0F-F9809FFEE2EC}" type="slidenum">
              <a:rPr lang="ru-RU" smtClean="0"/>
              <a:t>20</a:t>
            </a:fld>
            <a:endParaRPr lang="ru-RU"/>
          </a:p>
        </p:txBody>
      </p:sp>
    </p:spTree>
    <p:extLst>
      <p:ext uri="{BB962C8B-B14F-4D97-AF65-F5344CB8AC3E}">
        <p14:creationId xmlns:p14="http://schemas.microsoft.com/office/powerpoint/2010/main" val="4193359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B06D9E8-DBED-EFD0-B900-635F7AEA8279}"/>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212C087A-626B-BEB8-FF01-FE53DD3815E9}"/>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02FDE6A8-32D6-A2B2-452C-3BE11931E8AF}"/>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B55F6228-3C3C-D7C2-F34C-5CAE848927D4}"/>
              </a:ext>
            </a:extLst>
          </p:cNvPr>
          <p:cNvSpPr>
            <a:spLocks noGrp="1"/>
          </p:cNvSpPr>
          <p:nvPr>
            <p:ph type="sldNum" sz="quarter" idx="5"/>
          </p:nvPr>
        </p:nvSpPr>
        <p:spPr/>
        <p:txBody>
          <a:bodyPr/>
          <a:lstStyle/>
          <a:p>
            <a:fld id="{A464E0FE-3524-44F1-9C0F-F9809FFEE2EC}" type="slidenum">
              <a:rPr lang="ru-RU" smtClean="0"/>
              <a:t>21</a:t>
            </a:fld>
            <a:endParaRPr lang="ru-RU"/>
          </a:p>
        </p:txBody>
      </p:sp>
    </p:spTree>
    <p:extLst>
      <p:ext uri="{BB962C8B-B14F-4D97-AF65-F5344CB8AC3E}">
        <p14:creationId xmlns:p14="http://schemas.microsoft.com/office/powerpoint/2010/main" val="60254879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7CBC9D-B67C-4426-D435-61E81D719AD2}"/>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9A2C633D-4F29-4B66-5164-9FA599A27333}"/>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CDE8A883-5344-496E-CAA0-62323696B414}"/>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36C6B759-BFE8-9FA6-9DB1-232E1869F9CD}"/>
              </a:ext>
            </a:extLst>
          </p:cNvPr>
          <p:cNvSpPr>
            <a:spLocks noGrp="1"/>
          </p:cNvSpPr>
          <p:nvPr>
            <p:ph type="sldNum" sz="quarter" idx="5"/>
          </p:nvPr>
        </p:nvSpPr>
        <p:spPr/>
        <p:txBody>
          <a:bodyPr/>
          <a:lstStyle/>
          <a:p>
            <a:fld id="{A464E0FE-3524-44F1-9C0F-F9809FFEE2EC}" type="slidenum">
              <a:rPr lang="ru-RU" smtClean="0"/>
              <a:t>22</a:t>
            </a:fld>
            <a:endParaRPr lang="ru-RU"/>
          </a:p>
        </p:txBody>
      </p:sp>
    </p:spTree>
    <p:extLst>
      <p:ext uri="{BB962C8B-B14F-4D97-AF65-F5344CB8AC3E}">
        <p14:creationId xmlns:p14="http://schemas.microsoft.com/office/powerpoint/2010/main" val="30466630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761AE0-4396-CC02-7690-9ACBD913DD84}"/>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33AFEDAB-7CEF-1B20-9CF4-DA569888A3C6}"/>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98F65EA6-559A-AAA5-B831-C142C8513BC6}"/>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829E3D50-8AFD-7EA9-9A40-3D0FBA8B3F18}"/>
              </a:ext>
            </a:extLst>
          </p:cNvPr>
          <p:cNvSpPr>
            <a:spLocks noGrp="1"/>
          </p:cNvSpPr>
          <p:nvPr>
            <p:ph type="sldNum" sz="quarter" idx="5"/>
          </p:nvPr>
        </p:nvSpPr>
        <p:spPr/>
        <p:txBody>
          <a:bodyPr/>
          <a:lstStyle/>
          <a:p>
            <a:fld id="{A464E0FE-3524-44F1-9C0F-F9809FFEE2EC}" type="slidenum">
              <a:rPr lang="ru-RU" smtClean="0"/>
              <a:t>23</a:t>
            </a:fld>
            <a:endParaRPr lang="ru-RU"/>
          </a:p>
        </p:txBody>
      </p:sp>
    </p:spTree>
    <p:extLst>
      <p:ext uri="{BB962C8B-B14F-4D97-AF65-F5344CB8AC3E}">
        <p14:creationId xmlns:p14="http://schemas.microsoft.com/office/powerpoint/2010/main" val="348138274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D76885-4C02-30CF-DD29-D4BFCECB99E0}"/>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F4CCA013-FF53-E540-6AEC-352FF53E9705}"/>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2AA19678-26A9-9647-BC66-E2A50C87A8DF}"/>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AFFB8668-08D6-E5AE-0074-28F029784BCF}"/>
              </a:ext>
            </a:extLst>
          </p:cNvPr>
          <p:cNvSpPr>
            <a:spLocks noGrp="1"/>
          </p:cNvSpPr>
          <p:nvPr>
            <p:ph type="sldNum" sz="quarter" idx="5"/>
          </p:nvPr>
        </p:nvSpPr>
        <p:spPr/>
        <p:txBody>
          <a:bodyPr/>
          <a:lstStyle/>
          <a:p>
            <a:fld id="{A464E0FE-3524-44F1-9C0F-F9809FFEE2EC}" type="slidenum">
              <a:rPr lang="ru-RU" smtClean="0"/>
              <a:t>24</a:t>
            </a:fld>
            <a:endParaRPr lang="ru-RU"/>
          </a:p>
        </p:txBody>
      </p:sp>
    </p:spTree>
    <p:extLst>
      <p:ext uri="{BB962C8B-B14F-4D97-AF65-F5344CB8AC3E}">
        <p14:creationId xmlns:p14="http://schemas.microsoft.com/office/powerpoint/2010/main" val="41941150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948CCF-4133-DC53-B070-2909BEF7F416}"/>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44680F6C-F5BA-47C7-5239-0DB460B81828}"/>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E6695494-0555-81BA-B5FA-8BBE6CA9F910}"/>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FEBAAA8B-BE0E-739D-DD82-EFDE8747121C}"/>
              </a:ext>
            </a:extLst>
          </p:cNvPr>
          <p:cNvSpPr>
            <a:spLocks noGrp="1"/>
          </p:cNvSpPr>
          <p:nvPr>
            <p:ph type="sldNum" sz="quarter" idx="5"/>
          </p:nvPr>
        </p:nvSpPr>
        <p:spPr/>
        <p:txBody>
          <a:bodyPr/>
          <a:lstStyle/>
          <a:p>
            <a:fld id="{A464E0FE-3524-44F1-9C0F-F9809FFEE2EC}" type="slidenum">
              <a:rPr lang="ru-RU" smtClean="0"/>
              <a:t>25</a:t>
            </a:fld>
            <a:endParaRPr lang="ru-RU"/>
          </a:p>
        </p:txBody>
      </p:sp>
    </p:spTree>
    <p:extLst>
      <p:ext uri="{BB962C8B-B14F-4D97-AF65-F5344CB8AC3E}">
        <p14:creationId xmlns:p14="http://schemas.microsoft.com/office/powerpoint/2010/main" val="50751463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B3FECC-93FC-94F5-4673-95497B48B2B0}"/>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B8F103A1-EFB9-27CE-1375-E9BF3569EA67}"/>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7F3E3184-51F9-8A9E-65A7-A9B5ACD40F18}"/>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ECEEABC4-38A7-F454-5A49-6F7BA69318A6}"/>
              </a:ext>
            </a:extLst>
          </p:cNvPr>
          <p:cNvSpPr>
            <a:spLocks noGrp="1"/>
          </p:cNvSpPr>
          <p:nvPr>
            <p:ph type="sldNum" sz="quarter" idx="5"/>
          </p:nvPr>
        </p:nvSpPr>
        <p:spPr/>
        <p:txBody>
          <a:bodyPr/>
          <a:lstStyle/>
          <a:p>
            <a:fld id="{A464E0FE-3524-44F1-9C0F-F9809FFEE2EC}" type="slidenum">
              <a:rPr lang="ru-RU" smtClean="0"/>
              <a:t>26</a:t>
            </a:fld>
            <a:endParaRPr lang="ru-RU"/>
          </a:p>
        </p:txBody>
      </p:sp>
    </p:spTree>
    <p:extLst>
      <p:ext uri="{BB962C8B-B14F-4D97-AF65-F5344CB8AC3E}">
        <p14:creationId xmlns:p14="http://schemas.microsoft.com/office/powerpoint/2010/main" val="11462042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F7746D-71AF-46E4-245A-D529EC8299D9}"/>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D1EB4CF8-F4F6-A73C-A632-CFC3B0FD0A5C}"/>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BBB5C678-5ED1-57EF-CE83-61BF92C0A777}"/>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BC9D8F2E-ADE0-E574-C693-59E8CFAF9FBE}"/>
              </a:ext>
            </a:extLst>
          </p:cNvPr>
          <p:cNvSpPr>
            <a:spLocks noGrp="1"/>
          </p:cNvSpPr>
          <p:nvPr>
            <p:ph type="sldNum" sz="quarter" idx="5"/>
          </p:nvPr>
        </p:nvSpPr>
        <p:spPr/>
        <p:txBody>
          <a:bodyPr/>
          <a:lstStyle/>
          <a:p>
            <a:fld id="{A464E0FE-3524-44F1-9C0F-F9809FFEE2EC}" type="slidenum">
              <a:rPr lang="ru-RU" smtClean="0"/>
              <a:t>27</a:t>
            </a:fld>
            <a:endParaRPr lang="ru-RU"/>
          </a:p>
        </p:txBody>
      </p:sp>
    </p:spTree>
    <p:extLst>
      <p:ext uri="{BB962C8B-B14F-4D97-AF65-F5344CB8AC3E}">
        <p14:creationId xmlns:p14="http://schemas.microsoft.com/office/powerpoint/2010/main" val="160474721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ru-RU"/>
              <a:t>Образец заголовка</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a:t>Образец подзаголовка</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a:xfrm>
            <a:off x="3962399" y="5870575"/>
            <a:ext cx="4893958" cy="377825"/>
          </a:xfrm>
        </p:spPr>
        <p:txBody>
          <a:bodyPr/>
          <a:lstStyle/>
          <a:p>
            <a:endParaRPr lang="ru-RU"/>
          </a:p>
        </p:txBody>
      </p:sp>
      <p:sp>
        <p:nvSpPr>
          <p:cNvPr id="6" name="Slide Number Placeholder 5"/>
          <p:cNvSpPr>
            <a:spLocks noGrp="1"/>
          </p:cNvSpPr>
          <p:nvPr>
            <p:ph type="sldNum" sz="quarter" idx="12"/>
          </p:nvPr>
        </p:nvSpPr>
        <p:spPr>
          <a:xfrm>
            <a:off x="10608958" y="5870575"/>
            <a:ext cx="551167" cy="377825"/>
          </a:xfrm>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258796181"/>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idx="1"/>
          </p:nvPr>
        </p:nvSpPr>
        <p:spPr/>
        <p:txBody>
          <a:bodyPr anchor="ct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393054712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ru-RU"/>
              <a:t>Образец заголовка</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1013706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Date Placeholder 4"/>
          <p:cNvSpPr>
            <a:spLocks noGrp="1"/>
          </p:cNvSpPr>
          <p:nvPr>
            <p:ph type="dt" sz="half" idx="10"/>
          </p:nvPr>
        </p:nvSpPr>
        <p:spPr/>
        <p:txBody>
          <a:bodyPr/>
          <a:lstStyle/>
          <a:p>
            <a:fld id="{CB277056-5CC2-45D8-BC99-54E39A6EF42A}" type="datetimeFigureOut">
              <a:rPr lang="ru-RU" smtClean="0"/>
              <a:t>09.01.2026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322748677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ru-RU"/>
              <a:t>Образец заголовка</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a:t>Образец текста</a:t>
            </a:r>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7" name="Date Placeholder 6"/>
          <p:cNvSpPr>
            <a:spLocks noGrp="1"/>
          </p:cNvSpPr>
          <p:nvPr>
            <p:ph type="dt" sz="half" idx="10"/>
          </p:nvPr>
        </p:nvSpPr>
        <p:spPr/>
        <p:txBody>
          <a:bodyPr/>
          <a:lstStyle/>
          <a:p>
            <a:fld id="{CB277056-5CC2-45D8-BC99-54E39A6EF42A}" type="datetimeFigureOut">
              <a:rPr lang="ru-RU" smtClean="0"/>
              <a:t>09.01.2026</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38646410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ru-RU"/>
              <a:t>Образец заголовка</a:t>
            </a:r>
            <a:endParaRPr lang="en-US" dirty="0"/>
          </a:p>
        </p:txBody>
      </p:sp>
      <p:sp>
        <p:nvSpPr>
          <p:cNvPr id="3" name="Date Placeholder 2"/>
          <p:cNvSpPr>
            <a:spLocks noGrp="1"/>
          </p:cNvSpPr>
          <p:nvPr>
            <p:ph type="dt" sz="half" idx="10"/>
          </p:nvPr>
        </p:nvSpPr>
        <p:spPr/>
        <p:txBody>
          <a:bodyPr/>
          <a:lstStyle/>
          <a:p>
            <a:fld id="{CB277056-5CC2-45D8-BC99-54E39A6EF42A}" type="datetimeFigureOut">
              <a:rPr lang="ru-RU" smtClean="0"/>
              <a:t>09.01.2026</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1952228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CB277056-5CC2-45D8-BC99-54E39A6EF42A}" type="datetimeFigureOut">
              <a:rPr lang="ru-RU" smtClean="0"/>
              <a:t>09.01.2026</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31400870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ru-RU"/>
              <a:t>Образец заголовка</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B277056-5CC2-45D8-BC99-54E39A6EF42A}" type="datetimeFigureOut">
              <a:rPr lang="ru-RU" smtClean="0"/>
              <a:t>09.01.2026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9311291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ru-RU"/>
              <a:t>Образец заголовка</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B277056-5CC2-45D8-BC99-54E39A6EF42A}" type="datetimeFigureOut">
              <a:rPr lang="ru-RU" smtClean="0"/>
              <a:t>09.01.2026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545235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ru-RU"/>
              <a:t>Образец заголовка</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a:t>Вставка рисунка</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a:t>Образец текста</a:t>
            </a:r>
          </a:p>
        </p:txBody>
      </p:sp>
      <p:sp>
        <p:nvSpPr>
          <p:cNvPr id="5" name="Date Placeholder 4"/>
          <p:cNvSpPr>
            <a:spLocks noGrp="1"/>
          </p:cNvSpPr>
          <p:nvPr>
            <p:ph type="dt" sz="half" idx="10"/>
          </p:nvPr>
        </p:nvSpPr>
        <p:spPr/>
        <p:txBody>
          <a:bodyPr/>
          <a:lstStyle/>
          <a:p>
            <a:fld id="{CB277056-5CC2-45D8-BC99-54E39A6EF42A}" type="datetimeFigureOut">
              <a:rPr lang="ru-RU" smtClean="0"/>
              <a:t>09.01.2026</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20748255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ru-RU"/>
              <a:t>Образец заголовка</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420923491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a:t>Образец текста</a:t>
            </a:r>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193936934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ru-RU"/>
              <a:t>Образец заголовка</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26091051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ru-RU"/>
              <a:t>Образец заголовка</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54101673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ru-RU"/>
              <a:t>Образец заголовка</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ru-RU"/>
              <a:t>Образец текста</a:t>
            </a:r>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a:t>Образец текста</a:t>
            </a:r>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241702363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8" name="Title 1"/>
          <p:cNvSpPr>
            <a:spLocks noGrp="1"/>
          </p:cNvSpPr>
          <p:nvPr>
            <p:ph type="title"/>
          </p:nvPr>
        </p:nvSpPr>
        <p:spPr>
          <a:xfrm>
            <a:off x="685801" y="609600"/>
            <a:ext cx="10131425" cy="1456267"/>
          </a:xfrm>
        </p:spPr>
        <p:txBody>
          <a:bodyPr/>
          <a:lstStyle/>
          <a:p>
            <a:r>
              <a:rPr lang="ru-RU"/>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361416555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ru-RU"/>
              <a:t>Образец заголовка</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10"/>
          </p:nvPr>
        </p:nvSpPr>
        <p:spPr/>
        <p:txBody>
          <a:bodyPr/>
          <a:lstStyle/>
          <a:p>
            <a:fld id="{CB277056-5CC2-45D8-BC99-54E39A6EF42A}" type="datetimeFigureOut">
              <a:rPr lang="ru-RU" smtClean="0"/>
              <a:t>09.01.2026</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6BBA9897-B385-452C-ABBC-03DB9A0D002E}" type="slidenum">
              <a:rPr lang="ru-RU" smtClean="0"/>
              <a:t>‹#›</a:t>
            </a:fld>
            <a:endParaRPr lang="ru-RU"/>
          </a:p>
        </p:txBody>
      </p:sp>
    </p:spTree>
    <p:extLst>
      <p:ext uri="{BB962C8B-B14F-4D97-AF65-F5344CB8AC3E}">
        <p14:creationId xmlns:p14="http://schemas.microsoft.com/office/powerpoint/2010/main" val="227210833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ru-RU"/>
              <a:t>Образец заголовка</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ru-RU"/>
              <a:t>Образец текста</a:t>
            </a:r>
          </a:p>
          <a:p>
            <a:pPr lvl="1"/>
            <a:r>
              <a:rPr lang="ru-RU"/>
              <a:t>Второй уровень</a:t>
            </a:r>
          </a:p>
          <a:p>
            <a:pPr lvl="2"/>
            <a:r>
              <a:rPr lang="ru-RU"/>
              <a:t>Третий уровень</a:t>
            </a:r>
          </a:p>
          <a:p>
            <a:pPr lvl="3"/>
            <a:r>
              <a:rPr lang="ru-RU"/>
              <a:t>Четвертый уровень</a:t>
            </a:r>
          </a:p>
          <a:p>
            <a:pPr lvl="4"/>
            <a:r>
              <a:rPr lang="ru-RU"/>
              <a:t>Пятый уровень</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CB277056-5CC2-45D8-BC99-54E39A6EF42A}" type="datetimeFigureOut">
              <a:rPr lang="ru-RU" smtClean="0"/>
              <a:t>09.01.2026</a:t>
            </a:fld>
            <a:endParaRPr lang="ru-RU"/>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ru-RU"/>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BBA9897-B385-452C-ABBC-03DB9A0D002E}" type="slidenum">
              <a:rPr lang="ru-RU" smtClean="0"/>
              <a:t>‹#›</a:t>
            </a:fld>
            <a:endParaRPr lang="ru-RU"/>
          </a:p>
        </p:txBody>
      </p:sp>
    </p:spTree>
    <p:extLst>
      <p:ext uri="{BB962C8B-B14F-4D97-AF65-F5344CB8AC3E}">
        <p14:creationId xmlns:p14="http://schemas.microsoft.com/office/powerpoint/2010/main" val="2719319689"/>
      </p:ext>
    </p:extLst>
  </p:cSld>
  <p:clrMap bg1="dk1" tx1="lt1" bg2="dk2" tx2="lt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 id="2147483691" r:id="rId13"/>
    <p:sldLayoutId id="2147483692" r:id="rId14"/>
    <p:sldLayoutId id="2147483693" r:id="rId15"/>
    <p:sldLayoutId id="2147483694" r:id="rId16"/>
    <p:sldLayoutId id="2147483695"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5.pn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50.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60.png"/></Relationships>
</file>

<file path=ppt/slides/_rels/slide20.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22.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2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a:extLst>
              <a:ext uri="{FF2B5EF4-FFF2-40B4-BE49-F238E27FC236}">
                <a16:creationId xmlns:a16="http://schemas.microsoft.com/office/drawing/2014/main" id="{8CCFA0EF-94DA-32BE-5BBF-9397D2D47792}"/>
              </a:ext>
            </a:extLst>
          </p:cNvPr>
          <p:cNvSpPr>
            <a:spLocks noGrp="1"/>
          </p:cNvSpPr>
          <p:nvPr>
            <p:ph type="ctrTitle"/>
          </p:nvPr>
        </p:nvSpPr>
        <p:spPr>
          <a:xfrm>
            <a:off x="1117092" y="1263568"/>
            <a:ext cx="10341863" cy="2421464"/>
          </a:xfrm>
        </p:spPr>
        <p:txBody>
          <a:bodyPr>
            <a:normAutofit/>
          </a:bodyPr>
          <a:lstStyle/>
          <a:p>
            <a:pPr algn="ct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Применяем Математику: Задачи из повседневной жизни</a:t>
            </a:r>
            <a:endParaRPr lang="ru-RU" sz="7200" dirty="0"/>
          </a:p>
        </p:txBody>
      </p:sp>
      <p:sp>
        <p:nvSpPr>
          <p:cNvPr id="3" name="Подзаголовок 2">
            <a:extLst>
              <a:ext uri="{FF2B5EF4-FFF2-40B4-BE49-F238E27FC236}">
                <a16:creationId xmlns:a16="http://schemas.microsoft.com/office/drawing/2014/main" id="{F948E74C-DCB5-926B-02F7-91CEE2A14264}"/>
              </a:ext>
            </a:extLst>
          </p:cNvPr>
          <p:cNvSpPr>
            <a:spLocks noGrp="1"/>
          </p:cNvSpPr>
          <p:nvPr>
            <p:ph type="subTitle" idx="1"/>
          </p:nvPr>
        </p:nvSpPr>
        <p:spPr>
          <a:xfrm>
            <a:off x="4261229" y="5044100"/>
            <a:ext cx="7197726" cy="1405467"/>
          </a:xfrm>
        </p:spPr>
        <p:txBody>
          <a:bodyPr>
            <a:normAutofit/>
          </a:bodyPr>
          <a:lstStyle/>
          <a:p>
            <a:pPr>
              <a:lnSpc>
                <a:spcPct val="115000"/>
              </a:lnSpc>
              <a:spcAft>
                <a:spcPts val="800"/>
              </a:spcAft>
              <a:buNone/>
            </a:pPr>
            <a:r>
              <a:rPr lang="ru-RU" sz="2000" kern="100" cap="none" dirty="0">
                <a:effectLst/>
                <a:latin typeface="Times New Roman" panose="02020603050405020304" pitchFamily="18" charset="0"/>
                <a:ea typeface="Times New Roman" panose="02020603050405020304" pitchFamily="18" charset="0"/>
                <a:cs typeface="Times New Roman" panose="02020603050405020304" pitchFamily="18" charset="0"/>
              </a:rPr>
              <a:t>Автор: Сизов Дмитрий Борисович</a:t>
            </a:r>
            <a:endParaRPr lang="ru-RU" sz="2000" kern="100" cap="none"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ru-RU" sz="2000" kern="100" cap="none" dirty="0">
                <a:latin typeface="Times New Roman" panose="02020603050405020304" pitchFamily="18" charset="0"/>
                <a:ea typeface="Times New Roman" panose="02020603050405020304" pitchFamily="18" charset="0"/>
                <a:cs typeface="Times New Roman" panose="02020603050405020304" pitchFamily="18" charset="0"/>
              </a:rPr>
              <a:t>у</a:t>
            </a:r>
            <a:r>
              <a:rPr lang="ru-RU" sz="2000" kern="100" cap="none" dirty="0">
                <a:effectLst/>
                <a:latin typeface="Times New Roman" panose="02020603050405020304" pitchFamily="18" charset="0"/>
                <a:ea typeface="Times New Roman" panose="02020603050405020304" pitchFamily="18" charset="0"/>
                <a:cs typeface="Times New Roman" panose="02020603050405020304" pitchFamily="18" charset="0"/>
              </a:rPr>
              <a:t>читель математики МАОУ «Гимназия №1» г. Новосибирск</a:t>
            </a:r>
            <a:endParaRPr lang="ru-RU" sz="2000" kern="100" cap="none" dirty="0">
              <a:effectLst/>
              <a:latin typeface="Calibri" panose="020F0502020204030204" pitchFamily="34" charset="0"/>
              <a:ea typeface="Calibri" panose="020F0502020204030204" pitchFamily="34" charset="0"/>
              <a:cs typeface="Times New Roman" panose="02020603050405020304" pitchFamily="18" charset="0"/>
            </a:endParaRPr>
          </a:p>
          <a:p>
            <a:endParaRPr lang="ru-RU" sz="2000" dirty="0"/>
          </a:p>
        </p:txBody>
      </p:sp>
      <p:sp>
        <p:nvSpPr>
          <p:cNvPr id="5" name="TextBox 4">
            <a:extLst>
              <a:ext uri="{FF2B5EF4-FFF2-40B4-BE49-F238E27FC236}">
                <a16:creationId xmlns:a16="http://schemas.microsoft.com/office/drawing/2014/main" id="{B4DF2765-1552-430F-6029-04DE7095FE5B}"/>
              </a:ext>
            </a:extLst>
          </p:cNvPr>
          <p:cNvSpPr txBox="1"/>
          <p:nvPr/>
        </p:nvSpPr>
        <p:spPr>
          <a:xfrm>
            <a:off x="3240785" y="3810568"/>
            <a:ext cx="6094476" cy="369332"/>
          </a:xfrm>
          <a:prstGeom prst="rect">
            <a:avLst/>
          </a:prstGeom>
          <a:noFill/>
        </p:spPr>
        <p:txBody>
          <a:bodyPr wrap="square">
            <a:spAutoFit/>
          </a:bodyPr>
          <a:lstStyle/>
          <a:p>
            <a:pPr algn="ctr"/>
            <a:r>
              <a:rPr lang="ru-RU" sz="1800" kern="100" cap="none" dirty="0">
                <a:latin typeface="Times New Roman" panose="02020603050405020304" pitchFamily="18" charset="0"/>
                <a:ea typeface="Times New Roman" panose="02020603050405020304" pitchFamily="18" charset="0"/>
                <a:cs typeface="Times New Roman" panose="02020603050405020304" pitchFamily="18" charset="0"/>
              </a:rPr>
              <a:t>Урок математической грамотности, 6 класс</a:t>
            </a:r>
            <a:endParaRPr lang="ru-RU" dirty="0"/>
          </a:p>
        </p:txBody>
      </p:sp>
    </p:spTree>
    <p:extLst>
      <p:ext uri="{BB962C8B-B14F-4D97-AF65-F5344CB8AC3E}">
        <p14:creationId xmlns:p14="http://schemas.microsoft.com/office/powerpoint/2010/main" val="32668495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3B83785D-C693-B2CF-AA9F-F5635B2F2C41}"/>
              </a:ext>
            </a:extLst>
          </p:cNvPr>
          <p:cNvSpPr txBox="1"/>
          <p:nvPr/>
        </p:nvSpPr>
        <p:spPr>
          <a:xfrm>
            <a:off x="834771" y="1780615"/>
            <a:ext cx="10339578" cy="1200329"/>
          </a:xfrm>
          <a:prstGeom prst="rect">
            <a:avLst/>
          </a:prstGeom>
          <a:noFill/>
        </p:spPr>
        <p:txBody>
          <a:bodyPr wrap="square">
            <a:spAutoFit/>
          </a:bodyPr>
          <a:lstStyle/>
          <a:p>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Математическая грамотность – это способность человека рассуждать математически и формулировать, применять и интерпретировать математику для решения задач в различных контекстах реального мира. </a:t>
            </a:r>
            <a:endParaRPr lang="ru-RU" sz="2400" dirty="0"/>
          </a:p>
        </p:txBody>
      </p:sp>
      <p:pic>
        <p:nvPicPr>
          <p:cNvPr id="7" name="Рисунок 6">
            <a:extLst>
              <a:ext uri="{FF2B5EF4-FFF2-40B4-BE49-F238E27FC236}">
                <a16:creationId xmlns:a16="http://schemas.microsoft.com/office/drawing/2014/main" id="{7EFB031C-28C7-721B-0991-46E19D94A1DC}"/>
              </a:ext>
            </a:extLst>
          </p:cNvPr>
          <p:cNvPicPr>
            <a:picLocks noChangeAspect="1"/>
          </p:cNvPicPr>
          <p:nvPr/>
        </p:nvPicPr>
        <p:blipFill>
          <a:blip r:embed="rId3"/>
          <a:stretch>
            <a:fillRect/>
          </a:stretch>
        </p:blipFill>
        <p:spPr>
          <a:xfrm>
            <a:off x="2508127" y="3776394"/>
            <a:ext cx="6992865" cy="2139773"/>
          </a:xfrm>
          <a:prstGeom prst="rect">
            <a:avLst/>
          </a:prstGeom>
        </p:spPr>
      </p:pic>
      <p:sp>
        <p:nvSpPr>
          <p:cNvPr id="3" name="TextBox 2">
            <a:extLst>
              <a:ext uri="{FF2B5EF4-FFF2-40B4-BE49-F238E27FC236}">
                <a16:creationId xmlns:a16="http://schemas.microsoft.com/office/drawing/2014/main" id="{ADFA6AA8-38A7-7088-3DAC-485EC960244D}"/>
              </a:ext>
            </a:extLst>
          </p:cNvPr>
          <p:cNvSpPr txBox="1"/>
          <p:nvPr/>
        </p:nvSpPr>
        <p:spPr>
          <a:xfrm>
            <a:off x="1513456" y="354831"/>
            <a:ext cx="9518904" cy="707886"/>
          </a:xfrm>
          <a:prstGeom prst="rect">
            <a:avLst/>
          </a:prstGeom>
          <a:noFill/>
        </p:spPr>
        <p:txBody>
          <a:bodyPr wrap="square">
            <a:spAutoFit/>
          </a:bodyPr>
          <a:lstStyle/>
          <a:p>
            <a:r>
              <a:rPr lang="ru-RU" sz="4000" b="1" kern="100" dirty="0">
                <a:effectLst/>
                <a:latin typeface="Times New Roman" panose="02020603050405020304" pitchFamily="18" charset="0"/>
                <a:ea typeface="Times New Roman" panose="02020603050405020304" pitchFamily="18" charset="0"/>
                <a:cs typeface="Times New Roman" panose="02020603050405020304" pitchFamily="18" charset="0"/>
              </a:rPr>
              <a:t>Что такое математическая грамотность </a:t>
            </a:r>
            <a:endParaRPr lang="ru-RU" sz="2800" dirty="0"/>
          </a:p>
        </p:txBody>
      </p:sp>
    </p:spTree>
    <p:extLst>
      <p:ext uri="{BB962C8B-B14F-4D97-AF65-F5344CB8AC3E}">
        <p14:creationId xmlns:p14="http://schemas.microsoft.com/office/powerpoint/2010/main" val="11086613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5FE65E-28EC-2DEA-A072-0A564F505B7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F634E2D-F54E-F3E5-A338-93AC7E74984E}"/>
              </a:ext>
            </a:extLst>
          </p:cNvPr>
          <p:cNvSpPr txBox="1"/>
          <p:nvPr/>
        </p:nvSpPr>
        <p:spPr>
          <a:xfrm>
            <a:off x="926211" y="1344150"/>
            <a:ext cx="10339578" cy="4457952"/>
          </a:xfrm>
          <a:prstGeom prst="rect">
            <a:avLst/>
          </a:prstGeom>
          <a:noFill/>
        </p:spPr>
        <p:txBody>
          <a:bodyPr wrap="square">
            <a:spAutoFit/>
          </a:bodyPr>
          <a:lstStyle/>
          <a:p>
            <a:pPr marL="342900" indent="-342900">
              <a:lnSpc>
                <a:spcPct val="150000"/>
              </a:lnSpc>
              <a:buFont typeface="Wingdings" panose="05000000000000000000" pitchFamily="2" charset="2"/>
              <a:buChar char="ü"/>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Распознавать проблемы, которые могут быть решены средствами математики;</a:t>
            </a:r>
          </a:p>
          <a:p>
            <a:pPr marL="342900" indent="-342900">
              <a:lnSpc>
                <a:spcPct val="150000"/>
              </a:lnSpc>
              <a:buFont typeface="Wingdings" panose="05000000000000000000" pitchFamily="2" charset="2"/>
              <a:buChar char="ü"/>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Формулировать эти проблемы на языке математики;</a:t>
            </a:r>
          </a:p>
          <a:p>
            <a:pPr marL="342900" indent="-342900">
              <a:lnSpc>
                <a:spcPct val="150000"/>
              </a:lnSpc>
              <a:buFont typeface="Wingdings" panose="05000000000000000000" pitchFamily="2" charset="2"/>
              <a:buChar char="ü"/>
            </a:pPr>
            <a:r>
              <a:rPr lang="ru-RU" sz="2400" kern="100" dirty="0">
                <a:latin typeface="Times New Roman" panose="02020603050405020304" pitchFamily="18" charset="0"/>
                <a:ea typeface="Times New Roman" panose="02020603050405020304" pitchFamily="18" charset="0"/>
                <a:cs typeface="Times New Roman" panose="02020603050405020304" pitchFamily="18" charset="0"/>
              </a:rPr>
              <a:t>Р</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ешать эти проблемы, используя математические факты и методы;</a:t>
            </a:r>
          </a:p>
          <a:p>
            <a:pPr marL="342900" indent="-342900">
              <a:lnSpc>
                <a:spcPct val="150000"/>
              </a:lnSpc>
              <a:buFont typeface="Wingdings" panose="05000000000000000000" pitchFamily="2" charset="2"/>
              <a:buChar char="ü"/>
            </a:pPr>
            <a:r>
              <a:rPr lang="ru-RU" sz="2400" kern="100" dirty="0">
                <a:latin typeface="Times New Roman" panose="02020603050405020304" pitchFamily="18" charset="0"/>
                <a:ea typeface="Times New Roman" panose="02020603050405020304" pitchFamily="18" charset="0"/>
                <a:cs typeface="Times New Roman" panose="02020603050405020304" pitchFamily="18" charset="0"/>
              </a:rPr>
              <a:t>А</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нализировать использованные методы решения;</a:t>
            </a:r>
          </a:p>
          <a:p>
            <a:pPr marL="342900" indent="-342900">
              <a:lnSpc>
                <a:spcPct val="150000"/>
              </a:lnSpc>
              <a:buFont typeface="Wingdings" panose="05000000000000000000" pitchFamily="2" charset="2"/>
              <a:buChar char="ü"/>
            </a:pPr>
            <a:r>
              <a:rPr lang="ru-RU" sz="2400" kern="100" dirty="0">
                <a:latin typeface="Times New Roman" panose="02020603050405020304" pitchFamily="18" charset="0"/>
                <a:ea typeface="Times New Roman" panose="02020603050405020304" pitchFamily="18" charset="0"/>
                <a:cs typeface="Times New Roman" panose="02020603050405020304" pitchFamily="18" charset="0"/>
              </a:rPr>
              <a:t>И</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нтерпретировать полученные результаты с учетом поставленной проблемы;</a:t>
            </a:r>
          </a:p>
          <a:p>
            <a:pPr marL="342900" indent="-342900">
              <a:lnSpc>
                <a:spcPct val="150000"/>
              </a:lnSpc>
              <a:buFont typeface="Wingdings" panose="05000000000000000000" pitchFamily="2" charset="2"/>
              <a:buChar char="ü"/>
            </a:pPr>
            <a:r>
              <a:rPr lang="ru-RU" sz="2400" kern="100" dirty="0">
                <a:latin typeface="Times New Roman" panose="02020603050405020304" pitchFamily="18" charset="0"/>
                <a:ea typeface="Times New Roman" panose="02020603050405020304" pitchFamily="18" charset="0"/>
                <a:cs typeface="Times New Roman" panose="02020603050405020304" pitchFamily="18" charset="0"/>
              </a:rPr>
              <a:t>Ф</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ормулировать и записывать результаты решения.</a:t>
            </a:r>
          </a:p>
        </p:txBody>
      </p:sp>
      <p:sp>
        <p:nvSpPr>
          <p:cNvPr id="2" name="TextBox 1">
            <a:extLst>
              <a:ext uri="{FF2B5EF4-FFF2-40B4-BE49-F238E27FC236}">
                <a16:creationId xmlns:a16="http://schemas.microsoft.com/office/drawing/2014/main" id="{E9C2B380-51D4-E9B9-91AD-155C664CC397}"/>
              </a:ext>
            </a:extLst>
          </p:cNvPr>
          <p:cNvSpPr txBox="1"/>
          <p:nvPr/>
        </p:nvSpPr>
        <p:spPr>
          <a:xfrm>
            <a:off x="2926080" y="345687"/>
            <a:ext cx="10799064" cy="707886"/>
          </a:xfrm>
          <a:prstGeom prst="rect">
            <a:avLst/>
          </a:prstGeom>
          <a:noFill/>
        </p:spPr>
        <p:txBody>
          <a:bodyPr wrap="square">
            <a:spAutoFit/>
          </a:bodyPr>
          <a:lstStyle/>
          <a:p>
            <a:r>
              <a:rPr lang="ru-RU" sz="4000" b="1" kern="100" dirty="0">
                <a:effectLst/>
                <a:latin typeface="Times New Roman" panose="02020603050405020304" pitchFamily="18" charset="0"/>
                <a:ea typeface="Times New Roman" panose="02020603050405020304" pitchFamily="18" charset="0"/>
                <a:cs typeface="Times New Roman" panose="02020603050405020304" pitchFamily="18" charset="0"/>
              </a:rPr>
              <a:t>Ключевые характеристики</a:t>
            </a:r>
            <a:endParaRPr lang="ru-RU" sz="2800" dirty="0"/>
          </a:p>
        </p:txBody>
      </p:sp>
    </p:spTree>
    <p:extLst>
      <p:ext uri="{BB962C8B-B14F-4D97-AF65-F5344CB8AC3E}">
        <p14:creationId xmlns:p14="http://schemas.microsoft.com/office/powerpoint/2010/main" val="231884251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FA0EAD-3F85-E89D-8F4B-DF2D530798B3}"/>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2EFDD071-60BF-3077-C061-E1FC1FD8C6FC}"/>
              </a:ext>
            </a:extLst>
          </p:cNvPr>
          <p:cNvSpPr txBox="1"/>
          <p:nvPr/>
        </p:nvSpPr>
        <p:spPr>
          <a:xfrm>
            <a:off x="2633472" y="246888"/>
            <a:ext cx="10799064" cy="707886"/>
          </a:xfrm>
          <a:prstGeom prst="rect">
            <a:avLst/>
          </a:prstGeom>
          <a:noFill/>
        </p:spPr>
        <p:txBody>
          <a:bodyPr wrap="square">
            <a:spAutoFit/>
          </a:bodyPr>
          <a:lstStyle/>
          <a:p>
            <a:r>
              <a:rPr lang="ru-RU" sz="4000" b="1" kern="100" dirty="0">
                <a:latin typeface="Times New Roman" panose="02020603050405020304" pitchFamily="18" charset="0"/>
                <a:cs typeface="Times New Roman" panose="02020603050405020304" pitchFamily="18" charset="0"/>
              </a:rPr>
              <a:t>Математическая разминка</a:t>
            </a:r>
            <a:endParaRPr lang="ru-RU" sz="2800" dirty="0"/>
          </a:p>
        </p:txBody>
      </p:sp>
      <p:pic>
        <p:nvPicPr>
          <p:cNvPr id="3" name="Рисунок 2">
            <a:extLst>
              <a:ext uri="{FF2B5EF4-FFF2-40B4-BE49-F238E27FC236}">
                <a16:creationId xmlns:a16="http://schemas.microsoft.com/office/drawing/2014/main" id="{27CCF04B-389A-DA3C-08CB-6CDCD46BC3C9}"/>
              </a:ext>
            </a:extLst>
          </p:cNvPr>
          <p:cNvPicPr>
            <a:picLocks noChangeAspect="1"/>
          </p:cNvPicPr>
          <p:nvPr/>
        </p:nvPicPr>
        <p:blipFill>
          <a:blip r:embed="rId3"/>
          <a:srcRect l="3032" t="14571" r="3072" b="9619"/>
          <a:stretch/>
        </p:blipFill>
        <p:spPr>
          <a:xfrm>
            <a:off x="201168" y="1166674"/>
            <a:ext cx="6135624" cy="1520534"/>
          </a:xfrm>
          <a:prstGeom prst="rect">
            <a:avLst/>
          </a:prstGeom>
        </p:spPr>
      </p:pic>
      <p:pic>
        <p:nvPicPr>
          <p:cNvPr id="4" name="Рисунок 3">
            <a:extLst>
              <a:ext uri="{FF2B5EF4-FFF2-40B4-BE49-F238E27FC236}">
                <a16:creationId xmlns:a16="http://schemas.microsoft.com/office/drawing/2014/main" id="{D5396DA9-399B-C3D1-BA4D-C62C50B8ACF1}"/>
              </a:ext>
            </a:extLst>
          </p:cNvPr>
          <p:cNvPicPr>
            <a:picLocks noChangeAspect="1"/>
          </p:cNvPicPr>
          <p:nvPr/>
        </p:nvPicPr>
        <p:blipFill>
          <a:blip r:embed="rId4"/>
          <a:srcRect l="7194" t="10438" r="4597" b="6487"/>
          <a:stretch/>
        </p:blipFill>
        <p:spPr>
          <a:xfrm>
            <a:off x="382384" y="4320763"/>
            <a:ext cx="5773190" cy="2290349"/>
          </a:xfrm>
          <a:prstGeom prst="rect">
            <a:avLst/>
          </a:prstGeom>
        </p:spPr>
      </p:pic>
      <p:pic>
        <p:nvPicPr>
          <p:cNvPr id="7" name="Рисунок 6">
            <a:extLst>
              <a:ext uri="{FF2B5EF4-FFF2-40B4-BE49-F238E27FC236}">
                <a16:creationId xmlns:a16="http://schemas.microsoft.com/office/drawing/2014/main" id="{FB5B599A-96AF-130D-DC0A-0BDDBE63E0EB}"/>
              </a:ext>
            </a:extLst>
          </p:cNvPr>
          <p:cNvPicPr>
            <a:picLocks noChangeAspect="1"/>
          </p:cNvPicPr>
          <p:nvPr/>
        </p:nvPicPr>
        <p:blipFill>
          <a:blip r:embed="rId5"/>
          <a:stretch>
            <a:fillRect/>
          </a:stretch>
        </p:blipFill>
        <p:spPr>
          <a:xfrm>
            <a:off x="6860631" y="2687208"/>
            <a:ext cx="4132015" cy="2176272"/>
          </a:xfrm>
          <a:prstGeom prst="rect">
            <a:avLst/>
          </a:prstGeom>
        </p:spPr>
      </p:pic>
      <p:pic>
        <p:nvPicPr>
          <p:cNvPr id="8" name="Рисунок 7">
            <a:extLst>
              <a:ext uri="{FF2B5EF4-FFF2-40B4-BE49-F238E27FC236}">
                <a16:creationId xmlns:a16="http://schemas.microsoft.com/office/drawing/2014/main" id="{DDDFD2B2-A6BF-E790-3165-265FA77BAA28}"/>
              </a:ext>
            </a:extLst>
          </p:cNvPr>
          <p:cNvPicPr>
            <a:picLocks noChangeAspect="1"/>
          </p:cNvPicPr>
          <p:nvPr/>
        </p:nvPicPr>
        <p:blipFill>
          <a:blip r:embed="rId6"/>
          <a:stretch>
            <a:fillRect/>
          </a:stretch>
        </p:blipFill>
        <p:spPr>
          <a:xfrm>
            <a:off x="6688836" y="1355421"/>
            <a:ext cx="4475607" cy="953566"/>
          </a:xfrm>
          <a:prstGeom prst="rect">
            <a:avLst/>
          </a:prstGeom>
        </p:spPr>
      </p:pic>
      <p:pic>
        <p:nvPicPr>
          <p:cNvPr id="9" name="Рисунок 8">
            <a:extLst>
              <a:ext uri="{FF2B5EF4-FFF2-40B4-BE49-F238E27FC236}">
                <a16:creationId xmlns:a16="http://schemas.microsoft.com/office/drawing/2014/main" id="{316A60DD-CA5A-5D9C-554E-710F9CAFADC0}"/>
              </a:ext>
            </a:extLst>
          </p:cNvPr>
          <p:cNvPicPr>
            <a:picLocks noChangeAspect="1"/>
          </p:cNvPicPr>
          <p:nvPr/>
        </p:nvPicPr>
        <p:blipFill>
          <a:blip r:embed="rId7"/>
          <a:stretch>
            <a:fillRect/>
          </a:stretch>
        </p:blipFill>
        <p:spPr>
          <a:xfrm>
            <a:off x="1568767" y="2952973"/>
            <a:ext cx="3400425" cy="1181100"/>
          </a:xfrm>
          <a:prstGeom prst="rect">
            <a:avLst/>
          </a:prstGeom>
        </p:spPr>
      </p:pic>
      <p:pic>
        <p:nvPicPr>
          <p:cNvPr id="10" name="Рисунок 9">
            <a:extLst>
              <a:ext uri="{FF2B5EF4-FFF2-40B4-BE49-F238E27FC236}">
                <a16:creationId xmlns:a16="http://schemas.microsoft.com/office/drawing/2014/main" id="{22D5D007-F6CF-6FF1-88DE-D3168A9BA10A}"/>
              </a:ext>
            </a:extLst>
          </p:cNvPr>
          <p:cNvPicPr>
            <a:picLocks noChangeAspect="1"/>
          </p:cNvPicPr>
          <p:nvPr/>
        </p:nvPicPr>
        <p:blipFill>
          <a:blip r:embed="rId8"/>
          <a:stretch>
            <a:fillRect/>
          </a:stretch>
        </p:blipFill>
        <p:spPr>
          <a:xfrm>
            <a:off x="7047929" y="5104053"/>
            <a:ext cx="4572000" cy="1181100"/>
          </a:xfrm>
          <a:prstGeom prst="rect">
            <a:avLst/>
          </a:prstGeom>
        </p:spPr>
      </p:pic>
    </p:spTree>
    <p:extLst>
      <p:ext uri="{BB962C8B-B14F-4D97-AF65-F5344CB8AC3E}">
        <p14:creationId xmlns:p14="http://schemas.microsoft.com/office/powerpoint/2010/main" val="17080297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6F4926-9CEB-4072-2F4D-DDFBFA426ED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5C461E88-BAA1-8A5C-390A-FA6892B7C6B5}"/>
              </a:ext>
            </a:extLst>
          </p:cNvPr>
          <p:cNvSpPr txBox="1"/>
          <p:nvPr/>
        </p:nvSpPr>
        <p:spPr>
          <a:xfrm>
            <a:off x="618744" y="920263"/>
            <a:ext cx="10339578" cy="2709268"/>
          </a:xfrm>
          <a:prstGeom prst="rect">
            <a:avLst/>
          </a:prstGeom>
          <a:noFill/>
        </p:spPr>
        <p:txBody>
          <a:bodyPr wrap="square">
            <a:spAutoFit/>
          </a:bodyPr>
          <a:lstStyle/>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В таблице указана стоимость (в рублях) некоторых продуктов в четырёх магазинах, расположенных в деревне Ёлочки, селе Кленовом, деревне Сосенки и деревне Жуки.</a:t>
            </a:r>
          </a:p>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Володя с дедушкой хотят купить 5 л молока, 3 кг сыра «Российский» и 4 кг картофеля. В каком магазине такой набор продуктов будет стоить дешевле всего? В ответ запишите стоимость данного набора в этом магазине.</a:t>
            </a:r>
          </a:p>
        </p:txBody>
      </p:sp>
      <p:sp>
        <p:nvSpPr>
          <p:cNvPr id="3" name="TextBox 2">
            <a:extLst>
              <a:ext uri="{FF2B5EF4-FFF2-40B4-BE49-F238E27FC236}">
                <a16:creationId xmlns:a16="http://schemas.microsoft.com/office/drawing/2014/main" id="{EF9F939A-AA22-4532-FC35-7AE328B4FBDF}"/>
              </a:ext>
            </a:extLst>
          </p:cNvPr>
          <p:cNvSpPr txBox="1"/>
          <p:nvPr/>
        </p:nvSpPr>
        <p:spPr>
          <a:xfrm>
            <a:off x="2741294" y="197383"/>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ПОКУПКИ</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B05A90B1-008C-D84D-B987-59B3BEE40BAC}"/>
              </a:ext>
            </a:extLst>
          </p:cNvPr>
          <p:cNvPicPr>
            <a:picLocks noChangeAspect="1"/>
          </p:cNvPicPr>
          <p:nvPr/>
        </p:nvPicPr>
        <p:blipFill>
          <a:blip r:embed="rId3"/>
          <a:stretch>
            <a:fillRect/>
          </a:stretch>
        </p:blipFill>
        <p:spPr>
          <a:xfrm>
            <a:off x="1945839" y="4041011"/>
            <a:ext cx="7685387" cy="2262486"/>
          </a:xfrm>
          <a:prstGeom prst="rect">
            <a:avLst/>
          </a:prstGeom>
        </p:spPr>
      </p:pic>
    </p:spTree>
    <p:extLst>
      <p:ext uri="{BB962C8B-B14F-4D97-AF65-F5344CB8AC3E}">
        <p14:creationId xmlns:p14="http://schemas.microsoft.com/office/powerpoint/2010/main" val="3644183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F73EAA-9DBF-3D69-5AFE-51BF7FAD5B6A}"/>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A6C5AD69-E3D3-0C3C-3612-1D7DCD5B41E9}"/>
                  </a:ext>
                </a:extLst>
              </p:cNvPr>
              <p:cNvSpPr txBox="1"/>
              <p:nvPr/>
            </p:nvSpPr>
            <p:spPr>
              <a:xfrm>
                <a:off x="484632" y="967771"/>
                <a:ext cx="11707368" cy="3126818"/>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Решение: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 42∙5+320∙3+26∙4=1274 (руб.)</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стоимость набора продуктов в д. Ёлочки.</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2) 45∙5+290∙3+18∙4=1167 (руб.)</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стоимость набора продуктов в с. Кленовое.</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3) 38∙5+270∙3+24∙4=1096 (руб.)</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стоимость набора продуктов в д. Сосенки.</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4) 43∙5+280∙3+16∙4=1119 (руб.)</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стоимость набора продуктов в д. Жуки.</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1096 рублей.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A6C5AD69-E3D3-0C3C-3612-1D7DCD5B41E9}"/>
                  </a:ext>
                </a:extLst>
              </p:cNvPr>
              <p:cNvSpPr txBox="1">
                <a:spLocks noRot="1" noChangeAspect="1" noMove="1" noResize="1" noEditPoints="1" noAdjustHandles="1" noChangeArrowheads="1" noChangeShapeType="1" noTextEdit="1"/>
              </p:cNvSpPr>
              <p:nvPr/>
            </p:nvSpPr>
            <p:spPr>
              <a:xfrm>
                <a:off x="484632" y="967771"/>
                <a:ext cx="11707368" cy="3126818"/>
              </a:xfrm>
              <a:prstGeom prst="rect">
                <a:avLst/>
              </a:prstGeom>
              <a:blipFill>
                <a:blip r:embed="rId3"/>
                <a:stretch>
                  <a:fillRect l="-833" t="-780" b="-3314"/>
                </a:stretch>
              </a:blipFill>
            </p:spPr>
            <p:txBody>
              <a:bodyPr/>
              <a:lstStyle/>
              <a:p>
                <a:r>
                  <a:rPr lang="ru-RU">
                    <a:noFill/>
                  </a:rPr>
                  <a:t> </a:t>
                </a:r>
              </a:p>
            </p:txBody>
          </p:sp>
        </mc:Fallback>
      </mc:AlternateContent>
      <p:sp>
        <p:nvSpPr>
          <p:cNvPr id="3" name="TextBox 2">
            <a:extLst>
              <a:ext uri="{FF2B5EF4-FFF2-40B4-BE49-F238E27FC236}">
                <a16:creationId xmlns:a16="http://schemas.microsoft.com/office/drawing/2014/main" id="{3953BEDD-C09A-0894-BFAD-AAFB8BA6CB02}"/>
              </a:ext>
            </a:extLst>
          </p:cNvPr>
          <p:cNvSpPr txBox="1"/>
          <p:nvPr/>
        </p:nvSpPr>
        <p:spPr>
          <a:xfrm>
            <a:off x="2741294" y="197383"/>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ПОКУПКИ</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AC5351D6-6C21-CFF9-ECD3-37C09C935D0A}"/>
              </a:ext>
            </a:extLst>
          </p:cNvPr>
          <p:cNvPicPr>
            <a:picLocks noChangeAspect="1"/>
          </p:cNvPicPr>
          <p:nvPr/>
        </p:nvPicPr>
        <p:blipFill>
          <a:blip r:embed="rId4"/>
          <a:stretch>
            <a:fillRect/>
          </a:stretch>
        </p:blipFill>
        <p:spPr>
          <a:xfrm>
            <a:off x="2156151" y="4242179"/>
            <a:ext cx="7685387" cy="2262486"/>
          </a:xfrm>
          <a:prstGeom prst="rect">
            <a:avLst/>
          </a:prstGeom>
        </p:spPr>
      </p:pic>
    </p:spTree>
    <p:extLst>
      <p:ext uri="{BB962C8B-B14F-4D97-AF65-F5344CB8AC3E}">
        <p14:creationId xmlns:p14="http://schemas.microsoft.com/office/powerpoint/2010/main" val="12745019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D6634E-8B03-E6AD-1CC1-80E6FDFBDAE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E03ECE97-A372-1A25-E0FD-0B37A3A6ABB2}"/>
              </a:ext>
            </a:extLst>
          </p:cNvPr>
          <p:cNvSpPr txBox="1"/>
          <p:nvPr/>
        </p:nvSpPr>
        <p:spPr>
          <a:xfrm>
            <a:off x="384048" y="902127"/>
            <a:ext cx="11707368" cy="2709268"/>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На плане изображен дачный участок (сторона каждой клетки на плане равна 2 м). Участок имеет прямоугольную форму. Все дорожки внутри участка имеют ширину 1 м и вымощены тротуарной плиткой размером 1 м х 1 м. Между гаражом и сараем находится площадка, вымощенная такой же плиткой. </a:t>
            </a: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Плитки для садовых дорожек продаются в упаковках по 10 штук. Сколько упаковок понадобилось, чтобы выложить все дорожки и площадку между сараем и гаражом? </a:t>
            </a:r>
          </a:p>
        </p:txBody>
      </p:sp>
      <p:sp>
        <p:nvSpPr>
          <p:cNvPr id="3" name="TextBox 2">
            <a:extLst>
              <a:ext uri="{FF2B5EF4-FFF2-40B4-BE49-F238E27FC236}">
                <a16:creationId xmlns:a16="http://schemas.microsoft.com/office/drawing/2014/main" id="{C1AAD8F4-9D2F-A398-5BCD-C709835D3886}"/>
              </a:ext>
            </a:extLst>
          </p:cNvPr>
          <p:cNvSpPr txBox="1"/>
          <p:nvPr/>
        </p:nvSpPr>
        <p:spPr>
          <a:xfrm>
            <a:off x="2741294" y="197383"/>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ДАЧНЫЙ УЧАСТОК</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a:extLst>
              <a:ext uri="{FF2B5EF4-FFF2-40B4-BE49-F238E27FC236}">
                <a16:creationId xmlns:a16="http://schemas.microsoft.com/office/drawing/2014/main" id="{1541D91E-904E-FB24-D56F-31EBBD5F6110}"/>
              </a:ext>
            </a:extLst>
          </p:cNvPr>
          <p:cNvPicPr>
            <a:picLocks noChangeAspect="1"/>
          </p:cNvPicPr>
          <p:nvPr/>
        </p:nvPicPr>
        <p:blipFill>
          <a:blip r:embed="rId3"/>
          <a:stretch>
            <a:fillRect/>
          </a:stretch>
        </p:blipFill>
        <p:spPr>
          <a:xfrm>
            <a:off x="3138581" y="3693340"/>
            <a:ext cx="5914838" cy="2967277"/>
          </a:xfrm>
          <a:prstGeom prst="rect">
            <a:avLst/>
          </a:prstGeom>
        </p:spPr>
      </p:pic>
    </p:spTree>
    <p:extLst>
      <p:ext uri="{BB962C8B-B14F-4D97-AF65-F5344CB8AC3E}">
        <p14:creationId xmlns:p14="http://schemas.microsoft.com/office/powerpoint/2010/main" val="30020913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936132-7C0E-D452-035C-0216D748EBDC}"/>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B205212B-8105-3834-4497-CD414E4C6A46}"/>
              </a:ext>
            </a:extLst>
          </p:cNvPr>
          <p:cNvSpPr txBox="1"/>
          <p:nvPr/>
        </p:nvSpPr>
        <p:spPr>
          <a:xfrm>
            <a:off x="612648" y="1121583"/>
            <a:ext cx="11707368" cy="3654142"/>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Решение: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Размер плитки – 1 м х 1 м</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1 упаковка – 10 шт.</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Плиток – 65 шт.</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65 : 10 = 6 (ост. 5)</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Значит, понадобится 7 упаковок плитки.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Ответ: 7 упаковок.</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19838AFE-F9EE-CE26-CF4C-035D06FC576C}"/>
              </a:ext>
            </a:extLst>
          </p:cNvPr>
          <p:cNvSpPr txBox="1"/>
          <p:nvPr/>
        </p:nvSpPr>
        <p:spPr>
          <a:xfrm>
            <a:off x="2741294" y="197383"/>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ДАЧНЫЙ УЧАСТОК</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a:extLst>
              <a:ext uri="{FF2B5EF4-FFF2-40B4-BE49-F238E27FC236}">
                <a16:creationId xmlns:a16="http://schemas.microsoft.com/office/drawing/2014/main" id="{56FE4CBA-DE6C-EF80-FD8B-889E2E0A0781}"/>
              </a:ext>
            </a:extLst>
          </p:cNvPr>
          <p:cNvPicPr>
            <a:picLocks noChangeAspect="1"/>
          </p:cNvPicPr>
          <p:nvPr/>
        </p:nvPicPr>
        <p:blipFill>
          <a:blip r:embed="rId3"/>
          <a:stretch>
            <a:fillRect/>
          </a:stretch>
        </p:blipFill>
        <p:spPr>
          <a:xfrm>
            <a:off x="6028085" y="1945361"/>
            <a:ext cx="5914838" cy="2967277"/>
          </a:xfrm>
          <a:prstGeom prst="rect">
            <a:avLst/>
          </a:prstGeom>
        </p:spPr>
      </p:pic>
    </p:spTree>
    <p:extLst>
      <p:ext uri="{BB962C8B-B14F-4D97-AF65-F5344CB8AC3E}">
        <p14:creationId xmlns:p14="http://schemas.microsoft.com/office/powerpoint/2010/main" val="32505657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F2A698-6D1A-65FE-D16A-758DC13386C4}"/>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E6AF314-BC02-FAC9-9684-65E8EEE332BB}"/>
              </a:ext>
            </a:extLst>
          </p:cNvPr>
          <p:cNvSpPr txBox="1"/>
          <p:nvPr/>
        </p:nvSpPr>
        <p:spPr>
          <a:xfrm>
            <a:off x="384048" y="902127"/>
            <a:ext cx="11707368" cy="2284536"/>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Юрий Борисович начал строить на дачном участке теплицу. Для этого он сделал прямоугольный фундамент длиной 6 м и шириной 2,4 м. Между грядками и при входе в теплицу будут дорожки шириной 40 см, для которых надо купить тротуарную плитку размером 20×20 см.</a:t>
            </a: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Сколько нужно купить упаковок плитки для дорожек, если в каждой упаковке 6 штук. </a:t>
            </a:r>
          </a:p>
        </p:txBody>
      </p:sp>
      <p:sp>
        <p:nvSpPr>
          <p:cNvPr id="3" name="TextBox 2">
            <a:extLst>
              <a:ext uri="{FF2B5EF4-FFF2-40B4-BE49-F238E27FC236}">
                <a16:creationId xmlns:a16="http://schemas.microsoft.com/office/drawing/2014/main" id="{728C734D-FDD8-424B-DD76-484DD3E3E098}"/>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ТЕПЛИЦА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11B2AE25-C746-A93D-76A6-820C08FEE35B}"/>
              </a:ext>
            </a:extLst>
          </p:cNvPr>
          <p:cNvPicPr>
            <a:picLocks noChangeAspect="1"/>
          </p:cNvPicPr>
          <p:nvPr/>
        </p:nvPicPr>
        <p:blipFill>
          <a:blip r:embed="rId3"/>
          <a:stretch>
            <a:fillRect/>
          </a:stretch>
        </p:blipFill>
        <p:spPr>
          <a:xfrm>
            <a:off x="4756317" y="3429000"/>
            <a:ext cx="2962829" cy="3251886"/>
          </a:xfrm>
          <a:prstGeom prst="rect">
            <a:avLst/>
          </a:prstGeom>
        </p:spPr>
      </p:pic>
    </p:spTree>
    <p:extLst>
      <p:ext uri="{BB962C8B-B14F-4D97-AF65-F5344CB8AC3E}">
        <p14:creationId xmlns:p14="http://schemas.microsoft.com/office/powerpoint/2010/main" val="1941199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EA985-C18D-C8E9-6A37-32094C2FC7D9}"/>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0CCA83DC-2E4B-0108-3B15-74F41939D95E}"/>
                  </a:ext>
                </a:extLst>
              </p:cNvPr>
              <p:cNvSpPr txBox="1"/>
              <p:nvPr/>
            </p:nvSpPr>
            <p:spPr>
              <a:xfrm>
                <a:off x="484632" y="587598"/>
                <a:ext cx="11707368" cy="6449266"/>
              </a:xfrm>
              <a:prstGeom prst="rect">
                <a:avLst/>
              </a:prstGeom>
              <a:noFill/>
            </p:spPr>
            <p:txBody>
              <a:bodyPr wrap="square">
                <a:spAutoFit/>
              </a:bodyPr>
              <a:lstStyle/>
              <a:p>
                <a:pPr>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Решение: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6 м = 600 см</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2,4 м = 240 см</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 240∙40+560∙40∙2=9600+44800=54400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общая площадь дорожек.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или</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240∙40+600∙40∙2=9600+48000=57600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57600−40∙40∙2=54400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общая площадь дорожек.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endParaRPr lang="ru-RU" sz="11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2) </a:t>
                </a: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20∙20=400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площадь 1 плитки.</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3) 54400 :400=136</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(пл.) – понадобится для дорожек.</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14:m>
                  <m:oMathPara xmlns:m="http://schemas.openxmlformats.org/officeDocument/2006/math">
                    <m:oMathParaPr>
                      <m:jc m:val="left"/>
                    </m:oMathParaPr>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4) </m:t>
                      </m:r>
                      <m:f>
                        <m:f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136</m:t>
                          </m:r>
                        </m:num>
                        <m:den>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6</m:t>
                          </m:r>
                        </m:den>
                      </m:f>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=22</m:t>
                      </m:r>
                      <m:f>
                        <m:f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4</m:t>
                          </m:r>
                        </m:num>
                        <m:den>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6</m:t>
                          </m:r>
                        </m:den>
                      </m:f>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 (уп.)</m:t>
                      </m:r>
                    </m:oMath>
                  </m:oMathPara>
                </a14:m>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Значит, нужно купить 23 упаковки плитки.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23 упаковки.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0CCA83DC-2E4B-0108-3B15-74F41939D95E}"/>
                  </a:ext>
                </a:extLst>
              </p:cNvPr>
              <p:cNvSpPr txBox="1">
                <a:spLocks noRot="1" noChangeAspect="1" noMove="1" noResize="1" noEditPoints="1" noAdjustHandles="1" noChangeArrowheads="1" noChangeShapeType="1" noTextEdit="1"/>
              </p:cNvSpPr>
              <p:nvPr/>
            </p:nvSpPr>
            <p:spPr>
              <a:xfrm>
                <a:off x="484632" y="587598"/>
                <a:ext cx="11707368" cy="6449266"/>
              </a:xfrm>
              <a:prstGeom prst="rect">
                <a:avLst/>
              </a:prstGeom>
              <a:blipFill>
                <a:blip r:embed="rId3"/>
                <a:stretch>
                  <a:fillRect l="-833" t="-851"/>
                </a:stretch>
              </a:blipFill>
            </p:spPr>
            <p:txBody>
              <a:bodyPr/>
              <a:lstStyle/>
              <a:p>
                <a:r>
                  <a:rPr lang="ru-RU">
                    <a:noFill/>
                  </a:rPr>
                  <a:t> </a:t>
                </a:r>
              </a:p>
            </p:txBody>
          </p:sp>
        </mc:Fallback>
      </mc:AlternateContent>
      <p:sp>
        <p:nvSpPr>
          <p:cNvPr id="3" name="TextBox 2">
            <a:extLst>
              <a:ext uri="{FF2B5EF4-FFF2-40B4-BE49-F238E27FC236}">
                <a16:creationId xmlns:a16="http://schemas.microsoft.com/office/drawing/2014/main" id="{53FB9C09-D319-20D1-7C25-F7E48C558952}"/>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ТЕПЛИЦА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0554214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C45B51-1288-8CCE-7AFC-F93A4952B6DD}"/>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DFE77B9-F323-242C-0F99-78E8E0BB4703}"/>
              </a:ext>
            </a:extLst>
          </p:cNvPr>
          <p:cNvSpPr txBox="1"/>
          <p:nvPr/>
        </p:nvSpPr>
        <p:spPr>
          <a:xfrm>
            <a:off x="384048" y="902127"/>
            <a:ext cx="11707368" cy="2709268"/>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Дмитрий планирует заменить зимнюю резину на летнюю на своем автомобиле. Для каждого из четырех колес последовательно выполняются четыре операции: снятие колеса, замена шины, балансировка колеса и установка колеса. Он выбирает между автосервисами А и Б. Затраты на дорогу и стоимость операций даны в таблице.</a:t>
            </a: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Сколько рублей заплатит Дмитрий за замену резины на своем автомобиле, если выберет самый дешевый вариант?</a:t>
            </a:r>
          </a:p>
        </p:txBody>
      </p:sp>
      <p:sp>
        <p:nvSpPr>
          <p:cNvPr id="3" name="TextBox 2">
            <a:extLst>
              <a:ext uri="{FF2B5EF4-FFF2-40B4-BE49-F238E27FC236}">
                <a16:creationId xmlns:a16="http://schemas.microsoft.com/office/drawing/2014/main" id="{9EE078D2-E967-4256-5336-683CCC9F2796}"/>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ШИНЫ</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a:extLst>
              <a:ext uri="{FF2B5EF4-FFF2-40B4-BE49-F238E27FC236}">
                <a16:creationId xmlns:a16="http://schemas.microsoft.com/office/drawing/2014/main" id="{C29AE849-2FA1-09CD-CDD3-5F626DAC84AF}"/>
              </a:ext>
            </a:extLst>
          </p:cNvPr>
          <p:cNvPicPr>
            <a:picLocks noChangeAspect="1"/>
          </p:cNvPicPr>
          <p:nvPr/>
        </p:nvPicPr>
        <p:blipFill>
          <a:blip r:embed="rId3"/>
          <a:stretch>
            <a:fillRect/>
          </a:stretch>
        </p:blipFill>
        <p:spPr>
          <a:xfrm>
            <a:off x="1201173" y="4325634"/>
            <a:ext cx="9789654" cy="1496441"/>
          </a:xfrm>
          <a:prstGeom prst="rect">
            <a:avLst/>
          </a:prstGeom>
        </p:spPr>
      </p:pic>
    </p:spTree>
    <p:extLst>
      <p:ext uri="{BB962C8B-B14F-4D97-AF65-F5344CB8AC3E}">
        <p14:creationId xmlns:p14="http://schemas.microsoft.com/office/powerpoint/2010/main" val="4259460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67056A-840C-2CD8-1712-97AB992B1BA0}"/>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AB419BD8-2344-7563-9CCF-68BC74753CA7}"/>
                  </a:ext>
                </a:extLst>
              </p:cNvPr>
              <p:cNvSpPr txBox="1"/>
              <p:nvPr/>
            </p:nvSpPr>
            <p:spPr>
              <a:xfrm>
                <a:off x="420624" y="865551"/>
                <a:ext cx="11707368" cy="3969100"/>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Решение:</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1)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210+</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60+250+200+60</m:t>
                        </m:r>
                      </m:e>
                    </m:d>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∙4=210+570∙4=2490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(руб.) – стоимость услуг в автосервисе А.</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2)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380+</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55+220+180+55</m:t>
                        </m:r>
                      </m:e>
                    </m:d>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∙4=380+510∙4=2420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(руб.) – стоимость услуг в автосервисе Б.</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3) 2490&gt;2420</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2420 рублей.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AB419BD8-2344-7563-9CCF-68BC74753CA7}"/>
                  </a:ext>
                </a:extLst>
              </p:cNvPr>
              <p:cNvSpPr txBox="1">
                <a:spLocks noRot="1" noChangeAspect="1" noMove="1" noResize="1" noEditPoints="1" noAdjustHandles="1" noChangeArrowheads="1" noChangeShapeType="1" noTextEdit="1"/>
              </p:cNvSpPr>
              <p:nvPr/>
            </p:nvSpPr>
            <p:spPr>
              <a:xfrm>
                <a:off x="420624" y="865551"/>
                <a:ext cx="11707368" cy="3969100"/>
              </a:xfrm>
              <a:prstGeom prst="rect">
                <a:avLst/>
              </a:prstGeom>
              <a:blipFill>
                <a:blip r:embed="rId3"/>
                <a:stretch>
                  <a:fillRect l="-781" t="-614"/>
                </a:stretch>
              </a:blipFill>
            </p:spPr>
            <p:txBody>
              <a:bodyPr/>
              <a:lstStyle/>
              <a:p>
                <a:r>
                  <a:rPr lang="ru-RU">
                    <a:noFill/>
                  </a:rPr>
                  <a:t> </a:t>
                </a:r>
              </a:p>
            </p:txBody>
          </p:sp>
        </mc:Fallback>
      </mc:AlternateContent>
      <p:sp>
        <p:nvSpPr>
          <p:cNvPr id="3" name="TextBox 2">
            <a:extLst>
              <a:ext uri="{FF2B5EF4-FFF2-40B4-BE49-F238E27FC236}">
                <a16:creationId xmlns:a16="http://schemas.microsoft.com/office/drawing/2014/main" id="{5BA1C6D5-D969-DF71-6F67-10983765A7CB}"/>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ШИНЫ</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918641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44F3F8-8D1D-3099-4CA2-F3D84473448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3F698316-6496-4ADC-60C8-EC64B80B9127}"/>
              </a:ext>
            </a:extLst>
          </p:cNvPr>
          <p:cNvSpPr txBox="1"/>
          <p:nvPr/>
        </p:nvSpPr>
        <p:spPr>
          <a:xfrm>
            <a:off x="374904" y="902127"/>
            <a:ext cx="7918704" cy="5784982"/>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Маша с дедушкой собираются съездить на машине на железнодорожную станцию. Из поселка до станции можно проехать по прямой грунтовой дороге. Есть более длинный путь по шоссе — через деревню, где нужно повернуть под прямым углом налево на другое шоссе, ведущее до станции. </a:t>
            </a: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По шоссе Маша с дедушкой едут 69 км со скоростью 72 км/ч, a по грунтовым дорогам 51 км со скоростью 50 км/ч. </a:t>
            </a: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На грунтовых дорогах машина дедушки расходует 9,2 литра бензина на 100 км. Известно, что на путь по шоссе и по грунтовой дороге, машине необходим один и тот же объём бензина. Сколько литров бензина на 100 км машина дедушки расходует на шоссе?</a:t>
            </a:r>
          </a:p>
        </p:txBody>
      </p:sp>
      <p:sp>
        <p:nvSpPr>
          <p:cNvPr id="3" name="TextBox 2">
            <a:extLst>
              <a:ext uri="{FF2B5EF4-FFF2-40B4-BE49-F238E27FC236}">
                <a16:creationId xmlns:a16="http://schemas.microsoft.com/office/drawing/2014/main" id="{54489745-7EC8-CDE5-7D6F-BEB8EB0B313F}"/>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ДАЧА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53CE12E3-83C6-7865-ADA0-0B521645FEA8}"/>
              </a:ext>
            </a:extLst>
          </p:cNvPr>
          <p:cNvPicPr>
            <a:picLocks noChangeAspect="1"/>
          </p:cNvPicPr>
          <p:nvPr/>
        </p:nvPicPr>
        <p:blipFill>
          <a:blip r:embed="rId3"/>
          <a:srcRect l="15668" r="12762"/>
          <a:stretch/>
        </p:blipFill>
        <p:spPr>
          <a:xfrm>
            <a:off x="8732520" y="2204870"/>
            <a:ext cx="3224098" cy="2448259"/>
          </a:xfrm>
          <a:prstGeom prst="rect">
            <a:avLst/>
          </a:prstGeom>
        </p:spPr>
      </p:pic>
    </p:spTree>
    <p:extLst>
      <p:ext uri="{BB962C8B-B14F-4D97-AF65-F5344CB8AC3E}">
        <p14:creationId xmlns:p14="http://schemas.microsoft.com/office/powerpoint/2010/main" val="16745321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A49D5B-F276-FD79-76E7-66E29BBD0E1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EB504BEE-6137-9EFE-F51D-EA839F73D0FD}"/>
                  </a:ext>
                </a:extLst>
              </p:cNvPr>
              <p:cNvSpPr txBox="1"/>
              <p:nvPr/>
            </p:nvSpPr>
            <p:spPr>
              <a:xfrm>
                <a:off x="1071372" y="1121583"/>
                <a:ext cx="9701784" cy="3646960"/>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Решение:</a:t>
                </a: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1) 9,2 :100=0,092</m:t>
                    </m:r>
                    <m:r>
                      <a:rPr lang="ru-RU" sz="2400" b="0" i="1" kern="100" smtClean="0">
                        <a:effectLst/>
                        <a:latin typeface="Cambria Math" panose="02040503050406030204" pitchFamily="18" charset="0"/>
                        <a:ea typeface="Times New Roman" panose="02020603050405020304" pitchFamily="18" charset="0"/>
                        <a:cs typeface="Times New Roman" panose="02020603050405020304" pitchFamily="18" charset="0"/>
                      </a:rPr>
                      <m:t> </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(л)</m:t>
                    </m:r>
                  </m:oMath>
                </a14:m>
                <a:r>
                  <a:rPr lang="ru-RU" sz="2400" i="1" kern="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расход на 1 км по грунтовой дороге.</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 0,092∙51=4,692</m:t>
                    </m:r>
                    <m:r>
                      <a:rPr lang="ru-RU" sz="2400" b="0" i="1" kern="100" smtClean="0">
                        <a:effectLst/>
                        <a:latin typeface="Cambria Math" panose="02040503050406030204" pitchFamily="18" charset="0"/>
                        <a:ea typeface="Times New Roman" panose="02020603050405020304" pitchFamily="18" charset="0"/>
                        <a:cs typeface="Times New Roman" panose="02020603050405020304" pitchFamily="18" charset="0"/>
                      </a:rPr>
                      <m:t> </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(л)</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потребуется бензина по грунтовой дороге.</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3)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4,692 :69=0,068</m:t>
                    </m:r>
                    <m:r>
                      <a:rPr lang="ru-RU" sz="2400" b="0" i="1" kern="100" smtClean="0">
                        <a:effectLst/>
                        <a:latin typeface="Cambria Math" panose="02040503050406030204" pitchFamily="18" charset="0"/>
                        <a:ea typeface="Times New Roman" panose="02020603050405020304" pitchFamily="18" charset="0"/>
                        <a:cs typeface="Times New Roman" panose="02020603050405020304" pitchFamily="18" charset="0"/>
                      </a:rPr>
                      <m:t> </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л</m:t>
                        </m:r>
                      </m:e>
                    </m:d>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расход на 1 км по шоссе.</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4) 0,068∙100=6,8</m:t>
                    </m:r>
                    <m:r>
                      <a:rPr lang="ru-RU" sz="2400" b="0" i="1" kern="100" smtClean="0">
                        <a:effectLst/>
                        <a:latin typeface="Cambria Math" panose="02040503050406030204" pitchFamily="18" charset="0"/>
                        <a:ea typeface="Times New Roman" panose="02020603050405020304" pitchFamily="18" charset="0"/>
                        <a:cs typeface="Times New Roman" panose="02020603050405020304" pitchFamily="18" charset="0"/>
                      </a:rPr>
                      <m:t> </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л</m:t>
                        </m:r>
                      </m:e>
                    </m:d>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потребуется на 100 км по шоссе. </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6,8 литра. </a:t>
                </a:r>
                <a:r>
                  <a:rPr lang="ru-RU" sz="2400" i="1" kern="1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EB504BEE-6137-9EFE-F51D-EA839F73D0FD}"/>
                  </a:ext>
                </a:extLst>
              </p:cNvPr>
              <p:cNvSpPr txBox="1">
                <a:spLocks noRot="1" noChangeAspect="1" noMove="1" noResize="1" noEditPoints="1" noAdjustHandles="1" noChangeArrowheads="1" noChangeShapeType="1" noTextEdit="1"/>
              </p:cNvSpPr>
              <p:nvPr/>
            </p:nvSpPr>
            <p:spPr>
              <a:xfrm>
                <a:off x="1071372" y="1121583"/>
                <a:ext cx="9701784" cy="3646960"/>
              </a:xfrm>
              <a:prstGeom prst="rect">
                <a:avLst/>
              </a:prstGeom>
              <a:blipFill>
                <a:blip r:embed="rId3"/>
                <a:stretch>
                  <a:fillRect l="-1006" t="-669"/>
                </a:stretch>
              </a:blipFill>
            </p:spPr>
            <p:txBody>
              <a:bodyPr/>
              <a:lstStyle/>
              <a:p>
                <a:r>
                  <a:rPr lang="ru-RU">
                    <a:noFill/>
                  </a:rPr>
                  <a:t> </a:t>
                </a:r>
              </a:p>
            </p:txBody>
          </p:sp>
        </mc:Fallback>
      </mc:AlternateContent>
      <p:sp>
        <p:nvSpPr>
          <p:cNvPr id="3" name="TextBox 2">
            <a:extLst>
              <a:ext uri="{FF2B5EF4-FFF2-40B4-BE49-F238E27FC236}">
                <a16:creationId xmlns:a16="http://schemas.microsoft.com/office/drawing/2014/main" id="{AE964E88-E234-B878-7F88-12C1A0A5CEB7}"/>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ДАЧА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67667350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218245-B8D7-7112-ED98-5CC20BE1D6C5}"/>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C1E3F25-0F95-ECC7-8D59-DD5F7CBAB999}"/>
              </a:ext>
            </a:extLst>
          </p:cNvPr>
          <p:cNvSpPr txBox="1"/>
          <p:nvPr/>
        </p:nvSpPr>
        <p:spPr>
          <a:xfrm>
            <a:off x="4681728" y="1112439"/>
            <a:ext cx="7379208" cy="5360250"/>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Юрий Борисович начал строить на дачном участке теплицу. Для этого он сделал прямоугольный фундамент длиной 6 м и шириной 2,4 м. Нижний</a:t>
            </a: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ярус теплицы имеет форму прямоугольного параллелепипеда. Высота нижнего яруса теплицы в два раза меньше её ширины. Для верхнего яруса теплицы Юрий Борисович заказал металлические дуги в форме полуокружностей, которые крепятся к стойкам нижнего яруса.</a:t>
            </a: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Найдите длину металлической дуги для верхнего яруса теплицы. Ответ дайте в метрах, округлив его в большую сторону с точностью до десятых.</a:t>
            </a:r>
          </a:p>
        </p:txBody>
      </p:sp>
      <p:sp>
        <p:nvSpPr>
          <p:cNvPr id="3" name="TextBox 2">
            <a:extLst>
              <a:ext uri="{FF2B5EF4-FFF2-40B4-BE49-F238E27FC236}">
                <a16:creationId xmlns:a16="http://schemas.microsoft.com/office/drawing/2014/main" id="{2BAA0C23-29D4-1FA8-702D-6D76462A86EC}"/>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ТЕПЛИЦА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FB5E18C8-6041-3354-9A5E-E877C2A4E35E}"/>
              </a:ext>
            </a:extLst>
          </p:cNvPr>
          <p:cNvPicPr>
            <a:picLocks noChangeAspect="1"/>
          </p:cNvPicPr>
          <p:nvPr/>
        </p:nvPicPr>
        <p:blipFill>
          <a:blip r:embed="rId3"/>
          <a:stretch>
            <a:fillRect/>
          </a:stretch>
        </p:blipFill>
        <p:spPr>
          <a:xfrm>
            <a:off x="706974" y="2227973"/>
            <a:ext cx="3737172" cy="2639797"/>
          </a:xfrm>
          <a:prstGeom prst="rect">
            <a:avLst/>
          </a:prstGeom>
        </p:spPr>
      </p:pic>
    </p:spTree>
    <p:extLst>
      <p:ext uri="{BB962C8B-B14F-4D97-AF65-F5344CB8AC3E}">
        <p14:creationId xmlns:p14="http://schemas.microsoft.com/office/powerpoint/2010/main" val="349233668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9E543B-FD80-DE9F-31A1-6B318BBD3118}"/>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AA1BF9F9-3993-C43B-41D8-5F25325D8292}"/>
                  </a:ext>
                </a:extLst>
              </p:cNvPr>
              <p:cNvSpPr txBox="1"/>
              <p:nvPr/>
            </p:nvSpPr>
            <p:spPr>
              <a:xfrm>
                <a:off x="5202936" y="1487343"/>
                <a:ext cx="7379208" cy="3497304"/>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Решение: </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𝐶</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=2</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𝜋</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𝑅</m:t>
                      </m:r>
                    </m:oMath>
                  </m:oMathPara>
                </a14:m>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Para xmlns:m="http://schemas.openxmlformats.org/officeDocument/2006/math">
                    <m:oMathParaPr>
                      <m:jc m:val="centerGroup"/>
                    </m:oMathParaPr>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𝐿</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1</m:t>
                          </m:r>
                        </m:num>
                        <m:den>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2</m:t>
                          </m:r>
                        </m:den>
                      </m:f>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𝐶</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2</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𝜋</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𝑅</m:t>
                          </m:r>
                        </m:num>
                        <m:den>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2</m:t>
                          </m:r>
                        </m:den>
                      </m:f>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𝜋</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𝑅</m:t>
                      </m:r>
                    </m:oMath>
                  </m:oMathPara>
                </a14:m>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𝐿</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=3,14∙1,2=3,768</m:t>
                    </m:r>
                  </m:oMath>
                </a14:m>
                <a:r>
                  <a:rPr lang="en-US" sz="2400" kern="1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м)</a:t>
                </a:r>
                <a:endParaRPr lang="ru-RU" sz="2400" kern="100" dirty="0">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buNone/>
                </a:pPr>
                <a14:m>
                  <m:oMathPara xmlns:m="http://schemas.openxmlformats.org/officeDocument/2006/math">
                    <m:oMathParaPr>
                      <m:jc m:val="left"/>
                    </m:oMathParaPr>
                    <m:oMath xmlns:m="http://schemas.openxmlformats.org/officeDocument/2006/math">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3,768≈3,8</m:t>
                      </m:r>
                    </m:oMath>
                  </m:oMathPara>
                </a14:m>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3,8.</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AA1BF9F9-3993-C43B-41D8-5F25325D8292}"/>
                  </a:ext>
                </a:extLst>
              </p:cNvPr>
              <p:cNvSpPr txBox="1">
                <a:spLocks noRot="1" noChangeAspect="1" noMove="1" noResize="1" noEditPoints="1" noAdjustHandles="1" noChangeArrowheads="1" noChangeShapeType="1" noTextEdit="1"/>
              </p:cNvSpPr>
              <p:nvPr/>
            </p:nvSpPr>
            <p:spPr>
              <a:xfrm>
                <a:off x="5202936" y="1487343"/>
                <a:ext cx="7379208" cy="3497304"/>
              </a:xfrm>
              <a:prstGeom prst="rect">
                <a:avLst/>
              </a:prstGeom>
              <a:blipFill>
                <a:blip r:embed="rId3"/>
                <a:stretch>
                  <a:fillRect l="-1322" t="-697" b="-2787"/>
                </a:stretch>
              </a:blipFill>
            </p:spPr>
            <p:txBody>
              <a:bodyPr/>
              <a:lstStyle/>
              <a:p>
                <a:r>
                  <a:rPr lang="ru-RU">
                    <a:noFill/>
                  </a:rPr>
                  <a:t> </a:t>
                </a:r>
              </a:p>
            </p:txBody>
          </p:sp>
        </mc:Fallback>
      </mc:AlternateContent>
      <p:sp>
        <p:nvSpPr>
          <p:cNvPr id="3" name="TextBox 2">
            <a:extLst>
              <a:ext uri="{FF2B5EF4-FFF2-40B4-BE49-F238E27FC236}">
                <a16:creationId xmlns:a16="http://schemas.microsoft.com/office/drawing/2014/main" id="{FC18338F-CFD7-8F18-EA96-C2FDAC49A7B1}"/>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ТЕПЛИЦА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F7723FB6-6855-0F04-946B-64D20E98F3B8}"/>
              </a:ext>
            </a:extLst>
          </p:cNvPr>
          <p:cNvPicPr>
            <a:picLocks noChangeAspect="1"/>
          </p:cNvPicPr>
          <p:nvPr/>
        </p:nvPicPr>
        <p:blipFill>
          <a:blip r:embed="rId4"/>
          <a:stretch>
            <a:fillRect/>
          </a:stretch>
        </p:blipFill>
        <p:spPr>
          <a:xfrm>
            <a:off x="706974" y="2227973"/>
            <a:ext cx="3737172" cy="2639797"/>
          </a:xfrm>
          <a:prstGeom prst="rect">
            <a:avLst/>
          </a:prstGeom>
        </p:spPr>
      </p:pic>
    </p:spTree>
    <p:extLst>
      <p:ext uri="{BB962C8B-B14F-4D97-AF65-F5344CB8AC3E}">
        <p14:creationId xmlns:p14="http://schemas.microsoft.com/office/powerpoint/2010/main" val="5663477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49039-C6B2-EE0B-EC6F-086D3810217A}"/>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751BF458-37CA-A37F-05E3-27AFEA4AF171}"/>
              </a:ext>
            </a:extLst>
          </p:cNvPr>
          <p:cNvSpPr txBox="1"/>
          <p:nvPr/>
        </p:nvSpPr>
        <p:spPr>
          <a:xfrm>
            <a:off x="384048" y="1121583"/>
            <a:ext cx="11707368" cy="1332481"/>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На сколько процентов увеличится пробег автомобиля при одном обороте колеса, если заменить колёса, установленные на заводе, колёсами с шинами, радиус которых равен 282,8 мм? Диаметр заводского колеса 561,2 мм. Результат округлите до десятых.</a:t>
            </a:r>
          </a:p>
        </p:txBody>
      </p:sp>
      <p:sp>
        <p:nvSpPr>
          <p:cNvPr id="3" name="TextBox 2">
            <a:extLst>
              <a:ext uri="{FF2B5EF4-FFF2-40B4-BE49-F238E27FC236}">
                <a16:creationId xmlns:a16="http://schemas.microsoft.com/office/drawing/2014/main" id="{3C4428F5-6B1E-0168-8E0D-7B5ECD353967}"/>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ШИНЫ</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10E4E77F-081A-D89E-7ADE-A980169355D4}"/>
              </a:ext>
            </a:extLst>
          </p:cNvPr>
          <p:cNvPicPr>
            <a:picLocks noChangeAspect="1"/>
          </p:cNvPicPr>
          <p:nvPr/>
        </p:nvPicPr>
        <p:blipFill>
          <a:blip r:embed="rId3"/>
          <a:stretch>
            <a:fillRect/>
          </a:stretch>
        </p:blipFill>
        <p:spPr>
          <a:xfrm>
            <a:off x="4065651" y="3108537"/>
            <a:ext cx="3560445" cy="2888982"/>
          </a:xfrm>
          <a:prstGeom prst="rect">
            <a:avLst/>
          </a:prstGeom>
        </p:spPr>
      </p:pic>
    </p:spTree>
    <p:extLst>
      <p:ext uri="{BB962C8B-B14F-4D97-AF65-F5344CB8AC3E}">
        <p14:creationId xmlns:p14="http://schemas.microsoft.com/office/powerpoint/2010/main" val="96785374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D3CF58-91CC-8A7D-3F2B-2D81510996FB}"/>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77D37EA0-1A4A-E09E-0E37-BE1154D9DBD7}"/>
                  </a:ext>
                </a:extLst>
              </p:cNvPr>
              <p:cNvSpPr txBox="1"/>
              <p:nvPr/>
            </p:nvSpPr>
            <p:spPr>
              <a:xfrm>
                <a:off x="950976" y="1301111"/>
                <a:ext cx="11707368" cy="4073744"/>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Решение: </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𝐶</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𝜋</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𝑅</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или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𝐶</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𝜋</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𝑑</m:t>
                    </m:r>
                  </m:oMath>
                </a14:m>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Para xmlns:m="http://schemas.openxmlformats.org/officeDocument/2006/math">
                    <m:oMathParaPr>
                      <m:jc m:val="left"/>
                    </m:oMathParaPr>
                    <m:oMath xmlns:m="http://schemas.openxmlformats.org/officeDocument/2006/math">
                      <m:f>
                        <m:f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fPr>
                        <m:num>
                          <m:sSub>
                            <m:sSub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sSubPr>
                            <m:e>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𝐶</m:t>
                              </m:r>
                            </m:e>
                            <m:sub>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з</m:t>
                              </m:r>
                            </m:sub>
                          </m:sSub>
                        </m:num>
                        <m:den>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𝐶</m:t>
                          </m:r>
                        </m:den>
                      </m:f>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5</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61,2</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𝜋</m:t>
                          </m:r>
                        </m:num>
                        <m:den>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2∙282,8</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𝜋</m:t>
                          </m:r>
                        </m:den>
                      </m:f>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561,2</m:t>
                          </m:r>
                        </m:num>
                        <m:den>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565,6</m:t>
                          </m:r>
                        </m:den>
                      </m:f>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f>
                        <m:f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fPr>
                        <m:num>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5612</m:t>
                          </m:r>
                        </m:num>
                        <m:den>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5656</m:t>
                          </m:r>
                        </m:den>
                      </m:f>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=0,9922…</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раз</m:t>
                          </m:r>
                        </m:e>
                      </m:d>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−изменился пробег колеса.</m:t>
                      </m:r>
                    </m:oMath>
                  </m:oMathPara>
                </a14:m>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Para xmlns:m="http://schemas.openxmlformats.org/officeDocument/2006/math">
                    <m:oMathParaPr>
                      <m:jc m:val="left"/>
                    </m:oMathParaPr>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0,9922∙1</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00%=99,22%</m:t>
                      </m:r>
                    </m:oMath>
                  </m:oMathPara>
                </a14:m>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1</m:t>
                    </m:r>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00−99,22=0,78</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m:t>
                        </m:r>
                      </m:e>
                    </m:d>
                  </m:oMath>
                </a14:m>
                <a:r>
                  <a:rPr lang="ru-RU" sz="2400" i="1" kern="100" dirty="0">
                    <a:effectLst/>
                    <a:latin typeface="Times New Roman" panose="02020603050405020304" pitchFamily="18" charset="0"/>
                    <a:ea typeface="Times New Roman" panose="02020603050405020304" pitchFamily="18" charset="0"/>
                    <a:cs typeface="Times New Roman" panose="02020603050405020304" pitchFamily="18" charset="0"/>
                  </a:rPr>
                  <a:t> - </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увеличится пробег колеса.</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14:m>
                  <m:oMathPara xmlns:m="http://schemas.openxmlformats.org/officeDocument/2006/math">
                    <m:oMathParaPr>
                      <m:jc m:val="left"/>
                    </m:oMathParaPr>
                    <m:oMath xmlns:m="http://schemas.openxmlformats.org/officeDocument/2006/math">
                      <m:r>
                        <a:rPr lang="en-US" sz="2400" i="1" kern="100">
                          <a:effectLst/>
                          <a:latin typeface="Cambria Math" panose="02040503050406030204" pitchFamily="18" charset="0"/>
                          <a:ea typeface="Times New Roman" panose="02020603050405020304" pitchFamily="18" charset="0"/>
                          <a:cs typeface="Times New Roman" panose="02020603050405020304" pitchFamily="18" charset="0"/>
                        </a:rPr>
                        <m:t>0,78≈0</m:t>
                      </m:r>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,8</m:t>
                      </m:r>
                    </m:oMath>
                  </m:oMathPara>
                </a14:m>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0,8.</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77D37EA0-1A4A-E09E-0E37-BE1154D9DBD7}"/>
                  </a:ext>
                </a:extLst>
              </p:cNvPr>
              <p:cNvSpPr txBox="1">
                <a:spLocks noRot="1" noChangeAspect="1" noMove="1" noResize="1" noEditPoints="1" noAdjustHandles="1" noChangeArrowheads="1" noChangeShapeType="1" noTextEdit="1"/>
              </p:cNvSpPr>
              <p:nvPr/>
            </p:nvSpPr>
            <p:spPr>
              <a:xfrm>
                <a:off x="950976" y="1301111"/>
                <a:ext cx="11707368" cy="4073744"/>
              </a:xfrm>
              <a:prstGeom prst="rect">
                <a:avLst/>
              </a:prstGeom>
              <a:blipFill>
                <a:blip r:embed="rId3"/>
                <a:stretch>
                  <a:fillRect l="-781" t="-598" b="-2392"/>
                </a:stretch>
              </a:blipFill>
            </p:spPr>
            <p:txBody>
              <a:bodyPr/>
              <a:lstStyle/>
              <a:p>
                <a:r>
                  <a:rPr lang="ru-RU">
                    <a:noFill/>
                  </a:rPr>
                  <a:t> </a:t>
                </a:r>
              </a:p>
            </p:txBody>
          </p:sp>
        </mc:Fallback>
      </mc:AlternateContent>
      <p:sp>
        <p:nvSpPr>
          <p:cNvPr id="3" name="TextBox 2">
            <a:extLst>
              <a:ext uri="{FF2B5EF4-FFF2-40B4-BE49-F238E27FC236}">
                <a16:creationId xmlns:a16="http://schemas.microsoft.com/office/drawing/2014/main" id="{8BCB2A62-81CE-5D80-DE01-4F3810D1CE55}"/>
              </a:ext>
            </a:extLst>
          </p:cNvPr>
          <p:cNvSpPr txBox="1"/>
          <p:nvPr/>
        </p:nvSpPr>
        <p:spPr>
          <a:xfrm>
            <a:off x="3048762" y="279328"/>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ШИНЫ</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974218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DFD6B4-C575-E524-F720-F3F3818CCE08}"/>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F533D401-3CEE-EE33-7C0A-B72DD9EB8869}"/>
              </a:ext>
            </a:extLst>
          </p:cNvPr>
          <p:cNvSpPr txBox="1"/>
          <p:nvPr/>
        </p:nvSpPr>
        <p:spPr>
          <a:xfrm>
            <a:off x="688467" y="1058918"/>
            <a:ext cx="10339578" cy="1569660"/>
          </a:xfrm>
          <a:prstGeom prst="rect">
            <a:avLst/>
          </a:prstGeom>
          <a:noFill/>
        </p:spPr>
        <p:txBody>
          <a:bodyPr wrap="square">
            <a:spAutoFit/>
          </a:bodyPr>
          <a:lstStyle/>
          <a:p>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Летом на каникулах Петя и Ваня решили помочь папе покрасить забор возле дома. Длина части забора, которую нужно покрасить 30 м, а высота – 210 см. Покрасить забор нужно с двух сторон. Какова общая площадь покраски забора? </a:t>
            </a:r>
          </a:p>
        </p:txBody>
      </p:sp>
      <p:sp>
        <p:nvSpPr>
          <p:cNvPr id="3" name="TextBox 2">
            <a:extLst>
              <a:ext uri="{FF2B5EF4-FFF2-40B4-BE49-F238E27FC236}">
                <a16:creationId xmlns:a16="http://schemas.microsoft.com/office/drawing/2014/main" id="{1BB41A1B-E9EB-7E80-F97E-43FDC3B8F5D6}"/>
              </a:ext>
            </a:extLst>
          </p:cNvPr>
          <p:cNvSpPr txBox="1"/>
          <p:nvPr/>
        </p:nvSpPr>
        <p:spPr>
          <a:xfrm>
            <a:off x="3989070" y="354830"/>
            <a:ext cx="6094476" cy="584775"/>
          </a:xfrm>
          <a:prstGeom prst="rect">
            <a:avLst/>
          </a:prstGeom>
          <a:noFill/>
        </p:spPr>
        <p:txBody>
          <a:bodyPr wrap="square">
            <a:spAutoFit/>
          </a:bodyPr>
          <a:lstStyle/>
          <a:p>
            <a:r>
              <a:rPr lang="ru-RU" sz="3200" kern="100" dirty="0">
                <a:effectLst/>
                <a:latin typeface="Times New Roman" panose="02020603050405020304" pitchFamily="18" charset="0"/>
                <a:ea typeface="Times New Roman" panose="02020603050405020304" pitchFamily="18" charset="0"/>
                <a:cs typeface="Times New Roman" panose="02020603050405020304" pitchFamily="18" charset="0"/>
              </a:rPr>
              <a:t>ПОКРАСКА ЗАБОРА</a:t>
            </a:r>
            <a:endParaRPr lang="ru-RU" sz="3200" dirty="0"/>
          </a:p>
        </p:txBody>
      </p:sp>
      <p:pic>
        <p:nvPicPr>
          <p:cNvPr id="4" name="Рисунок 3">
            <a:extLst>
              <a:ext uri="{FF2B5EF4-FFF2-40B4-BE49-F238E27FC236}">
                <a16:creationId xmlns:a16="http://schemas.microsoft.com/office/drawing/2014/main" id="{767500D3-0B27-F0AA-A4E6-9244581C211E}"/>
              </a:ext>
            </a:extLst>
          </p:cNvPr>
          <p:cNvPicPr>
            <a:picLocks noChangeAspect="1"/>
          </p:cNvPicPr>
          <p:nvPr/>
        </p:nvPicPr>
        <p:blipFill>
          <a:blip r:embed="rId3"/>
          <a:stretch>
            <a:fillRect/>
          </a:stretch>
        </p:blipFill>
        <p:spPr>
          <a:xfrm>
            <a:off x="8004048" y="2997327"/>
            <a:ext cx="3169920" cy="2111216"/>
          </a:xfrm>
          <a:prstGeom prst="rect">
            <a:avLst/>
          </a:prstGeom>
        </p:spPr>
      </p:pic>
      <mc:AlternateContent xmlns:mc="http://schemas.openxmlformats.org/markup-compatibility/2006" xmlns:a14="http://schemas.microsoft.com/office/drawing/2010/main">
        <mc:Choice Requires="a14">
          <p:sp>
            <p:nvSpPr>
              <p:cNvPr id="8" name="TextBox 7">
                <a:extLst>
                  <a:ext uri="{FF2B5EF4-FFF2-40B4-BE49-F238E27FC236}">
                    <a16:creationId xmlns:a16="http://schemas.microsoft.com/office/drawing/2014/main" id="{FCA9B26A-E4E5-2106-1C11-9F732D4A698D}"/>
                  </a:ext>
                </a:extLst>
              </p:cNvPr>
              <p:cNvSpPr txBox="1"/>
              <p:nvPr/>
            </p:nvSpPr>
            <p:spPr>
              <a:xfrm>
                <a:off x="1018032" y="2628578"/>
                <a:ext cx="6094476" cy="4031873"/>
              </a:xfrm>
              <a:prstGeom prst="rect">
                <a:avLst/>
              </a:prstGeom>
              <a:noFill/>
            </p:spPr>
            <p:txBody>
              <a:bodyPr wrap="square">
                <a:spAutoFit/>
              </a:bodyPr>
              <a:lstStyle/>
              <a:p>
                <a:pPr>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Решение: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30 м = 3000 см</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 3000∙210=630000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площадь забора.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2) 630000∙2=1260000</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общая площадь покраски.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1 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10000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3) 1260000 см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126 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Ответ: </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126 м</a:t>
                </a:r>
                <a:r>
                  <a:rPr lang="ru-RU" sz="2400" kern="100" baseline="30000" dirty="0">
                    <a:effectLst/>
                    <a:latin typeface="Times New Roman" panose="02020603050405020304" pitchFamily="18" charset="0"/>
                    <a:ea typeface="Times New Roman" panose="02020603050405020304" pitchFamily="18" charset="0"/>
                    <a:cs typeface="Times New Roman" panose="02020603050405020304" pitchFamily="18" charset="0"/>
                  </a:rPr>
                  <a:t>2</a:t>
                </a: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8" name="TextBox 7">
                <a:extLst>
                  <a:ext uri="{FF2B5EF4-FFF2-40B4-BE49-F238E27FC236}">
                    <a16:creationId xmlns:a16="http://schemas.microsoft.com/office/drawing/2014/main" id="{FCA9B26A-E4E5-2106-1C11-9F732D4A698D}"/>
                  </a:ext>
                </a:extLst>
              </p:cNvPr>
              <p:cNvSpPr txBox="1">
                <a:spLocks noRot="1" noChangeAspect="1" noMove="1" noResize="1" noEditPoints="1" noAdjustHandles="1" noChangeArrowheads="1" noChangeShapeType="1" noTextEdit="1"/>
              </p:cNvSpPr>
              <p:nvPr/>
            </p:nvSpPr>
            <p:spPr>
              <a:xfrm>
                <a:off x="1018032" y="2628578"/>
                <a:ext cx="6094476" cy="4031873"/>
              </a:xfrm>
              <a:prstGeom prst="rect">
                <a:avLst/>
              </a:prstGeom>
              <a:blipFill>
                <a:blip r:embed="rId4"/>
                <a:stretch>
                  <a:fillRect l="-1500" t="-1360" b="-2266"/>
                </a:stretch>
              </a:blipFill>
            </p:spPr>
            <p:txBody>
              <a:bodyPr/>
              <a:lstStyle/>
              <a:p>
                <a:r>
                  <a:rPr lang="ru-RU">
                    <a:noFill/>
                  </a:rPr>
                  <a:t> </a:t>
                </a:r>
              </a:p>
            </p:txBody>
          </p:sp>
        </mc:Fallback>
      </mc:AlternateContent>
    </p:spTree>
    <p:extLst>
      <p:ext uri="{BB962C8B-B14F-4D97-AF65-F5344CB8AC3E}">
        <p14:creationId xmlns:p14="http://schemas.microsoft.com/office/powerpoint/2010/main" val="362298714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C28209-466E-D50C-23AA-032F81838691}"/>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AB09A5DF-0F68-7115-8132-E3CC49A7D293}"/>
              </a:ext>
            </a:extLst>
          </p:cNvPr>
          <p:cNvSpPr txBox="1"/>
          <p:nvPr/>
        </p:nvSpPr>
        <p:spPr>
          <a:xfrm>
            <a:off x="618744" y="801391"/>
            <a:ext cx="10339578" cy="2189125"/>
          </a:xfrm>
          <a:prstGeom prst="rect">
            <a:avLst/>
          </a:prstGeom>
          <a:noFill/>
        </p:spPr>
        <p:txBody>
          <a:bodyPr wrap="square">
            <a:spAutoFit/>
          </a:bodyPr>
          <a:lstStyle/>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Необходимо выполнить ремонт в комнате размером 3,6 м х 2,4 м х 2,3 м. В комнате есть дверь (0,7 м х 1,8 м) и окно (1,7 м х 1,5 м). Определите, сколько понадобится водоэмульсионной краски для потолка, если расход этой краски на 1 м</a:t>
            </a:r>
            <a:r>
              <a:rPr lang="ru-RU" sz="2400" kern="100" baseline="30000" dirty="0">
                <a:effectLst/>
                <a:latin typeface="Times New Roman" panose="02020603050405020304" pitchFamily="18" charset="0"/>
                <a:ea typeface="Calibri" panose="020F0502020204030204" pitchFamily="34" charset="0"/>
                <a:cs typeface="Times New Roman" panose="02020603050405020304" pitchFamily="18" charset="0"/>
              </a:rPr>
              <a:t>2</a:t>
            </a: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 составляет 0,25 кг. Сколько рулонов обоев следует приобрести, если ширина рулона 0,6 м, а длина – 10 м?</a:t>
            </a: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9938A9A5-97F9-7CA4-D4D1-8BE6611E0288}"/>
              </a:ext>
            </a:extLst>
          </p:cNvPr>
          <p:cNvSpPr txBox="1"/>
          <p:nvPr/>
        </p:nvSpPr>
        <p:spPr>
          <a:xfrm>
            <a:off x="3048762" y="251744"/>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РЕМОНТ</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a:extLst>
              <a:ext uri="{FF2B5EF4-FFF2-40B4-BE49-F238E27FC236}">
                <a16:creationId xmlns:a16="http://schemas.microsoft.com/office/drawing/2014/main" id="{A2A3AE8C-2969-8D75-FE4B-87A7F64A0DE2}"/>
              </a:ext>
            </a:extLst>
          </p:cNvPr>
          <p:cNvPicPr>
            <a:picLocks noChangeAspect="1"/>
          </p:cNvPicPr>
          <p:nvPr/>
        </p:nvPicPr>
        <p:blipFill>
          <a:blip r:embed="rId3"/>
          <a:stretch>
            <a:fillRect/>
          </a:stretch>
        </p:blipFill>
        <p:spPr>
          <a:xfrm>
            <a:off x="682752" y="3634740"/>
            <a:ext cx="3816096" cy="1987550"/>
          </a:xfrm>
          <a:prstGeom prst="rect">
            <a:avLst/>
          </a:prstGeom>
        </p:spPr>
      </p:pic>
    </p:spTree>
    <p:extLst>
      <p:ext uri="{BB962C8B-B14F-4D97-AF65-F5344CB8AC3E}">
        <p14:creationId xmlns:p14="http://schemas.microsoft.com/office/powerpoint/2010/main" val="105734292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0AB9D-4FDC-8920-8DC8-D66EEEFD769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8455B2D2-9A44-2905-E54B-82415ED30D3A}"/>
              </a:ext>
            </a:extLst>
          </p:cNvPr>
          <p:cNvSpPr txBox="1"/>
          <p:nvPr/>
        </p:nvSpPr>
        <p:spPr>
          <a:xfrm>
            <a:off x="3048762" y="251744"/>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РЕМОНТ</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a:extLst>
              <a:ext uri="{FF2B5EF4-FFF2-40B4-BE49-F238E27FC236}">
                <a16:creationId xmlns:a16="http://schemas.microsoft.com/office/drawing/2014/main" id="{D82189A1-67CF-776B-3394-BA45834C8815}"/>
              </a:ext>
            </a:extLst>
          </p:cNvPr>
          <p:cNvPicPr>
            <a:picLocks noChangeAspect="1"/>
          </p:cNvPicPr>
          <p:nvPr/>
        </p:nvPicPr>
        <p:blipFill>
          <a:blip r:embed="rId3"/>
          <a:stretch>
            <a:fillRect/>
          </a:stretch>
        </p:blipFill>
        <p:spPr>
          <a:xfrm>
            <a:off x="7891272" y="1174099"/>
            <a:ext cx="3816096" cy="1987550"/>
          </a:xfrm>
          <a:prstGeom prst="rect">
            <a:avLst/>
          </a:prstGeom>
        </p:spPr>
      </p:pic>
      <mc:AlternateContent xmlns:mc="http://schemas.openxmlformats.org/markup-compatibility/2006" xmlns:a14="http://schemas.microsoft.com/office/drawing/2010/main">
        <mc:Choice Requires="a14">
          <p:sp>
            <p:nvSpPr>
              <p:cNvPr id="7" name="TextBox 6">
                <a:extLst>
                  <a:ext uri="{FF2B5EF4-FFF2-40B4-BE49-F238E27FC236}">
                    <a16:creationId xmlns:a16="http://schemas.microsoft.com/office/drawing/2014/main" id="{A5D0C63D-12D3-D133-7785-7E708F6C1CCD}"/>
                  </a:ext>
                </a:extLst>
              </p:cNvPr>
              <p:cNvSpPr txBox="1"/>
              <p:nvPr/>
            </p:nvSpPr>
            <p:spPr>
              <a:xfrm>
                <a:off x="649224" y="842819"/>
                <a:ext cx="9381744" cy="5763437"/>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Решение:</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 3,6∙2,4=8,64 (</m:t>
                    </m:r>
                    <m:sSup>
                      <m:sSup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sSupPr>
                      <m:e>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м</m:t>
                        </m:r>
                      </m:e>
                      <m:sup>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2</m:t>
                        </m:r>
                      </m:sup>
                    </m:sSup>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площадь потолка.</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2) 8,64∙0,25=2,16 (кг)</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потребуется краски.</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3)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0,7∙1,8=1,26 (</m:t>
                    </m:r>
                    <m:sSup>
                      <m:sSup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м</m:t>
                        </m:r>
                      </m:e>
                      <m: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площадь двери.</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4) 1,7∙1,5=2,55 (</m:t>
                    </m:r>
                    <m:sSup>
                      <m:sSup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м</m:t>
                        </m:r>
                      </m:e>
                      <m: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площадь окна.</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5) </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3,6∙2,3+2,4∙2,3</m:t>
                        </m:r>
                      </m:e>
                    </m:d>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∙2=13,8∙2=27,6 (</m:t>
                    </m:r>
                    <m:sSup>
                      <m:sSup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м</m:t>
                        </m:r>
                      </m:e>
                      <m: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площадь стен.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6)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27,6−2,55−1,26=23,79 (</m:t>
                    </m:r>
                    <m:sSup>
                      <m:sSup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м</m:t>
                        </m:r>
                      </m:e>
                      <m: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оклеиваемая площадь.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7) 0,6∙10=6 (</m:t>
                    </m:r>
                    <m:sSup>
                      <m:sSup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sSup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м</m:t>
                        </m:r>
                      </m:e>
                      <m: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m:t>
                        </m:r>
                      </m:sup>
                    </m:sSup>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площадь 1 рулона обоев.</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8)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23,79 :6=3,965</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(р.)</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Значит, 4 рулона обоев понадобится.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2,16 кг; 4 рулона. </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7" name="TextBox 6">
                <a:extLst>
                  <a:ext uri="{FF2B5EF4-FFF2-40B4-BE49-F238E27FC236}">
                    <a16:creationId xmlns:a16="http://schemas.microsoft.com/office/drawing/2014/main" id="{A5D0C63D-12D3-D133-7785-7E708F6C1CCD}"/>
                  </a:ext>
                </a:extLst>
              </p:cNvPr>
              <p:cNvSpPr txBox="1">
                <a:spLocks noRot="1" noChangeAspect="1" noMove="1" noResize="1" noEditPoints="1" noAdjustHandles="1" noChangeArrowheads="1" noChangeShapeType="1" noTextEdit="1"/>
              </p:cNvSpPr>
              <p:nvPr/>
            </p:nvSpPr>
            <p:spPr>
              <a:xfrm>
                <a:off x="649224" y="842819"/>
                <a:ext cx="9381744" cy="5763437"/>
              </a:xfrm>
              <a:prstGeom prst="rect">
                <a:avLst/>
              </a:prstGeom>
              <a:blipFill>
                <a:blip r:embed="rId4"/>
                <a:stretch>
                  <a:fillRect l="-1040" t="-423" b="-1268"/>
                </a:stretch>
              </a:blipFill>
            </p:spPr>
            <p:txBody>
              <a:bodyPr/>
              <a:lstStyle/>
              <a:p>
                <a:r>
                  <a:rPr lang="ru-RU">
                    <a:noFill/>
                  </a:rPr>
                  <a:t> </a:t>
                </a:r>
              </a:p>
            </p:txBody>
          </p:sp>
        </mc:Fallback>
      </mc:AlternateContent>
    </p:spTree>
    <p:extLst>
      <p:ext uri="{BB962C8B-B14F-4D97-AF65-F5344CB8AC3E}">
        <p14:creationId xmlns:p14="http://schemas.microsoft.com/office/powerpoint/2010/main" val="26210735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AFBFC-4922-D476-66F6-FF33F677E0C3}"/>
            </a:ext>
          </a:extLst>
        </p:cNvPr>
        <p:cNvGrpSpPr/>
        <p:nvPr/>
      </p:nvGrpSpPr>
      <p:grpSpPr>
        <a:xfrm>
          <a:off x="0" y="0"/>
          <a:ext cx="0" cy="0"/>
          <a:chOff x="0" y="0"/>
          <a:chExt cx="0" cy="0"/>
        </a:xfrm>
      </p:grpSpPr>
      <p:sp>
        <p:nvSpPr>
          <p:cNvPr id="3" name="TextBox 2">
            <a:extLst>
              <a:ext uri="{FF2B5EF4-FFF2-40B4-BE49-F238E27FC236}">
                <a16:creationId xmlns:a16="http://schemas.microsoft.com/office/drawing/2014/main" id="{B9C5125F-FE09-BC3F-B399-0F29FF408EE0}"/>
              </a:ext>
            </a:extLst>
          </p:cNvPr>
          <p:cNvSpPr txBox="1"/>
          <p:nvPr/>
        </p:nvSpPr>
        <p:spPr>
          <a:xfrm>
            <a:off x="3048762" y="251744"/>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БАЙКАЛ</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4" name="Рисунок 3">
            <a:extLst>
              <a:ext uri="{FF2B5EF4-FFF2-40B4-BE49-F238E27FC236}">
                <a16:creationId xmlns:a16="http://schemas.microsoft.com/office/drawing/2014/main" id="{5791F526-F7FF-DBF6-2F10-27F1423D336C}"/>
              </a:ext>
            </a:extLst>
          </p:cNvPr>
          <p:cNvPicPr>
            <a:picLocks noChangeAspect="1"/>
          </p:cNvPicPr>
          <p:nvPr/>
        </p:nvPicPr>
        <p:blipFill>
          <a:blip r:embed="rId3"/>
          <a:srcRect l="9574" r="5038" b="42562"/>
          <a:stretch/>
        </p:blipFill>
        <p:spPr>
          <a:xfrm>
            <a:off x="213360" y="1522380"/>
            <a:ext cx="7946136" cy="3813239"/>
          </a:xfrm>
          <a:prstGeom prst="rect">
            <a:avLst/>
          </a:prstGeom>
        </p:spPr>
      </p:pic>
      <p:pic>
        <p:nvPicPr>
          <p:cNvPr id="5" name="Рисунок 4">
            <a:extLst>
              <a:ext uri="{FF2B5EF4-FFF2-40B4-BE49-F238E27FC236}">
                <a16:creationId xmlns:a16="http://schemas.microsoft.com/office/drawing/2014/main" id="{D70DD7E2-2358-EBD4-6CAE-A941F9690EEA}"/>
              </a:ext>
            </a:extLst>
          </p:cNvPr>
          <p:cNvPicPr>
            <a:picLocks noChangeAspect="1"/>
          </p:cNvPicPr>
          <p:nvPr/>
        </p:nvPicPr>
        <p:blipFill>
          <a:blip r:embed="rId4"/>
          <a:stretch>
            <a:fillRect/>
          </a:stretch>
        </p:blipFill>
        <p:spPr>
          <a:xfrm>
            <a:off x="8165401" y="1522380"/>
            <a:ext cx="3813239" cy="3813239"/>
          </a:xfrm>
          <a:prstGeom prst="rect">
            <a:avLst/>
          </a:prstGeom>
        </p:spPr>
      </p:pic>
    </p:spTree>
    <p:extLst>
      <p:ext uri="{BB962C8B-B14F-4D97-AF65-F5344CB8AC3E}">
        <p14:creationId xmlns:p14="http://schemas.microsoft.com/office/powerpoint/2010/main" val="87963572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B92E950-2A2A-FC4C-DB4D-41FB432A331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26ECAC1-8165-84F2-19F6-FE82A347F3B8}"/>
              </a:ext>
            </a:extLst>
          </p:cNvPr>
          <p:cNvSpPr txBox="1"/>
          <p:nvPr/>
        </p:nvSpPr>
        <p:spPr>
          <a:xfrm>
            <a:off x="618744" y="801391"/>
            <a:ext cx="10339578" cy="2651752"/>
          </a:xfrm>
          <a:prstGeom prst="rect">
            <a:avLst/>
          </a:prstGeom>
          <a:noFill/>
        </p:spPr>
        <p:txBody>
          <a:bodyPr wrap="square">
            <a:spAutoFit/>
          </a:bodyPr>
          <a:lstStyle/>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Клиент хочет арендовать автомобиль на сутки для поездки протяженностью 500 км. В таблице приведены характеристики трех автомобилей и стоимость их аренды. Помимо аренды клиент обязан оплатить топливо для автомобиля на всю поездку. Цена дизельного топлива 70 руб. за литр, бензина 58 руб. за литр, газа 27 руб. за литр. </a:t>
            </a:r>
          </a:p>
          <a:p>
            <a:pPr>
              <a:lnSpc>
                <a:spcPct val="115000"/>
              </a:lnSpc>
              <a:spcAft>
                <a:spcPts val="800"/>
              </a:spcAft>
            </a:pP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A6E369A9-A65B-E00A-2CD2-31C648C22451}"/>
              </a:ext>
            </a:extLst>
          </p:cNvPr>
          <p:cNvSpPr txBox="1"/>
          <p:nvPr/>
        </p:nvSpPr>
        <p:spPr>
          <a:xfrm>
            <a:off x="3048762" y="251744"/>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ЗАПРАВКА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7" name="Рисунок 6">
            <a:extLst>
              <a:ext uri="{FF2B5EF4-FFF2-40B4-BE49-F238E27FC236}">
                <a16:creationId xmlns:a16="http://schemas.microsoft.com/office/drawing/2014/main" id="{4921E47B-0A3C-477E-D5F2-61E308580CC2}"/>
              </a:ext>
            </a:extLst>
          </p:cNvPr>
          <p:cNvPicPr>
            <a:picLocks noChangeAspect="1"/>
          </p:cNvPicPr>
          <p:nvPr/>
        </p:nvPicPr>
        <p:blipFill>
          <a:blip r:embed="rId3"/>
          <a:stretch>
            <a:fillRect/>
          </a:stretch>
        </p:blipFill>
        <p:spPr>
          <a:xfrm>
            <a:off x="1709737" y="3410712"/>
            <a:ext cx="8772525" cy="1104900"/>
          </a:xfrm>
          <a:prstGeom prst="rect">
            <a:avLst/>
          </a:prstGeom>
        </p:spPr>
      </p:pic>
      <p:sp>
        <p:nvSpPr>
          <p:cNvPr id="9" name="TextBox 8">
            <a:extLst>
              <a:ext uri="{FF2B5EF4-FFF2-40B4-BE49-F238E27FC236}">
                <a16:creationId xmlns:a16="http://schemas.microsoft.com/office/drawing/2014/main" id="{0F64C5CF-CD97-5475-90C8-EDCC66EF84ED}"/>
              </a:ext>
            </a:extLst>
          </p:cNvPr>
          <p:cNvSpPr txBox="1"/>
          <p:nvPr/>
        </p:nvSpPr>
        <p:spPr>
          <a:xfrm>
            <a:off x="715518" y="4641902"/>
            <a:ext cx="10339578" cy="1859805"/>
          </a:xfrm>
          <a:prstGeom prst="rect">
            <a:avLst/>
          </a:prstGeom>
          <a:noFill/>
        </p:spPr>
        <p:txBody>
          <a:bodyPr wrap="square">
            <a:spAutoFit/>
          </a:bodyPr>
          <a:lstStyle/>
          <a:p>
            <a:pPr>
              <a:lnSpc>
                <a:spcPct val="115000"/>
              </a:lnSpc>
              <a:spcAft>
                <a:spcPts val="800"/>
              </a:spcAft>
            </a:pPr>
            <a:r>
              <a:rPr lang="ru-RU" sz="2400" kern="100" dirty="0">
                <a:latin typeface="Times New Roman" panose="02020603050405020304" pitchFamily="18" charset="0"/>
                <a:cs typeface="Times New Roman" panose="02020603050405020304" pitchFamily="18" charset="0"/>
              </a:rPr>
              <a:t>1) Какую сумму в рублях заплатит клиент за аренду и топливо, если выберет самый дешевый вариант?</a:t>
            </a:r>
          </a:p>
          <a:p>
            <a:pPr>
              <a:lnSpc>
                <a:spcPct val="115000"/>
              </a:lnSpc>
              <a:spcAft>
                <a:spcPts val="800"/>
              </a:spcAft>
            </a:pPr>
            <a:r>
              <a:rPr lang="ru-RU" sz="2400" kern="100" dirty="0">
                <a:latin typeface="Times New Roman" panose="02020603050405020304" pitchFamily="18" charset="0"/>
                <a:cs typeface="Times New Roman" panose="02020603050405020304" pitchFamily="18" charset="0"/>
              </a:rPr>
              <a:t>2) Составьте формулу расчёта стоимости аренды и топлива для каждого автомобиля на одни сутки, если обозначить расстояние буквой S.</a:t>
            </a:r>
          </a:p>
        </p:txBody>
      </p:sp>
    </p:spTree>
    <p:extLst>
      <p:ext uri="{BB962C8B-B14F-4D97-AF65-F5344CB8AC3E}">
        <p14:creationId xmlns:p14="http://schemas.microsoft.com/office/powerpoint/2010/main" val="295509930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B3DB00-9C65-98F0-A75E-96B971875EDE}"/>
            </a:ext>
          </a:extLst>
        </p:cNvPr>
        <p:cNvGrpSpPr/>
        <p:nvPr/>
      </p:nvGrpSpPr>
      <p:grpSpPr>
        <a:xfrm>
          <a:off x="0" y="0"/>
          <a:ext cx="0" cy="0"/>
          <a:chOff x="0" y="0"/>
          <a:chExt cx="0" cy="0"/>
        </a:xfrm>
      </p:grpSpPr>
      <mc:AlternateContent xmlns:mc="http://schemas.openxmlformats.org/markup-compatibility/2006" xmlns:a14="http://schemas.microsoft.com/office/drawing/2010/main">
        <mc:Choice Requires="a14">
          <p:sp>
            <p:nvSpPr>
              <p:cNvPr id="6" name="TextBox 5">
                <a:extLst>
                  <a:ext uri="{FF2B5EF4-FFF2-40B4-BE49-F238E27FC236}">
                    <a16:creationId xmlns:a16="http://schemas.microsoft.com/office/drawing/2014/main" id="{53FF07ED-D480-6310-5BA6-BD1DC893C322}"/>
                  </a:ext>
                </a:extLst>
              </p:cNvPr>
              <p:cNvSpPr txBox="1"/>
              <p:nvPr/>
            </p:nvSpPr>
            <p:spPr>
              <a:xfrm>
                <a:off x="618744" y="801391"/>
                <a:ext cx="10339578" cy="6299610"/>
              </a:xfrm>
              <a:prstGeom prst="rect">
                <a:avLst/>
              </a:prstGeom>
              <a:noFill/>
            </p:spPr>
            <p:txBody>
              <a:bodyPr wrap="square">
                <a:spAutoFit/>
              </a:bodyPr>
              <a:lstStyle/>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Решение:</a:t>
                </a:r>
              </a:p>
              <a:p>
                <a:pPr>
                  <a:lnSpc>
                    <a:spcPct val="115000"/>
                  </a:lnSpc>
                  <a:spcAft>
                    <a:spcPts val="800"/>
                  </a:spcAft>
                  <a:buNone/>
                </a:pPr>
                <a:r>
                  <a:rPr lang="en-US" sz="2400" kern="100" dirty="0">
                    <a:latin typeface="Times New Roman" panose="02020603050405020304" pitchFamily="18" charset="0"/>
                    <a:ea typeface="Calibri" panose="020F0502020204030204" pitchFamily="34" charset="0"/>
                    <a:cs typeface="Times New Roman" panose="02020603050405020304" pitchFamily="18" charset="0"/>
                  </a:rPr>
                  <a:t>I.</a:t>
                </a:r>
                <a:r>
                  <a:rPr lang="ru-RU" sz="2400" kern="100" dirty="0">
                    <a:latin typeface="Times New Roman" panose="02020603050405020304" pitchFamily="18" charset="0"/>
                    <a:ea typeface="Calibri" panose="020F0502020204030204" pitchFamily="34" charset="0"/>
                    <a:cs typeface="Times New Roman" panose="02020603050405020304" pitchFamily="18" charset="0"/>
                  </a:rPr>
                  <a:t> </a:t>
                </a: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1) </a:t>
                </a: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3700+7∙5∙70=6150 (руб.)</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заплатит клиент за 1 автомобиль.</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2) </a:t>
                </a:r>
                <a14:m>
                  <m:oMath xmlns:m="http://schemas.openxmlformats.org/officeDocument/2006/math">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3200+10∙5∙58=6100 (руб.)</m:t>
                    </m:r>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заплатит клиент за 2 автомобиль. </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buNone/>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3) </a:t>
                </a:r>
                <a14:m>
                  <m:oMath xmlns:m="http://schemas.openxmlformats.org/officeDocument/2006/math">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3200+14∙5∙27=5090 </m:t>
                    </m:r>
                    <m:d>
                      <m:dPr>
                        <m:ctrlP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ctrlPr>
                      </m:dPr>
                      <m:e>
                        <m:r>
                          <a:rPr lang="ru-RU" sz="2400" i="1" kern="100">
                            <a:effectLst/>
                            <a:latin typeface="Cambria Math" panose="02040503050406030204" pitchFamily="18" charset="0"/>
                            <a:ea typeface="Times New Roman" panose="02020603050405020304" pitchFamily="18" charset="0"/>
                            <a:cs typeface="Times New Roman" panose="02020603050405020304" pitchFamily="18" charset="0"/>
                          </a:rPr>
                          <m:t>руб.</m:t>
                        </m:r>
                      </m:e>
                    </m:d>
                  </m:oMath>
                </a14:m>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 – заплатит клиент за 3 автомобиль. </a:t>
                </a: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r>
                  <a:rPr lang="ru-RU" sz="2400" kern="100" dirty="0">
                    <a:effectLst/>
                    <a:latin typeface="Times New Roman" panose="02020603050405020304" pitchFamily="18" charset="0"/>
                    <a:ea typeface="Times New Roman" panose="02020603050405020304" pitchFamily="18" charset="0"/>
                    <a:cs typeface="Times New Roman" panose="02020603050405020304" pitchFamily="18" charset="0"/>
                  </a:rPr>
                  <a:t>Ответ: 5090 рублей. </a:t>
                </a:r>
                <a:endParaRPr lang="en-US" sz="2400" kern="1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a:lnSpc>
                    <a:spcPct val="115000"/>
                  </a:lnSpc>
                  <a:spcAft>
                    <a:spcPts val="800"/>
                  </a:spcAft>
                </a:pPr>
                <a14:m>
                  <m:oMathPara xmlns:m="http://schemas.openxmlformats.org/officeDocument/2006/math">
                    <m:oMathParaPr>
                      <m:jc m:val="left"/>
                    </m:oMathParaPr>
                    <m:oMath xmlns:m="http://schemas.openxmlformats.org/officeDocument/2006/math">
                      <m:r>
                        <a:rPr lang="en-US" sz="2400" i="1" kern="100" dirty="0" smtClean="0">
                          <a:latin typeface="Cambria Math" panose="02040503050406030204" pitchFamily="18" charset="0"/>
                          <a:ea typeface="Calibri" panose="020F0502020204030204" pitchFamily="34" charset="0"/>
                          <a:cs typeface="Times New Roman" panose="02020603050405020304" pitchFamily="18" charset="0"/>
                        </a:rPr>
                        <m:t>𝐼𝐼</m:t>
                      </m:r>
                      <m:r>
                        <a:rPr lang="en-US" sz="2400" i="1" kern="100" dirty="0" smtClean="0">
                          <a:latin typeface="Cambria Math" panose="02040503050406030204" pitchFamily="18" charset="0"/>
                          <a:ea typeface="Calibri" panose="020F0502020204030204" pitchFamily="34" charset="0"/>
                          <a:cs typeface="Times New Roman" panose="02020603050405020304" pitchFamily="18" charset="0"/>
                        </a:rPr>
                        <m:t>.</m:t>
                      </m:r>
                      <m:f>
                        <m:fPr>
                          <m:ctrlPr>
                            <a:rPr lang="ru-RU" sz="2400" i="1" kern="100" smtClean="0">
                              <a:effectLst/>
                              <a:latin typeface="Cambria Math" panose="02040503050406030204" pitchFamily="18" charset="0"/>
                              <a:ea typeface="Calibri" panose="020F0502020204030204" pitchFamily="34" charset="0"/>
                              <a:cs typeface="Times New Roman" panose="02020603050405020304" pitchFamily="18" charset="0"/>
                            </a:rPr>
                          </m:ctrlPr>
                        </m:fPr>
                        <m:num>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𝑆</m:t>
                          </m:r>
                        </m:num>
                        <m:den>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100</m:t>
                          </m:r>
                        </m:den>
                      </m:f>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∙7∙70+3700=</m:t>
                      </m:r>
                      <m:f>
                        <m:f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49</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𝑆</m:t>
                          </m:r>
                        </m:num>
                        <m:den>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10</m:t>
                          </m:r>
                        </m:den>
                      </m:f>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+3700=4,9</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𝑆</m:t>
                      </m:r>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+3700</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m:t>
                      </m:r>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1 автомобиль</m:t>
                      </m:r>
                    </m:oMath>
                  </m:oMathPara>
                </a14:m>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buNone/>
                </a:pPr>
                <a14:m>
                  <m:oMathPara xmlns:m="http://schemas.openxmlformats.org/officeDocument/2006/math">
                    <m:oMathParaPr>
                      <m:jc m:val="left"/>
                    </m:oMathParaPr>
                    <m:oMath xmlns:m="http://schemas.openxmlformats.org/officeDocument/2006/math">
                      <m:f>
                        <m:f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𝑆</m:t>
                          </m:r>
                        </m:num>
                        <m:den>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100</m:t>
                          </m:r>
                        </m:den>
                      </m:f>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∙10∙58+3200=</m:t>
                      </m:r>
                      <m:f>
                        <m:f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58</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𝑆</m:t>
                          </m:r>
                        </m:num>
                        <m:den>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10</m:t>
                          </m:r>
                        </m:den>
                      </m:f>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+3200=5,8</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𝑆</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+3200−2 автомобиль</m:t>
                      </m:r>
                    </m:oMath>
                  </m:oMathPara>
                </a14:m>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14:m>
                  <m:oMathPara xmlns:m="http://schemas.openxmlformats.org/officeDocument/2006/math">
                    <m:oMathParaPr>
                      <m:jc m:val="left"/>
                    </m:oMathParaPr>
                    <m:oMath xmlns:m="http://schemas.openxmlformats.org/officeDocument/2006/math">
                      <m:f>
                        <m:f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ru-RU" sz="2400" i="1" kern="100">
                              <a:effectLst/>
                              <a:latin typeface="Cambria Math" panose="02040503050406030204" pitchFamily="18" charset="0"/>
                              <a:ea typeface="Calibri" panose="020F0502020204030204" pitchFamily="34" charset="0"/>
                              <a:cs typeface="Times New Roman" panose="02020603050405020304" pitchFamily="18" charset="0"/>
                            </a:rPr>
                            <m:t>𝑆</m:t>
                          </m:r>
                        </m:num>
                        <m:den>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100</m:t>
                          </m:r>
                        </m:den>
                      </m:f>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∙14∙27+3200=</m:t>
                      </m:r>
                      <m:f>
                        <m:fPr>
                          <m:ctrlPr>
                            <a:rPr lang="ru-RU" sz="2400" i="1" kern="100">
                              <a:effectLst/>
                              <a:latin typeface="Cambria Math" panose="02040503050406030204" pitchFamily="18" charset="0"/>
                              <a:ea typeface="Calibri" panose="020F0502020204030204" pitchFamily="34" charset="0"/>
                              <a:cs typeface="Times New Roman" panose="02020603050405020304" pitchFamily="18" charset="0"/>
                            </a:rPr>
                          </m:ctrlPr>
                        </m:fPr>
                        <m:num>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378</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𝑆</m:t>
                          </m:r>
                        </m:num>
                        <m:den>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100</m:t>
                          </m:r>
                        </m:den>
                      </m:f>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+3200=3,78</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𝑆</m:t>
                      </m:r>
                      <m:r>
                        <a:rPr lang="en-US" sz="2400" i="1" kern="100">
                          <a:effectLst/>
                          <a:latin typeface="Cambria Math" panose="02040503050406030204" pitchFamily="18" charset="0"/>
                          <a:ea typeface="Calibri" panose="020F0502020204030204" pitchFamily="34" charset="0"/>
                          <a:cs typeface="Times New Roman" panose="02020603050405020304" pitchFamily="18" charset="0"/>
                        </a:rPr>
                        <m:t>+3200−3 автомобиль</m:t>
                      </m:r>
                    </m:oMath>
                  </m:oMathPara>
                </a14:m>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15000"/>
                  </a:lnSpc>
                  <a:spcAft>
                    <a:spcPts val="800"/>
                  </a:spcAft>
                </a:pP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mc:Choice>
        <mc:Fallback xmlns="">
          <p:sp>
            <p:nvSpPr>
              <p:cNvPr id="6" name="TextBox 5">
                <a:extLst>
                  <a:ext uri="{FF2B5EF4-FFF2-40B4-BE49-F238E27FC236}">
                    <a16:creationId xmlns:a16="http://schemas.microsoft.com/office/drawing/2014/main" id="{53FF07ED-D480-6310-5BA6-BD1DC893C322}"/>
                  </a:ext>
                </a:extLst>
              </p:cNvPr>
              <p:cNvSpPr txBox="1">
                <a:spLocks noRot="1" noChangeAspect="1" noMove="1" noResize="1" noEditPoints="1" noAdjustHandles="1" noChangeArrowheads="1" noChangeShapeType="1" noTextEdit="1"/>
              </p:cNvSpPr>
              <p:nvPr/>
            </p:nvSpPr>
            <p:spPr>
              <a:xfrm>
                <a:off x="618744" y="801391"/>
                <a:ext cx="10339578" cy="6299610"/>
              </a:xfrm>
              <a:prstGeom prst="rect">
                <a:avLst/>
              </a:prstGeom>
              <a:blipFill>
                <a:blip r:embed="rId3"/>
                <a:stretch>
                  <a:fillRect l="-943" t="-387"/>
                </a:stretch>
              </a:blipFill>
            </p:spPr>
            <p:txBody>
              <a:bodyPr/>
              <a:lstStyle/>
              <a:p>
                <a:r>
                  <a:rPr lang="ru-RU">
                    <a:noFill/>
                  </a:rPr>
                  <a:t> </a:t>
                </a:r>
              </a:p>
            </p:txBody>
          </p:sp>
        </mc:Fallback>
      </mc:AlternateContent>
      <p:sp>
        <p:nvSpPr>
          <p:cNvPr id="3" name="TextBox 2">
            <a:extLst>
              <a:ext uri="{FF2B5EF4-FFF2-40B4-BE49-F238E27FC236}">
                <a16:creationId xmlns:a16="http://schemas.microsoft.com/office/drawing/2014/main" id="{2084ABEE-37B4-0189-DCA5-59A65053B38D}"/>
              </a:ext>
            </a:extLst>
          </p:cNvPr>
          <p:cNvSpPr txBox="1"/>
          <p:nvPr/>
        </p:nvSpPr>
        <p:spPr>
          <a:xfrm>
            <a:off x="3048762" y="251744"/>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ЗАПРАВКА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9023920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848BFD3-123D-F532-663C-6FBEBC178117}"/>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D6767782-CE94-A7EA-7B01-5DDD308A9A15}"/>
              </a:ext>
            </a:extLst>
          </p:cNvPr>
          <p:cNvSpPr txBox="1"/>
          <p:nvPr/>
        </p:nvSpPr>
        <p:spPr>
          <a:xfrm>
            <a:off x="737616" y="1267735"/>
            <a:ext cx="10339578" cy="6240426"/>
          </a:xfrm>
          <a:prstGeom prst="rect">
            <a:avLst/>
          </a:prstGeom>
          <a:noFill/>
        </p:spPr>
        <p:txBody>
          <a:bodyPr wrap="square">
            <a:spAutoFit/>
          </a:bodyPr>
          <a:lstStyle/>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Перед вами часть текста отчета некоторой строительной фирмы: «В текущем месяце на услуги связи было израсходовано двенадцать тысяч сто семьдесят пять рублей, на уборку территории фирмы - двадцать две тысячи восемьдесят рублей, на закупку материалов - пятьсот двадцать тысяч восемьсот сорок пять рублей, на заработную плату персонала - восемьсот девять тысяч двести рублей».</a:t>
            </a:r>
          </a:p>
          <a:p>
            <a:pPr algn="ct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Задание:</a:t>
            </a:r>
          </a:p>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1. Составьте таблицу, содержащую две колонки «Статья расходов», «Сумма».</a:t>
            </a:r>
          </a:p>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2. Посчитайте общую сумму расходов этой фирмы в текущем месяце.</a:t>
            </a:r>
          </a:p>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3. Запиши статьи расхода в порядке убывания соответствующих сумм.</a:t>
            </a:r>
          </a:p>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4. Придумай название этой фирме.</a:t>
            </a:r>
          </a:p>
          <a:p>
            <a:pPr>
              <a:lnSpc>
                <a:spcPct val="115000"/>
              </a:lnSpc>
              <a:spcAft>
                <a:spcPts val="800"/>
              </a:spcAft>
            </a:pPr>
            <a:endParaRPr lang="ru-RU" sz="2400" kern="100" dirty="0">
              <a:effectLst/>
              <a:latin typeface="Times New Roman" panose="02020603050405020304" pitchFamily="18" charset="0"/>
              <a:ea typeface="Calibri" panose="020F0502020204030204" pitchFamily="34" charset="0"/>
              <a:cs typeface="Times New Roman" panose="02020603050405020304" pitchFamily="18" charset="0"/>
            </a:endParaRPr>
          </a:p>
          <a:p>
            <a:pPr>
              <a:lnSpc>
                <a:spcPct val="115000"/>
              </a:lnSpc>
              <a:spcAft>
                <a:spcPts val="800"/>
              </a:spcAft>
            </a:pP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6182935B-B039-82D1-218F-C1BFB5E6F282}"/>
              </a:ext>
            </a:extLst>
          </p:cNvPr>
          <p:cNvSpPr txBox="1"/>
          <p:nvPr/>
        </p:nvSpPr>
        <p:spPr>
          <a:xfrm>
            <a:off x="2914467" y="359856"/>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ФИРМА</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44437252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C142B7-D77A-AD51-4C57-8A243CE612DE}"/>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634514B3-6EA6-94D9-A5FF-964A19BDFC51}"/>
              </a:ext>
            </a:extLst>
          </p:cNvPr>
          <p:cNvSpPr txBox="1"/>
          <p:nvPr/>
        </p:nvSpPr>
        <p:spPr>
          <a:xfrm>
            <a:off x="737616" y="1267735"/>
            <a:ext cx="10339578" cy="5288371"/>
          </a:xfrm>
          <a:prstGeom prst="rect">
            <a:avLst/>
          </a:prstGeom>
          <a:noFill/>
        </p:spPr>
        <p:txBody>
          <a:bodyPr wrap="square">
            <a:spAutoFit/>
          </a:bodyPr>
          <a:lstStyle/>
          <a:p>
            <a:pPr>
              <a:lnSpc>
                <a:spcPct val="115000"/>
              </a:lnSpc>
              <a:spcAft>
                <a:spcPts val="800"/>
              </a:spcAft>
            </a:pPr>
            <a:r>
              <a:rPr lang="ru-RU" sz="2400" kern="100" dirty="0">
                <a:effectLst/>
                <a:latin typeface="Times New Roman" panose="02020603050405020304" pitchFamily="18" charset="0"/>
                <a:ea typeface="Calibri" panose="020F0502020204030204" pitchFamily="34" charset="0"/>
                <a:cs typeface="Times New Roman" panose="02020603050405020304" pitchFamily="18" charset="0"/>
              </a:rPr>
              <a:t>Вы отправились путешествовать по реке на катере. Скорость катера 18 км/ч. Вам нужно доехать до ближайшего села и вернуться обратно. Сколько времени вы потратите на дорогу, если расстояние до села 63,55 км, а скорость течения реки 25 км/ч?</a:t>
            </a:r>
          </a:p>
          <a:p>
            <a:pPr algn="ctr">
              <a:lnSpc>
                <a:spcPct val="115000"/>
              </a:lnSpc>
              <a:spcAft>
                <a:spcPts val="800"/>
              </a:spcAft>
            </a:pPr>
            <a:endParaRPr lang="ru-RU" sz="2400" kern="100" dirty="0">
              <a:latin typeface="Times New Roman" panose="02020603050405020304" pitchFamily="18" charset="0"/>
              <a:cs typeface="Times New Roman" panose="02020603050405020304" pitchFamily="18" charset="0"/>
            </a:endParaRPr>
          </a:p>
          <a:p>
            <a:pPr algn="ctr">
              <a:lnSpc>
                <a:spcPct val="115000"/>
              </a:lnSpc>
              <a:spcAft>
                <a:spcPts val="800"/>
              </a:spcAft>
            </a:pPr>
            <a:r>
              <a:rPr lang="ru-RU" sz="2400" kern="100" dirty="0">
                <a:latin typeface="Times New Roman" panose="02020603050405020304" pitchFamily="18" charset="0"/>
                <a:cs typeface="Times New Roman" panose="02020603050405020304" pitchFamily="18" charset="0"/>
              </a:rPr>
              <a:t>Задания:</a:t>
            </a:r>
          </a:p>
          <a:p>
            <a:pPr>
              <a:lnSpc>
                <a:spcPct val="115000"/>
              </a:lnSpc>
              <a:spcAft>
                <a:spcPts val="800"/>
              </a:spcAft>
            </a:pPr>
            <a:r>
              <a:rPr lang="ru-RU" sz="2400" kern="100" dirty="0">
                <a:latin typeface="Times New Roman" panose="02020603050405020304" pitchFamily="18" charset="0"/>
                <a:cs typeface="Times New Roman" panose="02020603050405020304" pitchFamily="18" charset="0"/>
              </a:rPr>
              <a:t>1. Решите задачу.</a:t>
            </a:r>
          </a:p>
          <a:p>
            <a:pPr>
              <a:lnSpc>
                <a:spcPct val="115000"/>
              </a:lnSpc>
              <a:spcAft>
                <a:spcPts val="800"/>
              </a:spcAft>
            </a:pPr>
            <a:r>
              <a:rPr lang="ru-RU" sz="2400" kern="100" dirty="0">
                <a:latin typeface="Times New Roman" panose="02020603050405020304" pitchFamily="18" charset="0"/>
                <a:cs typeface="Times New Roman" panose="02020603050405020304" pitchFamily="18" charset="0"/>
              </a:rPr>
              <a:t>2. Найдите величину, которая не соответствует реальности. Как это число можно преобразовать, используя один символ?</a:t>
            </a:r>
          </a:p>
          <a:p>
            <a:pPr>
              <a:lnSpc>
                <a:spcPct val="115000"/>
              </a:lnSpc>
              <a:spcAft>
                <a:spcPts val="800"/>
              </a:spcAft>
            </a:pPr>
            <a:r>
              <a:rPr lang="ru-RU" sz="2400" kern="100" dirty="0">
                <a:latin typeface="Times New Roman" panose="02020603050405020304" pitchFamily="18" charset="0"/>
                <a:cs typeface="Times New Roman" panose="02020603050405020304" pitchFamily="18" charset="0"/>
              </a:rPr>
              <a:t>3. Решите задачу с новыми данными.</a:t>
            </a:r>
          </a:p>
          <a:p>
            <a:pPr>
              <a:lnSpc>
                <a:spcPct val="115000"/>
              </a:lnSpc>
              <a:spcAft>
                <a:spcPts val="800"/>
              </a:spcAft>
            </a:pPr>
            <a:endParaRPr lang="ru-RU" sz="20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 name="TextBox 2">
            <a:extLst>
              <a:ext uri="{FF2B5EF4-FFF2-40B4-BE49-F238E27FC236}">
                <a16:creationId xmlns:a16="http://schemas.microsoft.com/office/drawing/2014/main" id="{BB8259EC-7537-4FC2-2CAC-9A8EFE2FDE0A}"/>
              </a:ext>
            </a:extLst>
          </p:cNvPr>
          <p:cNvSpPr txBox="1"/>
          <p:nvPr/>
        </p:nvSpPr>
        <p:spPr>
          <a:xfrm>
            <a:off x="3048762" y="396432"/>
            <a:ext cx="6094476" cy="622799"/>
          </a:xfrm>
          <a:prstGeom prst="rect">
            <a:avLst/>
          </a:prstGeom>
          <a:noFill/>
        </p:spPr>
        <p:txBody>
          <a:bodyPr wrap="square">
            <a:spAutoFit/>
          </a:bodyPr>
          <a:lstStyle/>
          <a:p>
            <a:pPr algn="ctr">
              <a:lnSpc>
                <a:spcPct val="115000"/>
              </a:lnSpc>
              <a:spcAft>
                <a:spcPts val="800"/>
              </a:spcAft>
            </a:pPr>
            <a:r>
              <a:rPr lang="ru-RU" sz="3200" b="1" kern="100" dirty="0">
                <a:effectLst/>
                <a:latin typeface="Times New Roman" panose="02020603050405020304" pitchFamily="18" charset="0"/>
                <a:ea typeface="Times New Roman" panose="02020603050405020304" pitchFamily="18" charset="0"/>
                <a:cs typeface="Times New Roman" panose="02020603050405020304" pitchFamily="18" charset="0"/>
              </a:rPr>
              <a:t>ПУТЕШЕСТВИЕ</a:t>
            </a:r>
            <a:endParaRPr lang="ru-RU" sz="28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72679395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C8FD92-CC68-A98F-267E-7050189933A3}"/>
            </a:ext>
          </a:extLst>
        </p:cNvPr>
        <p:cNvGrpSpPr/>
        <p:nvPr/>
      </p:nvGrpSpPr>
      <p:grpSpPr>
        <a:xfrm>
          <a:off x="0" y="0"/>
          <a:ext cx="0" cy="0"/>
          <a:chOff x="0" y="0"/>
          <a:chExt cx="0" cy="0"/>
        </a:xfrm>
      </p:grpSpPr>
      <p:sp>
        <p:nvSpPr>
          <p:cNvPr id="6" name="TextBox 5">
            <a:extLst>
              <a:ext uri="{FF2B5EF4-FFF2-40B4-BE49-F238E27FC236}">
                <a16:creationId xmlns:a16="http://schemas.microsoft.com/office/drawing/2014/main" id="{10CB742B-64A2-15F5-8678-917DEF2A7F79}"/>
              </a:ext>
            </a:extLst>
          </p:cNvPr>
          <p:cNvSpPr txBox="1"/>
          <p:nvPr/>
        </p:nvSpPr>
        <p:spPr>
          <a:xfrm>
            <a:off x="649224" y="2707873"/>
            <a:ext cx="11091672" cy="1650067"/>
          </a:xfrm>
          <a:prstGeom prst="rect">
            <a:avLst/>
          </a:prstGeom>
          <a:noFill/>
        </p:spPr>
        <p:txBody>
          <a:bodyPr wrap="square">
            <a:spAutoFit/>
          </a:bodyPr>
          <a:lstStyle/>
          <a:p>
            <a:pPr>
              <a:lnSpc>
                <a:spcPct val="115000"/>
              </a:lnSpc>
              <a:spcAft>
                <a:spcPts val="800"/>
              </a:spcAft>
            </a:pPr>
            <a:r>
              <a:rPr lang="ru-RU" sz="2800" b="1" kern="100" dirty="0">
                <a:effectLst/>
                <a:latin typeface="Times New Roman" panose="02020603050405020304" pitchFamily="18" charset="0"/>
                <a:ea typeface="Calibri" panose="020F0502020204030204" pitchFamily="34" charset="0"/>
                <a:cs typeface="Times New Roman" panose="02020603050405020304" pitchFamily="18" charset="0"/>
              </a:rPr>
              <a:t>Предмет математики настолько серьезен, что полезно не упускать случаев делать его немного занимательным. </a:t>
            </a:r>
          </a:p>
          <a:p>
            <a:pPr algn="r">
              <a:lnSpc>
                <a:spcPct val="115000"/>
              </a:lnSpc>
              <a:spcAft>
                <a:spcPts val="800"/>
              </a:spcAft>
            </a:pPr>
            <a:r>
              <a:rPr lang="ru-RU" sz="2800" kern="100" dirty="0">
                <a:latin typeface="Times New Roman" panose="02020603050405020304" pitchFamily="18" charset="0"/>
                <a:ea typeface="Calibri" panose="020F0502020204030204" pitchFamily="34" charset="0"/>
                <a:cs typeface="Times New Roman" panose="02020603050405020304" pitchFamily="18" charset="0"/>
              </a:rPr>
              <a:t>Блез Паскаль</a:t>
            </a:r>
            <a:endParaRPr lang="ru-RU" sz="2400" kern="1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44961773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Небесная">
  <a:themeElements>
    <a:clrScheme name="Небесная">
      <a:dk1>
        <a:sysClr val="windowText" lastClr="000000"/>
      </a:dk1>
      <a:lt1>
        <a:sysClr val="window" lastClr="FFFFFF"/>
      </a:lt1>
      <a:dk2>
        <a:srgbClr val="104C7E"/>
      </a:dk2>
      <a:lt2>
        <a:srgbClr val="EBEBEB"/>
      </a:lt2>
      <a:accent1>
        <a:srgbClr val="94CE67"/>
      </a:accent1>
      <a:accent2>
        <a:srgbClr val="49D1CD"/>
      </a:accent2>
      <a:accent3>
        <a:srgbClr val="61A5D6"/>
      </a:accent3>
      <a:accent4>
        <a:srgbClr val="9D8CD3"/>
      </a:accent4>
      <a:accent5>
        <a:srgbClr val="E45C8A"/>
      </a:accent5>
      <a:accent6>
        <a:srgbClr val="F98C61"/>
      </a:accent6>
      <a:hlink>
        <a:srgbClr val="AAF172"/>
      </a:hlink>
      <a:folHlink>
        <a:srgbClr val="E7F19A"/>
      </a:folHlink>
    </a:clrScheme>
    <a:fontScheme name="Небесная">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Небесная">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E44E6A2F-09CD-4BE0-B42D-107FF03CEED6}"/>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Небесная</Template>
  <TotalTime>292</TotalTime>
  <Words>1803</Words>
  <Application>Microsoft Office PowerPoint</Application>
  <PresentationFormat>Широкоэкранный</PresentationFormat>
  <Paragraphs>172</Paragraphs>
  <Slides>27</Slides>
  <Notes>26</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27</vt:i4>
      </vt:variant>
    </vt:vector>
  </HeadingPairs>
  <TitlesOfParts>
    <vt:vector size="34" baseType="lpstr">
      <vt:lpstr>Arial</vt:lpstr>
      <vt:lpstr>Calibri</vt:lpstr>
      <vt:lpstr>Calibri Light</vt:lpstr>
      <vt:lpstr>Cambria Math</vt:lpstr>
      <vt:lpstr>Times New Roman</vt:lpstr>
      <vt:lpstr>Wingdings</vt:lpstr>
      <vt:lpstr>Небесная</vt:lpstr>
      <vt:lpstr>Применяем Математику: Задачи из повседневной жизни</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Анастасия Митюкова</dc:creator>
  <cp:lastModifiedBy>Анастасия Митюкова</cp:lastModifiedBy>
  <cp:revision>10</cp:revision>
  <dcterms:created xsi:type="dcterms:W3CDTF">2025-03-24T16:50:27Z</dcterms:created>
  <dcterms:modified xsi:type="dcterms:W3CDTF">2026-01-09T07:33:37Z</dcterms:modified>
</cp:coreProperties>
</file>