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32"/>
  </p:notesMasterIdLst>
  <p:sldIdLst>
    <p:sldId id="256" r:id="rId2"/>
    <p:sldId id="257" r:id="rId3"/>
    <p:sldId id="258" r:id="rId4"/>
    <p:sldId id="260" r:id="rId5"/>
    <p:sldId id="262" r:id="rId6"/>
    <p:sldId id="263" r:id="rId7"/>
    <p:sldId id="264" r:id="rId8"/>
    <p:sldId id="265" r:id="rId9"/>
    <p:sldId id="277" r:id="rId10"/>
    <p:sldId id="266" r:id="rId11"/>
    <p:sldId id="267" r:id="rId12"/>
    <p:sldId id="268" r:id="rId13"/>
    <p:sldId id="281" r:id="rId14"/>
    <p:sldId id="270" r:id="rId15"/>
    <p:sldId id="271" r:id="rId16"/>
    <p:sldId id="278" r:id="rId17"/>
    <p:sldId id="272" r:id="rId18"/>
    <p:sldId id="279" r:id="rId19"/>
    <p:sldId id="273" r:id="rId20"/>
    <p:sldId id="280" r:id="rId21"/>
    <p:sldId id="274" r:id="rId22"/>
    <p:sldId id="275" r:id="rId23"/>
    <p:sldId id="283" r:id="rId24"/>
    <p:sldId id="284" r:id="rId25"/>
    <p:sldId id="285" r:id="rId26"/>
    <p:sldId id="286" r:id="rId27"/>
    <p:sldId id="287" r:id="rId28"/>
    <p:sldId id="288" r:id="rId29"/>
    <p:sldId id="289" r:id="rId30"/>
    <p:sldId id="290" r:id="rId3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18" d="100"/>
          <a:sy n="118" d="100"/>
        </p:scale>
        <p:origin x="-1434" y="-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058CC28-A0A5-48EA-80DD-FE06487F0AB5}" type="datetimeFigureOut">
              <a:rPr lang="ru-RU" smtClean="0"/>
              <a:t>16.11.2025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F5D9990-EAD5-47A6-B55F-9F8C8315DEA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9474526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1828800"/>
          </a:xfrm>
        </p:spPr>
        <p:txBody>
          <a:bodyPr vert="horz" lIns="45720" tIns="0" rIns="45720" bIns="0" anchor="b">
            <a:norm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</a:sp3d>
          </a:bodyPr>
          <a:lstStyle>
            <a:lvl1pPr>
              <a:defRPr sz="4800" b="1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ADCD3D-B4D9-4A33-B432-3D8636863B0E}" type="datetimeFigureOut">
              <a:rPr lang="ru-RU" smtClean="0"/>
              <a:t>16.11.2025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81B676-C247-40F5-BFE7-A60AB52BB896}" type="slidenum">
              <a:rPr lang="ru-RU" smtClean="0"/>
              <a:t>‹#›</a:t>
            </a:fld>
            <a:endParaRPr lang="ru-RU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1371600" y="3331698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ADCD3D-B4D9-4A33-B432-3D8636863B0E}" type="datetimeFigureOut">
              <a:rPr lang="ru-RU" smtClean="0"/>
              <a:t>16.11.2025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81B676-C247-40F5-BFE7-A60AB52BB89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00200" y="609600"/>
            <a:ext cx="7086600" cy="1828800"/>
          </a:xfrm>
        </p:spPr>
        <p:txBody>
          <a:bodyPr vert="horz"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48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600200" y="2507786"/>
            <a:ext cx="7086600" cy="1509712"/>
          </a:xfrm>
        </p:spPr>
        <p:txBody>
          <a:bodyPr anchor="t"/>
          <a:lstStyle>
            <a:lvl1pPr marL="73152" indent="0" algn="l"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ADCD3D-B4D9-4A33-B432-3D8636863B0E}" type="datetimeFigureOut">
              <a:rPr lang="ru-RU" smtClean="0"/>
              <a:t>16.11.2025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7924800" y="6416675"/>
            <a:ext cx="762000" cy="365125"/>
          </a:xfrm>
        </p:spPr>
        <p:txBody>
          <a:bodyPr/>
          <a:lstStyle/>
          <a:p>
            <a:fld id="{FE81B676-C247-40F5-BFE7-A60AB52BB896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ADCD3D-B4D9-4A33-B432-3D8636863B0E}" type="datetimeFigureOut">
              <a:rPr lang="ru-RU" smtClean="0"/>
              <a:t>16.11.2025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81B676-C247-40F5-BFE7-A60AB52BB89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4040188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535112"/>
            <a:ext cx="4041775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Объект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ADCD3D-B4D9-4A33-B432-3D8636863B0E}" type="datetimeFigureOut">
              <a:rPr lang="ru-RU" smtClean="0"/>
              <a:t>16.11.2025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81B676-C247-40F5-BFE7-A60AB52BB89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ADCD3D-B4D9-4A33-B432-3D8636863B0E}" type="datetimeFigureOut">
              <a:rPr lang="ru-RU" smtClean="0"/>
              <a:t>16.11.2025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81B676-C247-40F5-BFE7-A60AB52BB89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ADCD3D-B4D9-4A33-B432-3D8636863B0E}" type="datetimeFigureOut">
              <a:rPr lang="ru-RU" smtClean="0"/>
              <a:t>16.11.2025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81B676-C247-40F5-BFE7-A60AB52BB89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vert="horz" anchor="b">
            <a:normAutofit/>
            <a:sp3d prstMaterial="softEdge"/>
          </a:bodyPr>
          <a:lstStyle>
            <a:lvl1pPr algn="l">
              <a:buNone/>
              <a:defRPr sz="2200" b="0">
                <a:ln w="6350">
                  <a:noFill/>
                </a:ln>
                <a:solidFill>
                  <a:schemeClr val="accent1">
                    <a:tint val="73000"/>
                    <a:satMod val="180000"/>
                  </a:schemeClr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524000"/>
            <a:ext cx="3008313" cy="4602163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ADCD3D-B4D9-4A33-B432-3D8636863B0E}" type="datetimeFigureOut">
              <a:rPr lang="ru-RU" smtClean="0"/>
              <a:t>16.11.2025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81B676-C247-40F5-BFE7-A60AB52BB89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28800" y="609600"/>
            <a:ext cx="5486400" cy="522288"/>
          </a:xfrm>
        </p:spPr>
        <p:txBody>
          <a:bodyPr lIns="45720" rIns="45720" bIns="0" anchor="b">
            <a:sp3d prstMaterial="softEdge"/>
          </a:bodyPr>
          <a:lstStyle>
            <a:lvl1pPr algn="ctr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828800" y="1831975"/>
            <a:ext cx="5486400" cy="3962400"/>
          </a:xfrm>
          <a:solidFill>
            <a:schemeClr val="bg2"/>
          </a:solidFill>
          <a:ln w="44450" cap="sq" cmpd="sng" algn="ctr">
            <a:solidFill>
              <a:srgbClr val="FFFFFF"/>
            </a:solidFill>
            <a:prstDash val="solid"/>
            <a:miter lim="800000"/>
          </a:ln>
          <a:effectLst>
            <a:outerShdw blurRad="190500" dist="228600" dir="2700000" sy="90000">
              <a:srgbClr val="000000">
                <a:alpha val="25000"/>
              </a:srgbClr>
            </a:outerShdw>
          </a:effectLst>
          <a:scene3d>
            <a:camera prst="orthographicFront">
              <a:rot lat="0" lon="0" rev="0"/>
            </a:camera>
            <a:lightRig rig="balanced" dir="tr">
              <a:rot lat="0" lon="0" rev="2700000"/>
            </a:lightRig>
          </a:scene3d>
          <a:sp3d prstMaterial="matte">
            <a:contourClr>
              <a:schemeClr val="tx2">
                <a:shade val="50000"/>
              </a:schemeClr>
            </a:contourClr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</a:lstStyle>
          <a:p>
            <a:pPr marL="0" algn="l" rtl="0" eaLnBrk="1" latinLnBrk="0" hangingPunct="1"/>
            <a:r>
              <a:rPr kumimoji="0" lang="ru-RU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Вставка рисунка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828800" y="1166787"/>
            <a:ext cx="5486400" cy="530352"/>
          </a:xfrm>
        </p:spPr>
        <p:txBody>
          <a:bodyPr lIns="45720" tIns="45720" rIns="45720" anchor="t"/>
          <a:lstStyle>
            <a:lvl1pPr marL="0" indent="0" algn="ct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ADCD3D-B4D9-4A33-B432-3D8636863B0E}" type="datetimeFigureOut">
              <a:rPr lang="ru-RU" smtClean="0"/>
              <a:t>16.11.2025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81B676-C247-40F5-BFE7-A60AB52BB89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ADCD3D-B4D9-4A33-B432-3D8636863B0E}" type="datetimeFigureOut">
              <a:rPr lang="ru-RU" smtClean="0"/>
              <a:t>16.11.2025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81B676-C247-40F5-BFE7-A60AB52BB89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ADCD3D-B4D9-4A33-B432-3D8636863B0E}" type="datetimeFigureOut">
              <a:rPr lang="ru-RU" smtClean="0"/>
              <a:t>16.11.2025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81B676-C247-40F5-BFE7-A60AB52BB89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70916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1AADCD3D-B4D9-4A33-B432-3D8636863B0E}" type="datetimeFigureOut">
              <a:rPr lang="ru-RU" smtClean="0"/>
              <a:t>16.11.2025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</p:spPr>
        <p:txBody>
          <a:bodyPr vert="horz" lIns="0" rIns="0" anchor="b"/>
          <a:lstStyle>
            <a:lvl1pPr algn="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FE81B676-C247-40F5-BFE7-A60AB52BB896}" type="slidenum">
              <a:rPr lang="ru-RU" smtClean="0"/>
              <a:t>‹#›</a:t>
            </a:fld>
            <a:endParaRPr lang="ru-RU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xStyles>
    <p:titleStyle>
      <a:lvl1pPr algn="ctr" rtl="0" eaLnBrk="1" latinLnBrk="0" hangingPunct="1">
        <a:spcBef>
          <a:spcPct val="0"/>
        </a:spcBef>
        <a:buNone/>
        <a:defRPr kumimoji="0" sz="4100" b="1" kern="1200" cap="none" baseline="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548640" indent="-411480" algn="l" rtl="0" eaLnBrk="1" latinLnBrk="0" hangingPunct="1">
        <a:spcBef>
          <a:spcPct val="20000"/>
        </a:spcBef>
        <a:buClr>
          <a:schemeClr val="tx1">
            <a:shade val="95000"/>
          </a:schemeClr>
        </a:buClr>
        <a:buSzPct val="65000"/>
        <a:buFont typeface="Wingdings 2"/>
        <a:buChar char="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868680" indent="-283464" algn="l" rtl="0" eaLnBrk="1" latinLnBrk="0" hangingPunct="1">
        <a:spcBef>
          <a:spcPct val="20000"/>
        </a:spcBef>
        <a:buClr>
          <a:schemeClr val="tx1"/>
        </a:buClr>
        <a:buSzPct val="80000"/>
        <a:buFont typeface="Wingdings 2"/>
        <a:buChar char="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33856" indent="-228600" algn="l" rtl="0" eaLnBrk="1" latinLnBrk="0" hangingPunct="1">
        <a:spcBef>
          <a:spcPct val="20000"/>
        </a:spcBef>
        <a:buClr>
          <a:schemeClr val="tx1"/>
        </a:buClr>
        <a:buSzPct val="95000"/>
        <a:buFont typeface="Wingdings"/>
        <a:buChar char="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353312" indent="-182880" algn="l" rtl="0" eaLnBrk="1" latinLnBrk="0" hangingPunct="1">
        <a:spcBef>
          <a:spcPct val="20000"/>
        </a:spcBef>
        <a:buClr>
          <a:schemeClr val="tx1"/>
        </a:buClr>
        <a:buSzPct val="100000"/>
        <a:buFont typeface="Wingdings 3"/>
        <a:buChar char="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533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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64792" indent="-182880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65960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67128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6829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jpe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4.png"/><Relationship Id="rId4" Type="http://schemas.openxmlformats.org/officeDocument/2006/relationships/image" Target="../media/image23.png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89856" y="-315416"/>
            <a:ext cx="7772400" cy="1470025"/>
          </a:xfrm>
        </p:spPr>
        <p:txBody>
          <a:bodyPr/>
          <a:lstStyle/>
          <a:p>
            <a:r>
              <a:rPr kumimoji="0" lang="ru-RU" altLang="ru-RU" sz="3600" b="1" i="0" u="none" strike="noStrike" kern="0" cap="none" spc="0" normalizeH="0" baseline="0" noProof="0" dirty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Жестокое обращение с детьми</a:t>
            </a:r>
            <a:endParaRPr lang="ru-RU" dirty="0">
              <a:solidFill>
                <a:srgbClr val="0000FF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555776" y="5905972"/>
            <a:ext cx="6400800" cy="715788"/>
          </a:xfrm>
        </p:spPr>
        <p:txBody>
          <a:bodyPr>
            <a:normAutofit lnSpcReduction="10000"/>
          </a:bodyPr>
          <a:lstStyle/>
          <a:p>
            <a:pPr algn="r"/>
            <a:r>
              <a:rPr lang="ru-RU" sz="2000" b="1" dirty="0" smtClean="0">
                <a:solidFill>
                  <a:schemeClr val="tx1"/>
                </a:solidFill>
              </a:rPr>
              <a:t>Выполнила: </a:t>
            </a:r>
            <a:r>
              <a:rPr lang="ru-RU" sz="2000" b="1" dirty="0" smtClean="0"/>
              <a:t>воспитатель</a:t>
            </a:r>
            <a:endParaRPr lang="ru-RU" sz="2000" b="1" dirty="0" smtClean="0">
              <a:solidFill>
                <a:schemeClr val="tx1"/>
              </a:solidFill>
            </a:endParaRPr>
          </a:p>
          <a:p>
            <a:r>
              <a:rPr lang="ru-RU" sz="2000" b="1" dirty="0" smtClean="0">
                <a:solidFill>
                  <a:schemeClr val="tx1"/>
                </a:solidFill>
              </a:rPr>
              <a:t>                                                        </a:t>
            </a:r>
            <a:r>
              <a:rPr lang="ru-RU" sz="2000" b="1" dirty="0" err="1" smtClean="0">
                <a:solidFill>
                  <a:schemeClr val="tx1"/>
                </a:solidFill>
              </a:rPr>
              <a:t>Баблюк</a:t>
            </a:r>
            <a:r>
              <a:rPr lang="ru-RU" sz="2000" b="1" dirty="0" smtClean="0">
                <a:solidFill>
                  <a:schemeClr val="tx1"/>
                </a:solidFill>
              </a:rPr>
              <a:t> Т.А</a:t>
            </a:r>
            <a:endParaRPr lang="ru-RU" sz="2000" b="1" dirty="0">
              <a:solidFill>
                <a:schemeClr val="tx1"/>
              </a:solidFill>
            </a:endParaRPr>
          </a:p>
        </p:txBody>
      </p:sp>
      <p:pic>
        <p:nvPicPr>
          <p:cNvPr id="4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656" y="1484784"/>
            <a:ext cx="6400800" cy="4421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7438362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altLang="ru-RU" sz="2500" b="0" kern="0" dirty="0" smtClean="0">
                <a:ln>
                  <a:noFill/>
                </a:ln>
                <a:solidFill>
                  <a:srgbClr val="000000"/>
                </a:solidFill>
                <a:effectLst/>
              </a:rPr>
              <a:t/>
            </a:r>
            <a:br>
              <a:rPr lang="ru-RU" altLang="ru-RU" sz="2500" b="0" kern="0" dirty="0" smtClean="0">
                <a:ln>
                  <a:noFill/>
                </a:ln>
                <a:solidFill>
                  <a:srgbClr val="000000"/>
                </a:solidFill>
                <a:effectLst/>
              </a:rPr>
            </a:br>
            <a:r>
              <a:rPr lang="ru-RU" altLang="ru-RU" sz="2500" b="0" kern="0" dirty="0">
                <a:ln>
                  <a:noFill/>
                </a:ln>
                <a:solidFill>
                  <a:srgbClr val="000000"/>
                </a:solidFill>
                <a:effectLst/>
              </a:rPr>
              <a:t/>
            </a:r>
            <a:br>
              <a:rPr lang="ru-RU" altLang="ru-RU" sz="2500" b="0" kern="0" dirty="0">
                <a:ln>
                  <a:noFill/>
                </a:ln>
                <a:solidFill>
                  <a:srgbClr val="000000"/>
                </a:solidFill>
                <a:effectLst/>
              </a:rPr>
            </a:br>
            <a:r>
              <a:rPr lang="ru-RU" altLang="ru-RU" sz="2500" b="0" kern="0" dirty="0" smtClean="0">
                <a:ln>
                  <a:noFill/>
                </a:ln>
                <a:solidFill>
                  <a:srgbClr val="000000"/>
                </a:solidFill>
                <a:effectLst/>
              </a:rPr>
              <a:t/>
            </a:r>
            <a:br>
              <a:rPr lang="ru-RU" altLang="ru-RU" sz="2500" b="0" kern="0" dirty="0" smtClean="0">
                <a:ln>
                  <a:noFill/>
                </a:ln>
                <a:solidFill>
                  <a:srgbClr val="000000"/>
                </a:solidFill>
                <a:effectLst/>
              </a:rPr>
            </a:br>
            <a:r>
              <a:rPr lang="ru-RU" altLang="ru-RU" sz="2500" b="0" kern="0" dirty="0">
                <a:ln>
                  <a:noFill/>
                </a:ln>
                <a:solidFill>
                  <a:srgbClr val="000000"/>
                </a:solidFill>
                <a:effectLst/>
              </a:rPr>
              <a:t/>
            </a:r>
            <a:br>
              <a:rPr lang="ru-RU" altLang="ru-RU" sz="2500" b="0" kern="0" dirty="0">
                <a:ln>
                  <a:noFill/>
                </a:ln>
                <a:solidFill>
                  <a:srgbClr val="000000"/>
                </a:solidFill>
                <a:effectLst/>
              </a:rPr>
            </a:br>
            <a:r>
              <a:rPr lang="ru-RU" altLang="ru-RU" sz="2500" b="0" kern="0" dirty="0" smtClean="0">
                <a:ln>
                  <a:noFill/>
                </a:ln>
                <a:solidFill>
                  <a:srgbClr val="000000"/>
                </a:solidFill>
                <a:effectLst/>
              </a:rPr>
              <a:t/>
            </a:r>
            <a:br>
              <a:rPr lang="ru-RU" altLang="ru-RU" sz="2500" b="0" kern="0" dirty="0" smtClean="0">
                <a:ln>
                  <a:noFill/>
                </a:ln>
                <a:solidFill>
                  <a:srgbClr val="000000"/>
                </a:solidFill>
                <a:effectLst/>
              </a:rPr>
            </a:br>
            <a:r>
              <a:rPr lang="ru-RU" altLang="ru-RU" sz="2500" b="0" kern="0" dirty="0">
                <a:ln>
                  <a:noFill/>
                </a:ln>
                <a:solidFill>
                  <a:srgbClr val="000000"/>
                </a:solidFill>
                <a:effectLst/>
              </a:rPr>
              <a:t/>
            </a:r>
            <a:br>
              <a:rPr lang="ru-RU" altLang="ru-RU" sz="2500" b="0" kern="0" dirty="0">
                <a:ln>
                  <a:noFill/>
                </a:ln>
                <a:solidFill>
                  <a:srgbClr val="000000"/>
                </a:solidFill>
                <a:effectLst/>
              </a:rPr>
            </a:br>
            <a:r>
              <a:rPr lang="ru-RU" altLang="ru-RU" sz="2500" b="0" kern="0" dirty="0" smtClean="0">
                <a:ln>
                  <a:noFill/>
                </a:ln>
                <a:solidFill>
                  <a:srgbClr val="000000"/>
                </a:solidFill>
                <a:effectLst/>
              </a:rPr>
              <a:t/>
            </a:r>
            <a:br>
              <a:rPr lang="ru-RU" altLang="ru-RU" sz="2500" b="0" kern="0" dirty="0" smtClean="0">
                <a:ln>
                  <a:noFill/>
                </a:ln>
                <a:solidFill>
                  <a:srgbClr val="000000"/>
                </a:solidFill>
                <a:effectLst/>
              </a:rPr>
            </a:br>
            <a:r>
              <a:rPr lang="ru-RU" altLang="ru-RU" sz="2500" b="0" kern="0" dirty="0">
                <a:ln>
                  <a:noFill/>
                </a:ln>
                <a:solidFill>
                  <a:srgbClr val="000000"/>
                </a:solidFill>
                <a:effectLst/>
              </a:rPr>
              <a:t/>
            </a:r>
            <a:br>
              <a:rPr lang="ru-RU" altLang="ru-RU" sz="2500" b="0" kern="0" dirty="0">
                <a:ln>
                  <a:noFill/>
                </a:ln>
                <a:solidFill>
                  <a:srgbClr val="000000"/>
                </a:solidFill>
                <a:effectLst/>
              </a:rPr>
            </a:br>
            <a:r>
              <a:rPr lang="ru-RU" altLang="ru-RU" sz="2500" b="0" kern="0" dirty="0" smtClean="0">
                <a:ln>
                  <a:noFill/>
                </a:ln>
                <a:solidFill>
                  <a:srgbClr val="000000"/>
                </a:solidFill>
                <a:effectLst/>
              </a:rPr>
              <a:t/>
            </a:r>
            <a:br>
              <a:rPr lang="ru-RU" altLang="ru-RU" sz="2500" b="0" kern="0" dirty="0" smtClean="0">
                <a:ln>
                  <a:noFill/>
                </a:ln>
                <a:solidFill>
                  <a:srgbClr val="000000"/>
                </a:solidFill>
                <a:effectLst/>
              </a:rPr>
            </a:br>
            <a:r>
              <a:rPr lang="ru-RU" altLang="ru-RU" sz="2500" b="0" kern="0" dirty="0">
                <a:ln>
                  <a:noFill/>
                </a:ln>
                <a:solidFill>
                  <a:srgbClr val="000000"/>
                </a:solidFill>
                <a:effectLst/>
              </a:rPr>
              <a:t/>
            </a:r>
            <a:br>
              <a:rPr lang="ru-RU" altLang="ru-RU" sz="2500" b="0" kern="0" dirty="0">
                <a:ln>
                  <a:noFill/>
                </a:ln>
                <a:solidFill>
                  <a:srgbClr val="000000"/>
                </a:solidFill>
                <a:effectLst/>
              </a:rPr>
            </a:br>
            <a:r>
              <a:rPr lang="ru-RU" altLang="ru-RU" sz="2500" b="0" kern="0" dirty="0" smtClean="0">
                <a:ln>
                  <a:noFill/>
                </a:ln>
                <a:solidFill>
                  <a:srgbClr val="000000"/>
                </a:solidFill>
                <a:effectLst/>
              </a:rPr>
              <a:t/>
            </a:r>
            <a:br>
              <a:rPr lang="ru-RU" altLang="ru-RU" sz="2500" b="0" kern="0" dirty="0" smtClean="0">
                <a:ln>
                  <a:noFill/>
                </a:ln>
                <a:solidFill>
                  <a:srgbClr val="000000"/>
                </a:solidFill>
                <a:effectLst/>
              </a:rPr>
            </a:br>
            <a:r>
              <a:rPr lang="ru-RU" altLang="ru-RU" sz="2500" b="0" kern="0" dirty="0">
                <a:ln>
                  <a:noFill/>
                </a:ln>
                <a:solidFill>
                  <a:srgbClr val="000000"/>
                </a:solidFill>
                <a:effectLst/>
              </a:rPr>
              <a:t/>
            </a:r>
            <a:br>
              <a:rPr lang="ru-RU" altLang="ru-RU" sz="2500" b="0" kern="0" dirty="0">
                <a:ln>
                  <a:noFill/>
                </a:ln>
                <a:solidFill>
                  <a:srgbClr val="000000"/>
                </a:solidFill>
                <a:effectLst/>
              </a:rPr>
            </a:br>
            <a:r>
              <a:rPr lang="ru-RU" altLang="ru-RU" sz="2500" b="0" kern="0" dirty="0" smtClean="0">
                <a:ln>
                  <a:noFill/>
                </a:ln>
                <a:solidFill>
                  <a:srgbClr val="000000"/>
                </a:solidFill>
                <a:effectLst/>
              </a:rPr>
              <a:t/>
            </a:r>
            <a:br>
              <a:rPr lang="ru-RU" altLang="ru-RU" sz="2500" b="0" kern="0" dirty="0" smtClean="0">
                <a:ln>
                  <a:noFill/>
                </a:ln>
                <a:solidFill>
                  <a:srgbClr val="000000"/>
                </a:solidFill>
                <a:effectLst/>
              </a:rPr>
            </a:br>
            <a:r>
              <a:rPr lang="ru-RU" altLang="ru-RU" sz="2700" kern="0" dirty="0" smtClean="0">
                <a:ln>
                  <a:noFill/>
                </a:ln>
                <a:solidFill>
                  <a:srgbClr val="000000"/>
                </a:solidFill>
                <a:effectLst/>
              </a:rPr>
              <a:t>"</a:t>
            </a:r>
            <a:r>
              <a:rPr lang="ru-RU" altLang="ru-RU" sz="2700" kern="0" dirty="0">
                <a:ln>
                  <a:noFill/>
                </a:ln>
                <a:solidFill>
                  <a:srgbClr val="000000"/>
                </a:solidFill>
                <a:effectLst/>
              </a:rPr>
              <a:t>Проблемные" взрослые - не вина ребенка, а его беда и несчастье. Жестокое обращение с детьми - это не только побои, нанесение ран, сексуальные домогательства и другие способы, которыми взрослые люди калечат тело ребенка. Это - унижение, издевательства, различные формы пренебрежения, которые ранят детскую душу. </a:t>
            </a:r>
            <a:br>
              <a:rPr lang="ru-RU" altLang="ru-RU" sz="2700" kern="0" dirty="0">
                <a:ln>
                  <a:noFill/>
                </a:ln>
                <a:solidFill>
                  <a:srgbClr val="000000"/>
                </a:solidFill>
                <a:effectLst/>
              </a:rPr>
            </a:br>
            <a:r>
              <a:rPr lang="ru-RU" altLang="ru-RU" sz="2700" kern="0" dirty="0">
                <a:ln>
                  <a:noFill/>
                </a:ln>
                <a:solidFill>
                  <a:srgbClr val="000000"/>
                </a:solidFill>
                <a:effectLst/>
              </a:rPr>
              <a:t>Жестокое обращение с детьми формирует людей социально </a:t>
            </a:r>
            <a:r>
              <a:rPr lang="ru-RU" altLang="ru-RU" sz="2700" kern="0" dirty="0" err="1">
                <a:ln>
                  <a:noFill/>
                </a:ln>
                <a:solidFill>
                  <a:srgbClr val="000000"/>
                </a:solidFill>
                <a:effectLst/>
              </a:rPr>
              <a:t>дезадаптированных</a:t>
            </a:r>
            <a:r>
              <a:rPr lang="ru-RU" altLang="ru-RU" sz="2700" kern="0" dirty="0">
                <a:ln>
                  <a:noFill/>
                </a:ln>
                <a:solidFill>
                  <a:srgbClr val="000000"/>
                </a:solidFill>
                <a:effectLst/>
              </a:rPr>
              <a:t>, не умеющих создавать семью, быть хорошими родителями. </a:t>
            </a:r>
            <a:br>
              <a:rPr lang="ru-RU" altLang="ru-RU" sz="2700" kern="0" dirty="0">
                <a:ln>
                  <a:noFill/>
                </a:ln>
                <a:solidFill>
                  <a:srgbClr val="000000"/>
                </a:solidFill>
                <a:effectLst/>
              </a:rPr>
            </a:br>
            <a:r>
              <a:rPr lang="ru-RU" altLang="ru-RU" sz="2700" kern="0" dirty="0">
                <a:ln>
                  <a:noFill/>
                </a:ln>
                <a:solidFill>
                  <a:srgbClr val="000000"/>
                </a:solidFill>
                <a:effectLst/>
              </a:rPr>
              <a:t/>
            </a:r>
            <a:br>
              <a:rPr lang="ru-RU" altLang="ru-RU" sz="2700" kern="0" dirty="0">
                <a:ln>
                  <a:noFill/>
                </a:ln>
                <a:solidFill>
                  <a:srgbClr val="000000"/>
                </a:solidFill>
                <a:effectLst/>
              </a:rPr>
            </a:br>
            <a:r>
              <a:rPr lang="ru-RU" altLang="ru-RU" sz="2700" kern="0" dirty="0">
                <a:ln>
                  <a:noFill/>
                </a:ln>
                <a:solidFill>
                  <a:srgbClr val="000000"/>
                </a:solidFill>
                <a:effectLst/>
              </a:rPr>
              <a:t>Опасным социальным последствием насилия </a:t>
            </a:r>
            <a:br>
              <a:rPr lang="ru-RU" altLang="ru-RU" sz="2700" kern="0" dirty="0">
                <a:ln>
                  <a:noFill/>
                </a:ln>
                <a:solidFill>
                  <a:srgbClr val="000000"/>
                </a:solidFill>
                <a:effectLst/>
              </a:rPr>
            </a:br>
            <a:r>
              <a:rPr lang="ru-RU" altLang="ru-RU" sz="2700" kern="0" dirty="0">
                <a:ln>
                  <a:noFill/>
                </a:ln>
                <a:solidFill>
                  <a:srgbClr val="000000"/>
                </a:solidFill>
                <a:effectLst/>
              </a:rPr>
              <a:t>является дальнейшее воспроизводство жестокости. </a:t>
            </a:r>
            <a:endParaRPr lang="ru-RU" sz="2700" dirty="0"/>
          </a:p>
        </p:txBody>
      </p:sp>
    </p:spTree>
    <p:extLst>
      <p:ext uri="{BB962C8B-B14F-4D97-AF65-F5344CB8AC3E}">
        <p14:creationId xmlns:p14="http://schemas.microsoft.com/office/powerpoint/2010/main" val="37424580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marL="342900" lvl="0" indent="-342900" fontAlgn="base">
              <a:spcBef>
                <a:spcPct val="20000"/>
              </a:spcBef>
              <a:spcAft>
                <a:spcPct val="0"/>
              </a:spcAft>
            </a:pPr>
            <a:r>
              <a:rPr lang="ru-RU" altLang="ru-RU" sz="3200" b="0" kern="0" dirty="0" smtClean="0">
                <a:ln>
                  <a:noFill/>
                </a:ln>
                <a:solidFill>
                  <a:srgbClr val="000000"/>
                </a:solidFill>
                <a:effectLst/>
                <a:ea typeface="+mn-ea"/>
                <a:cs typeface="+mn-cs"/>
              </a:rPr>
              <a:t/>
            </a:r>
            <a:br>
              <a:rPr lang="ru-RU" altLang="ru-RU" sz="3200" b="0" kern="0" dirty="0" smtClean="0">
                <a:ln>
                  <a:noFill/>
                </a:ln>
                <a:solidFill>
                  <a:srgbClr val="000000"/>
                </a:solidFill>
                <a:effectLst/>
                <a:ea typeface="+mn-ea"/>
                <a:cs typeface="+mn-cs"/>
              </a:rPr>
            </a:br>
            <a:r>
              <a:rPr lang="ru-RU" altLang="ru-RU" sz="3200" b="0" kern="0" dirty="0">
                <a:ln>
                  <a:noFill/>
                </a:ln>
                <a:solidFill>
                  <a:srgbClr val="000000"/>
                </a:solidFill>
                <a:effectLst/>
                <a:ea typeface="+mn-ea"/>
                <a:cs typeface="+mn-cs"/>
              </a:rPr>
              <a:t/>
            </a:r>
            <a:br>
              <a:rPr lang="ru-RU" altLang="ru-RU" sz="3200" b="0" kern="0" dirty="0">
                <a:ln>
                  <a:noFill/>
                </a:ln>
                <a:solidFill>
                  <a:srgbClr val="000000"/>
                </a:solidFill>
                <a:effectLst/>
                <a:ea typeface="+mn-ea"/>
                <a:cs typeface="+mn-cs"/>
              </a:rPr>
            </a:br>
            <a:r>
              <a:rPr lang="ru-RU" altLang="ru-RU" sz="3200" b="0" kern="0" dirty="0" smtClean="0">
                <a:ln>
                  <a:noFill/>
                </a:ln>
                <a:solidFill>
                  <a:srgbClr val="000000"/>
                </a:solidFill>
                <a:effectLst/>
                <a:ea typeface="+mn-ea"/>
                <a:cs typeface="+mn-cs"/>
              </a:rPr>
              <a:t/>
            </a:r>
            <a:br>
              <a:rPr lang="ru-RU" altLang="ru-RU" sz="3200" b="0" kern="0" dirty="0" smtClean="0">
                <a:ln>
                  <a:noFill/>
                </a:ln>
                <a:solidFill>
                  <a:srgbClr val="000000"/>
                </a:solidFill>
                <a:effectLst/>
                <a:ea typeface="+mn-ea"/>
                <a:cs typeface="+mn-cs"/>
              </a:rPr>
            </a:br>
            <a:r>
              <a:rPr lang="ru-RU" altLang="ru-RU" sz="3200" b="0" kern="0" dirty="0">
                <a:ln>
                  <a:noFill/>
                </a:ln>
                <a:solidFill>
                  <a:srgbClr val="000000"/>
                </a:solidFill>
                <a:effectLst/>
                <a:ea typeface="+mn-ea"/>
                <a:cs typeface="+mn-cs"/>
              </a:rPr>
              <a:t/>
            </a:r>
            <a:br>
              <a:rPr lang="ru-RU" altLang="ru-RU" sz="3200" b="0" kern="0" dirty="0">
                <a:ln>
                  <a:noFill/>
                </a:ln>
                <a:solidFill>
                  <a:srgbClr val="000000"/>
                </a:solidFill>
                <a:effectLst/>
                <a:ea typeface="+mn-ea"/>
                <a:cs typeface="+mn-cs"/>
              </a:rPr>
            </a:br>
            <a:r>
              <a:rPr lang="ru-RU" altLang="ru-RU" sz="3200" b="0" kern="0" dirty="0" smtClean="0">
                <a:ln>
                  <a:noFill/>
                </a:ln>
                <a:solidFill>
                  <a:srgbClr val="000000"/>
                </a:solidFill>
                <a:effectLst/>
                <a:ea typeface="+mn-ea"/>
                <a:cs typeface="+mn-cs"/>
              </a:rPr>
              <a:t/>
            </a:r>
            <a:br>
              <a:rPr lang="ru-RU" altLang="ru-RU" sz="3200" b="0" kern="0" dirty="0" smtClean="0">
                <a:ln>
                  <a:noFill/>
                </a:ln>
                <a:solidFill>
                  <a:srgbClr val="000000"/>
                </a:solidFill>
                <a:effectLst/>
                <a:ea typeface="+mn-ea"/>
                <a:cs typeface="+mn-cs"/>
              </a:rPr>
            </a:br>
            <a:r>
              <a:rPr lang="ru-RU" altLang="ru-RU" sz="3200" b="0" kern="0" dirty="0">
                <a:ln>
                  <a:noFill/>
                </a:ln>
                <a:solidFill>
                  <a:srgbClr val="000000"/>
                </a:solidFill>
                <a:effectLst/>
                <a:ea typeface="+mn-ea"/>
                <a:cs typeface="+mn-cs"/>
              </a:rPr>
              <a:t/>
            </a:r>
            <a:br>
              <a:rPr lang="ru-RU" altLang="ru-RU" sz="3200" b="0" kern="0" dirty="0">
                <a:ln>
                  <a:noFill/>
                </a:ln>
                <a:solidFill>
                  <a:srgbClr val="000000"/>
                </a:solidFill>
                <a:effectLst/>
                <a:ea typeface="+mn-ea"/>
                <a:cs typeface="+mn-cs"/>
              </a:rPr>
            </a:br>
            <a:r>
              <a:rPr lang="ru-RU" altLang="ru-RU" sz="3200" b="0" kern="0" dirty="0" smtClean="0">
                <a:ln>
                  <a:noFill/>
                </a:ln>
                <a:solidFill>
                  <a:srgbClr val="000000"/>
                </a:solidFill>
                <a:effectLst/>
                <a:ea typeface="+mn-ea"/>
                <a:cs typeface="+mn-cs"/>
              </a:rPr>
              <a:t/>
            </a:r>
            <a:br>
              <a:rPr lang="ru-RU" altLang="ru-RU" sz="3200" b="0" kern="0" dirty="0" smtClean="0">
                <a:ln>
                  <a:noFill/>
                </a:ln>
                <a:solidFill>
                  <a:srgbClr val="000000"/>
                </a:solidFill>
                <a:effectLst/>
                <a:ea typeface="+mn-ea"/>
                <a:cs typeface="+mn-cs"/>
              </a:rPr>
            </a:br>
            <a:r>
              <a:rPr lang="ru-RU" altLang="ru-RU" sz="3200" b="0" kern="0" dirty="0">
                <a:ln>
                  <a:noFill/>
                </a:ln>
                <a:solidFill>
                  <a:srgbClr val="000000"/>
                </a:solidFill>
                <a:effectLst/>
                <a:ea typeface="+mn-ea"/>
                <a:cs typeface="+mn-cs"/>
              </a:rPr>
              <a:t/>
            </a:r>
            <a:br>
              <a:rPr lang="ru-RU" altLang="ru-RU" sz="3200" b="0" kern="0" dirty="0">
                <a:ln>
                  <a:noFill/>
                </a:ln>
                <a:solidFill>
                  <a:srgbClr val="000000"/>
                </a:solidFill>
                <a:effectLst/>
                <a:ea typeface="+mn-ea"/>
                <a:cs typeface="+mn-cs"/>
              </a:rPr>
            </a:br>
            <a:r>
              <a:rPr lang="ru-RU" altLang="ru-RU" sz="3200" b="0" kern="0" dirty="0" smtClean="0">
                <a:ln>
                  <a:noFill/>
                </a:ln>
                <a:solidFill>
                  <a:srgbClr val="000000"/>
                </a:solidFill>
                <a:effectLst/>
                <a:ea typeface="+mn-ea"/>
                <a:cs typeface="+mn-cs"/>
              </a:rPr>
              <a:t/>
            </a:r>
            <a:br>
              <a:rPr lang="ru-RU" altLang="ru-RU" sz="3200" b="0" kern="0" dirty="0" smtClean="0">
                <a:ln>
                  <a:noFill/>
                </a:ln>
                <a:solidFill>
                  <a:srgbClr val="000000"/>
                </a:solidFill>
                <a:effectLst/>
                <a:ea typeface="+mn-ea"/>
                <a:cs typeface="+mn-cs"/>
              </a:rPr>
            </a:br>
            <a:r>
              <a:rPr lang="ru-RU" altLang="ru-RU" sz="3200" b="0" kern="0" dirty="0">
                <a:ln>
                  <a:noFill/>
                </a:ln>
                <a:solidFill>
                  <a:srgbClr val="000000"/>
                </a:solidFill>
                <a:effectLst/>
                <a:ea typeface="+mn-ea"/>
                <a:cs typeface="+mn-cs"/>
              </a:rPr>
              <a:t/>
            </a:r>
            <a:br>
              <a:rPr lang="ru-RU" altLang="ru-RU" sz="3200" b="0" kern="0" dirty="0">
                <a:ln>
                  <a:noFill/>
                </a:ln>
                <a:solidFill>
                  <a:srgbClr val="000000"/>
                </a:solidFill>
                <a:effectLst/>
                <a:ea typeface="+mn-ea"/>
                <a:cs typeface="+mn-cs"/>
              </a:rPr>
            </a:br>
            <a:r>
              <a:rPr lang="ru-RU" altLang="ru-RU" sz="3200" b="0" kern="0" dirty="0" smtClean="0">
                <a:ln>
                  <a:noFill/>
                </a:ln>
                <a:solidFill>
                  <a:srgbClr val="000000"/>
                </a:solidFill>
                <a:effectLst/>
                <a:ea typeface="+mn-ea"/>
                <a:cs typeface="+mn-cs"/>
              </a:rPr>
              <a:t/>
            </a:r>
            <a:br>
              <a:rPr lang="ru-RU" altLang="ru-RU" sz="3200" b="0" kern="0" dirty="0" smtClean="0">
                <a:ln>
                  <a:noFill/>
                </a:ln>
                <a:solidFill>
                  <a:srgbClr val="000000"/>
                </a:solidFill>
                <a:effectLst/>
                <a:ea typeface="+mn-ea"/>
                <a:cs typeface="+mn-cs"/>
              </a:rPr>
            </a:br>
            <a:r>
              <a:rPr lang="ru-RU" altLang="ru-RU" sz="3200" b="0" kern="0" dirty="0" smtClean="0">
                <a:ln>
                  <a:noFill/>
                </a:ln>
                <a:solidFill>
                  <a:srgbClr val="000000"/>
                </a:solidFill>
                <a:effectLst/>
                <a:ea typeface="+mn-ea"/>
                <a:cs typeface="+mn-cs"/>
              </a:rPr>
              <a:t> </a:t>
            </a:r>
            <a:r>
              <a:rPr lang="ru-RU" altLang="ru-RU" sz="3600" u="sng" kern="0" dirty="0">
                <a:ln>
                  <a:noFill/>
                </a:ln>
                <a:solidFill>
                  <a:srgbClr val="000000"/>
                </a:solidFill>
                <a:effectLst/>
                <a:ea typeface="+mn-ea"/>
                <a:cs typeface="+mn-cs"/>
              </a:rPr>
              <a:t>Жестокое обращение</a:t>
            </a:r>
            <a:r>
              <a:rPr lang="ru-RU" altLang="ru-RU" sz="3600" kern="0" dirty="0">
                <a:ln>
                  <a:noFill/>
                </a:ln>
                <a:solidFill>
                  <a:srgbClr val="000000"/>
                </a:solidFill>
                <a:effectLst/>
                <a:ea typeface="+mn-ea"/>
                <a:cs typeface="+mn-cs"/>
              </a:rPr>
              <a:t> с детьми – это умышленное или неосторожное обращение или действия со стороны взрослых или сверстников, которые</a:t>
            </a:r>
            <a:br>
              <a:rPr lang="ru-RU" altLang="ru-RU" sz="3600" kern="0" dirty="0">
                <a:ln>
                  <a:noFill/>
                </a:ln>
                <a:solidFill>
                  <a:srgbClr val="000000"/>
                </a:solidFill>
                <a:effectLst/>
                <a:ea typeface="+mn-ea"/>
                <a:cs typeface="+mn-cs"/>
              </a:rPr>
            </a:br>
            <a:r>
              <a:rPr lang="ru-RU" altLang="ru-RU" sz="3600" kern="0" dirty="0">
                <a:ln>
                  <a:noFill/>
                </a:ln>
                <a:solidFill>
                  <a:srgbClr val="000000"/>
                </a:solidFill>
                <a:effectLst/>
                <a:ea typeface="+mn-ea"/>
                <a:cs typeface="+mn-cs"/>
              </a:rPr>
              <a:t>   привели к травмам, нарушению в развитии, смерти ребенка, либо угрожают его правам и благополучию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7447611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ext Box 5"/>
          <p:cNvSpPr txBox="1">
            <a:spLocks noChangeArrowheads="1"/>
          </p:cNvSpPr>
          <p:nvPr/>
        </p:nvSpPr>
        <p:spPr bwMode="auto">
          <a:xfrm>
            <a:off x="250825" y="4508500"/>
            <a:ext cx="8713788" cy="1754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ru-RU" altLang="ru-RU" sz="5400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Жестокое обращение с ребенком в семье</a:t>
            </a:r>
          </a:p>
        </p:txBody>
      </p:sp>
      <p:pic>
        <p:nvPicPr>
          <p:cNvPr id="11267" name="Picture 6" descr="http://bgconv.com/pars_docs/refs/155/154697/154697_html_m31d9d2bf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7900" y="620713"/>
            <a:ext cx="3455988" cy="287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68" name="Picture 8" descr="http://www.popsy.ru/images_2/child_execution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188" y="368300"/>
            <a:ext cx="3455987" cy="4090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635134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7" descr="0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8325" y="3776663"/>
            <a:ext cx="3813175" cy="284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1" name="Picture 6" descr="http://tuapse-news.ru/material_photos/0000/7624/0_thumb.jpg?132724936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260350"/>
            <a:ext cx="4303713" cy="3024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2" name="Picture 10" descr="На 30-летнюю мать-алкоголичку заведено уголовное дело за жес…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7750" y="1928813"/>
            <a:ext cx="3929063" cy="2946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7466616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633412"/>
          </a:xfrm>
        </p:spPr>
        <p:txBody>
          <a:bodyPr>
            <a:no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z="4000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Из истории</a:t>
            </a:r>
          </a:p>
        </p:txBody>
      </p:sp>
      <p:sp>
        <p:nvSpPr>
          <p:cNvPr id="13314" name="Rectangle 3"/>
          <p:cNvSpPr>
            <a:spLocks noGrp="1" noChangeArrowheads="1"/>
          </p:cNvSpPr>
          <p:nvPr>
            <p:ph idx="1"/>
          </p:nvPr>
        </p:nvSpPr>
        <p:spPr>
          <a:xfrm>
            <a:off x="323850" y="1052513"/>
            <a:ext cx="8569325" cy="5545137"/>
          </a:xfrm>
        </p:spPr>
        <p:txBody>
          <a:bodyPr/>
          <a:lstStyle/>
          <a:p>
            <a:pPr algn="ctr" eaLnBrk="1" hangingPunct="1">
              <a:lnSpc>
                <a:spcPct val="90000"/>
              </a:lnSpc>
              <a:buFontTx/>
              <a:buNone/>
            </a:pPr>
            <a:r>
              <a:rPr lang="ru-RU" altLang="ru-RU" sz="2800" dirty="0" smtClean="0">
                <a:solidFill>
                  <a:srgbClr val="A50021"/>
                </a:solidFill>
                <a:latin typeface="Times New Roman" pitchFamily="18" charset="0"/>
                <a:cs typeface="Times New Roman" pitchFamily="18" charset="0"/>
              </a:rPr>
              <a:t>Упоминания о жестокостях к детям в различных литературных источниках встречаются </a:t>
            </a:r>
          </a:p>
          <a:p>
            <a:pPr algn="ctr" eaLnBrk="1" hangingPunct="1">
              <a:lnSpc>
                <a:spcPct val="90000"/>
              </a:lnSpc>
              <a:buFontTx/>
              <a:buNone/>
            </a:pPr>
            <a:r>
              <a:rPr lang="ru-RU" altLang="ru-RU" sz="2800" dirty="0" smtClean="0">
                <a:solidFill>
                  <a:srgbClr val="A50021"/>
                </a:solidFill>
                <a:latin typeface="Times New Roman" pitchFamily="18" charset="0"/>
                <a:cs typeface="Times New Roman" pitchFamily="18" charset="0"/>
              </a:rPr>
              <a:t>до II в. н.э. </a:t>
            </a:r>
          </a:p>
          <a:p>
            <a:pPr algn="ctr" eaLnBrk="1" hangingPunct="1">
              <a:lnSpc>
                <a:spcPct val="90000"/>
              </a:lnSpc>
              <a:buClr>
                <a:srgbClr val="0000FF"/>
              </a:buClr>
              <a:buFont typeface="Wingdings" pitchFamily="2" charset="2"/>
              <a:buChar char="Ш"/>
            </a:pPr>
            <a:r>
              <a:rPr lang="ru-RU" altLang="ru-RU" sz="2800" dirty="0" smtClean="0">
                <a:latin typeface="Times New Roman" pitchFamily="18" charset="0"/>
                <a:cs typeface="Times New Roman" pitchFamily="18" charset="0"/>
              </a:rPr>
              <a:t>детей убивали в ритуальных целях: считалось, что убитый ребенок может помочь бесплодным женщинам справиться с болезнями, обеспечить здоровье и молодость;</a:t>
            </a:r>
          </a:p>
          <a:p>
            <a:pPr algn="ctr" eaLnBrk="1" hangingPunct="1">
              <a:lnSpc>
                <a:spcPct val="90000"/>
              </a:lnSpc>
              <a:buClr>
                <a:srgbClr val="0000FF"/>
              </a:buClr>
              <a:buFont typeface="Wingdings" pitchFamily="2" charset="2"/>
              <a:buChar char="Ш"/>
            </a:pPr>
            <a:endParaRPr lang="ru-RU" alt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pPr algn="ctr" eaLnBrk="1" hangingPunct="1">
              <a:lnSpc>
                <a:spcPct val="90000"/>
              </a:lnSpc>
              <a:buClr>
                <a:srgbClr val="0000FF"/>
              </a:buClr>
              <a:buFont typeface="Wingdings" pitchFamily="2" charset="2"/>
              <a:buChar char="Ш"/>
            </a:pPr>
            <a:r>
              <a:rPr lang="ru-RU" altLang="ru-RU" sz="2800" dirty="0" smtClean="0">
                <a:latin typeface="Times New Roman" pitchFamily="18" charset="0"/>
                <a:cs typeface="Times New Roman" pitchFamily="18" charset="0"/>
              </a:rPr>
              <a:t> их хоронили под фундаментом здания, чтобы сделать его прочнее;</a:t>
            </a:r>
          </a:p>
          <a:p>
            <a:pPr algn="ctr" eaLnBrk="1" hangingPunct="1">
              <a:lnSpc>
                <a:spcPct val="90000"/>
              </a:lnSpc>
              <a:buClr>
                <a:srgbClr val="0000FF"/>
              </a:buClr>
              <a:buFont typeface="Wingdings" pitchFamily="2" charset="2"/>
              <a:buChar char="Ш"/>
            </a:pPr>
            <a:endParaRPr lang="ru-RU" alt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pPr algn="ctr" eaLnBrk="1" hangingPunct="1">
              <a:lnSpc>
                <a:spcPct val="90000"/>
              </a:lnSpc>
              <a:buClr>
                <a:srgbClr val="0000FF"/>
              </a:buClr>
              <a:buFont typeface="Wingdings" pitchFamily="2" charset="2"/>
              <a:buChar char="Ш"/>
            </a:pPr>
            <a:r>
              <a:rPr lang="ru-RU" altLang="ru-RU" sz="2800" dirty="0" smtClean="0">
                <a:latin typeface="Times New Roman" pitchFamily="18" charset="0"/>
                <a:cs typeface="Times New Roman" pitchFamily="18" charset="0"/>
              </a:rPr>
              <a:t>детей продавали и покупали. </a:t>
            </a:r>
          </a:p>
        </p:txBody>
      </p:sp>
    </p:spTree>
    <p:extLst>
      <p:ext uri="{BB962C8B-B14F-4D97-AF65-F5344CB8AC3E}">
        <p14:creationId xmlns:p14="http://schemas.microsoft.com/office/powerpoint/2010/main" val="30319598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idx="1"/>
          </p:nvPr>
        </p:nvSpPr>
        <p:spPr>
          <a:xfrm>
            <a:off x="642938" y="333375"/>
            <a:ext cx="8321675" cy="6264275"/>
          </a:xfrm>
        </p:spPr>
        <p:txBody>
          <a:bodyPr/>
          <a:lstStyle/>
          <a:p>
            <a:pPr algn="ctr" eaLnBrk="1" hangingPunct="1">
              <a:buFontTx/>
              <a:buNone/>
            </a:pPr>
            <a:r>
              <a:rPr lang="ru-RU" altLang="ru-RU" sz="2800" dirty="0" smtClean="0">
                <a:latin typeface="Georgia" pitchFamily="18" charset="0"/>
              </a:rPr>
              <a:t>  </a:t>
            </a:r>
            <a:r>
              <a:rPr lang="ru-RU" altLang="ru-RU" sz="2800" dirty="0" smtClean="0">
                <a:latin typeface="Times New Roman" pitchFamily="18" charset="0"/>
                <a:cs typeface="Times New Roman" pitchFamily="18" charset="0"/>
              </a:rPr>
              <a:t>Американский врач С. </a:t>
            </a:r>
            <a:r>
              <a:rPr lang="ru-RU" altLang="ru-RU" sz="2800" dirty="0" err="1" smtClean="0">
                <a:latin typeface="Times New Roman" pitchFamily="18" charset="0"/>
                <a:cs typeface="Times New Roman" pitchFamily="18" charset="0"/>
              </a:rPr>
              <a:t>Кемп</a:t>
            </a:r>
            <a:r>
              <a:rPr lang="ru-RU" altLang="ru-RU" sz="2800" dirty="0" smtClean="0">
                <a:latin typeface="Times New Roman" pitchFamily="18" charset="0"/>
                <a:cs typeface="Times New Roman" pitchFamily="18" charset="0"/>
              </a:rPr>
              <a:t> и его сотрудники </a:t>
            </a:r>
            <a:endParaRPr lang="en-US" alt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pPr algn="ctr" eaLnBrk="1" hangingPunct="1">
              <a:buFontTx/>
              <a:buNone/>
            </a:pPr>
            <a:r>
              <a:rPr lang="ru-RU" altLang="ru-RU" sz="2800" dirty="0" smtClean="0">
                <a:latin typeface="Times New Roman" pitchFamily="18" charset="0"/>
                <a:cs typeface="Times New Roman" pitchFamily="18" charset="0"/>
              </a:rPr>
              <a:t>в 1962 г. описали </a:t>
            </a:r>
            <a:r>
              <a:rPr lang="ru-RU" altLang="ru-RU" sz="2800" b="1" i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«синдром избиваемого ребенка»:</a:t>
            </a:r>
          </a:p>
          <a:p>
            <a:pPr eaLnBrk="1" hangingPunct="1">
              <a:buClr>
                <a:srgbClr val="66FF33"/>
              </a:buClr>
              <a:buFontTx/>
              <a:buChar char="o"/>
            </a:pPr>
            <a:r>
              <a:rPr lang="ru-RU" altLang="ru-RU" sz="2800" dirty="0" smtClean="0">
                <a:latin typeface="Times New Roman" pitchFamily="18" charset="0"/>
                <a:cs typeface="Times New Roman" pitchFamily="18" charset="0"/>
              </a:rPr>
              <a:t>сломанные кости;</a:t>
            </a:r>
          </a:p>
          <a:p>
            <a:pPr eaLnBrk="1" hangingPunct="1">
              <a:buClr>
                <a:srgbClr val="66FF33"/>
              </a:buClr>
              <a:buFont typeface="Wingdings 3" pitchFamily="18" charset="2"/>
              <a:buNone/>
            </a:pPr>
            <a:endParaRPr lang="ru-RU" alt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buClr>
                <a:srgbClr val="66FF33"/>
              </a:buClr>
              <a:buFontTx/>
              <a:buChar char="o"/>
            </a:pPr>
            <a:r>
              <a:rPr lang="ru-RU" altLang="ru-RU" sz="2800" dirty="0" smtClean="0">
                <a:latin typeface="Times New Roman" pitchFamily="18" charset="0"/>
                <a:cs typeface="Times New Roman" pitchFamily="18" charset="0"/>
              </a:rPr>
              <a:t>кровотечения;</a:t>
            </a:r>
          </a:p>
          <a:p>
            <a:pPr eaLnBrk="1" hangingPunct="1">
              <a:buClr>
                <a:srgbClr val="66FF33"/>
              </a:buClr>
              <a:buFont typeface="Wingdings 3" pitchFamily="18" charset="2"/>
              <a:buNone/>
            </a:pPr>
            <a:endParaRPr lang="ru-RU" alt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buClr>
                <a:srgbClr val="66FF33"/>
              </a:buClr>
              <a:buFontTx/>
              <a:buChar char="o"/>
            </a:pPr>
            <a:r>
              <a:rPr lang="ru-RU" altLang="ru-RU" sz="2800" dirty="0" smtClean="0">
                <a:latin typeface="Times New Roman" pitchFamily="18" charset="0"/>
                <a:cs typeface="Times New Roman" pitchFamily="18" charset="0"/>
              </a:rPr>
              <a:t>ссадины;</a:t>
            </a:r>
          </a:p>
          <a:p>
            <a:pPr eaLnBrk="1" hangingPunct="1">
              <a:buClr>
                <a:srgbClr val="66FF33"/>
              </a:buClr>
              <a:buFont typeface="Wingdings 3" pitchFamily="18" charset="2"/>
              <a:buNone/>
            </a:pPr>
            <a:endParaRPr lang="ru-RU" alt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buClr>
                <a:srgbClr val="66FF33"/>
              </a:buClr>
              <a:buFontTx/>
              <a:buChar char="o"/>
            </a:pPr>
            <a:r>
              <a:rPr lang="ru-RU" altLang="ru-RU" sz="2800" dirty="0" smtClean="0">
                <a:latin typeface="Times New Roman" pitchFamily="18" charset="0"/>
                <a:cs typeface="Times New Roman" pitchFamily="18" charset="0"/>
              </a:rPr>
              <a:t>синяки. </a:t>
            </a:r>
          </a:p>
        </p:txBody>
      </p:sp>
      <p:pic>
        <p:nvPicPr>
          <p:cNvPr id="14339" name="Picture 5" descr="http://d1.dvinainform.ru/data/files/ca/58/000058c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9838" y="2349500"/>
            <a:ext cx="4191000" cy="3143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9489318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Содержимое 4"/>
          <p:cNvSpPr>
            <a:spLocks noGrp="1"/>
          </p:cNvSpPr>
          <p:nvPr>
            <p:ph sz="quarter" idx="4294967295"/>
          </p:nvPr>
        </p:nvSpPr>
        <p:spPr>
          <a:xfrm>
            <a:off x="0" y="714375"/>
            <a:ext cx="4214813" cy="5786438"/>
          </a:xfrm>
        </p:spPr>
        <p:txBody>
          <a:bodyPr>
            <a:normAutofit lnSpcReduction="10000"/>
          </a:bodyPr>
          <a:lstStyle/>
          <a:p>
            <a:pPr eaLnBrk="1" hangingPunct="1"/>
            <a:r>
              <a:rPr lang="ru-RU" altLang="ru-RU" sz="40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Основная причина жестокого обращения </a:t>
            </a:r>
            <a:endParaRPr lang="en-US" altLang="ru-RU" sz="4000" b="1" dirty="0" smtClean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1" hangingPunct="1"/>
            <a:r>
              <a:rPr lang="ru-RU" altLang="ru-RU" sz="40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с детьми -</a:t>
            </a:r>
            <a:r>
              <a:rPr lang="ru-RU" altLang="ru-RU" sz="4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altLang="ru-RU" sz="4000" dirty="0" smtClean="0">
                <a:latin typeface="Times New Roman" pitchFamily="18" charset="0"/>
                <a:cs typeface="Times New Roman" pitchFamily="18" charset="0"/>
              </a:rPr>
              <a:t>внутренняя агрессивность – эмоциональное состояние</a:t>
            </a:r>
          </a:p>
          <a:p>
            <a:pPr eaLnBrk="1" hangingPunct="1"/>
            <a:endParaRPr lang="ru-RU" altLang="ru-RU" dirty="0" smtClean="0"/>
          </a:p>
        </p:txBody>
      </p:sp>
      <p:pic>
        <p:nvPicPr>
          <p:cNvPr id="15363" name="Содержимое 4" descr="http://russiaregionpress.ru/files/2012/02/bb63ea3d2784c12066b3f437607fdb38.jpg"/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4813" y="714375"/>
            <a:ext cx="4429125" cy="5214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2236393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sz="2400" b="1" dirty="0" smtClean="0">
                <a:solidFill>
                  <a:srgbClr val="0000FF"/>
                </a:solidFill>
              </a:rPr>
              <a:t>Семьи, где несовершеннолетние подвергаются насилию, неодинаковы и по уровню материального благополучия, и по степени близости  между членами семьи.</a:t>
            </a:r>
            <a:endParaRPr lang="ru-RU" sz="2400" b="1" dirty="0">
              <a:solidFill>
                <a:srgbClr val="0000FF"/>
              </a:solidFill>
            </a:endParaRPr>
          </a:p>
        </p:txBody>
      </p:sp>
      <p:pic>
        <p:nvPicPr>
          <p:cNvPr id="4" name="Содержимое 3" descr="бб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500034" y="1857364"/>
            <a:ext cx="4024334" cy="2676182"/>
          </a:xfrm>
        </p:spPr>
      </p:pic>
      <p:pic>
        <p:nvPicPr>
          <p:cNvPr id="5" name="Рисунок 4" descr="imgpreview.jpg4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286512" y="1785926"/>
            <a:ext cx="2309822" cy="2263626"/>
          </a:xfrm>
          <a:prstGeom prst="rect">
            <a:avLst/>
          </a:prstGeom>
        </p:spPr>
      </p:pic>
      <p:pic>
        <p:nvPicPr>
          <p:cNvPr id="7" name="Рисунок 6" descr="ронг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214810" y="3857628"/>
            <a:ext cx="2428892" cy="24288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66259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274638"/>
            <a:ext cx="8218487" cy="850900"/>
          </a:xfrm>
        </p:spPr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z="4000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Виды насилия над детьми в семье</a:t>
            </a:r>
          </a:p>
        </p:txBody>
      </p:sp>
      <p:sp>
        <p:nvSpPr>
          <p:cNvPr id="16386" name="Rectangle 3"/>
          <p:cNvSpPr>
            <a:spLocks noGrp="1" noChangeArrowheads="1"/>
          </p:cNvSpPr>
          <p:nvPr>
            <p:ph idx="1"/>
          </p:nvPr>
        </p:nvSpPr>
        <p:spPr>
          <a:xfrm>
            <a:off x="5076825" y="1341438"/>
            <a:ext cx="3816350" cy="4784725"/>
          </a:xfrm>
        </p:spPr>
        <p:txBody>
          <a:bodyPr/>
          <a:lstStyle/>
          <a:p>
            <a:pPr eaLnBrk="1" hangingPunct="1">
              <a:buFont typeface="Wingdings" pitchFamily="2" charset="2"/>
              <a:buChar char="Ø"/>
            </a:pPr>
            <a:r>
              <a:rPr lang="ru-RU" altLang="ru-RU" sz="2800" dirty="0" smtClean="0">
                <a:latin typeface="Times New Roman" pitchFamily="18" charset="0"/>
                <a:cs typeface="Times New Roman" pitchFamily="18" charset="0"/>
              </a:rPr>
              <a:t>физическое насилие;</a:t>
            </a:r>
          </a:p>
          <a:p>
            <a:pPr eaLnBrk="1" hangingPunct="1">
              <a:buFont typeface="Wingdings" pitchFamily="2" charset="2"/>
              <a:buChar char="Ø"/>
            </a:pPr>
            <a:r>
              <a:rPr lang="ru-RU" altLang="ru-RU" sz="2800" dirty="0" smtClean="0">
                <a:latin typeface="Times New Roman" pitchFamily="18" charset="0"/>
                <a:cs typeface="Times New Roman" pitchFamily="18" charset="0"/>
              </a:rPr>
              <a:t>пренебрежение;</a:t>
            </a:r>
          </a:p>
          <a:p>
            <a:pPr eaLnBrk="1" hangingPunct="1">
              <a:buFont typeface="Wingdings" pitchFamily="2" charset="2"/>
              <a:buChar char="Ø"/>
            </a:pPr>
            <a:r>
              <a:rPr lang="ru-RU" altLang="ru-RU" sz="2800" dirty="0" smtClean="0">
                <a:latin typeface="Times New Roman" pitchFamily="18" charset="0"/>
                <a:cs typeface="Times New Roman" pitchFamily="18" charset="0"/>
              </a:rPr>
              <a:t>сексуальное насилие;</a:t>
            </a:r>
          </a:p>
          <a:p>
            <a:pPr eaLnBrk="1" hangingPunct="1">
              <a:buFont typeface="Wingdings 3" pitchFamily="18" charset="2"/>
              <a:buNone/>
            </a:pPr>
            <a:endParaRPr lang="ru-RU" altLang="ru-RU" sz="2400" dirty="0" smtClean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6388" name="Picture 6" descr="http://storage.gorod55.ru/data/97b6/aafe/18da/411b/a7b8/413b/5b81/f92a/800_0.jpe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313" y="1571625"/>
            <a:ext cx="4572000" cy="3068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389" name="Прямоугольник 7"/>
          <p:cNvSpPr>
            <a:spLocks noChangeArrowheads="1"/>
          </p:cNvSpPr>
          <p:nvPr/>
        </p:nvSpPr>
        <p:spPr bwMode="auto">
          <a:xfrm>
            <a:off x="357188" y="4857750"/>
            <a:ext cx="4398962" cy="13849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Ø"/>
            </a:pPr>
            <a:r>
              <a:rPr lang="ru-RU" altLang="ru-RU" sz="2800" dirty="0">
                <a:latin typeface="Georgia" pitchFamily="18" charset="0"/>
              </a:rPr>
              <a:t>  </a:t>
            </a:r>
            <a:r>
              <a:rPr lang="ru-RU" altLang="ru-RU" sz="2800" dirty="0">
                <a:latin typeface="Times New Roman" pitchFamily="18" charset="0"/>
                <a:cs typeface="Times New Roman" pitchFamily="18" charset="0"/>
              </a:rPr>
              <a:t>психологическое жестокое </a:t>
            </a:r>
            <a:r>
              <a:rPr lang="ru-RU" altLang="ru-RU" sz="2800" dirty="0" smtClean="0">
                <a:latin typeface="Times New Roman" pitchFamily="18" charset="0"/>
                <a:cs typeface="Times New Roman" pitchFamily="18" charset="0"/>
              </a:rPr>
              <a:t>обращение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Ø"/>
            </a:pPr>
            <a:r>
              <a:rPr lang="ru-RU" altLang="ru-RU" sz="2800" dirty="0" smtClean="0">
                <a:latin typeface="Times New Roman" pitchFamily="18" charset="0"/>
                <a:cs typeface="Times New Roman" pitchFamily="18" charset="0"/>
              </a:rPr>
              <a:t> экономическое насилие</a:t>
            </a:r>
            <a:endParaRPr lang="ru-RU" alt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6390" name="Рисунок 7" descr="Строгий отец наказывает сына Фотография, картинки, изображения и сток-фотография без роялти. Image 11343562.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7750" y="3929063"/>
            <a:ext cx="4143375" cy="2714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1854991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03648" y="188640"/>
            <a:ext cx="7086600" cy="737592"/>
          </a:xfrm>
        </p:spPr>
        <p:txBody>
          <a:bodyPr/>
          <a:lstStyle/>
          <a:p>
            <a:pPr algn="ctr"/>
            <a:r>
              <a:rPr lang="ru-RU" sz="4000" dirty="0">
                <a:ln>
                  <a:noFill/>
                </a:ln>
                <a:solidFill>
                  <a:srgbClr val="0000FF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Физическое насилие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23528" y="1052736"/>
            <a:ext cx="6984776" cy="2376264"/>
          </a:xfrm>
        </p:spPr>
        <p:txBody>
          <a:bodyPr>
            <a:normAutofit/>
          </a:bodyPr>
          <a:lstStyle/>
          <a:p>
            <a:pPr marL="342900" lvl="0" indent="-342900" fontAlgn="base">
              <a:lnSpc>
                <a:spcPct val="80000"/>
              </a:lnSpc>
              <a:spcAft>
                <a:spcPct val="0"/>
              </a:spcAft>
              <a:buClrTx/>
              <a:buSzTx/>
            </a:pPr>
            <a:r>
              <a:rPr lang="ru-RU" altLang="ru-RU" sz="3200" kern="0" dirty="0" smtClean="0">
                <a:solidFill>
                  <a:srgbClr val="000000"/>
                </a:solidFill>
                <a:latin typeface="Times New Roman" pitchFamily="18" charset="0"/>
              </a:rPr>
              <a:t>   Нанесение </a:t>
            </a:r>
            <a:r>
              <a:rPr lang="ru-RU" altLang="ru-RU" sz="3200" kern="0" dirty="0">
                <a:solidFill>
                  <a:srgbClr val="000000"/>
                </a:solidFill>
                <a:latin typeface="Times New Roman" pitchFamily="18" charset="0"/>
              </a:rPr>
              <a:t>физических травм, различных телесных повреждений, которые причиняют ущерб здоровью ребёнка, истязания без причинения видимых телесных повреждений.</a:t>
            </a:r>
          </a:p>
          <a:p>
            <a:endParaRPr lang="ru-RU" dirty="0"/>
          </a:p>
        </p:txBody>
      </p:sp>
      <p:pic>
        <p:nvPicPr>
          <p:cNvPr id="4" name="Picture 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1920" y="3284984"/>
            <a:ext cx="4791075" cy="3024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512264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55576" y="188640"/>
            <a:ext cx="7931224" cy="881608"/>
          </a:xfrm>
        </p:spPr>
        <p:txBody>
          <a:bodyPr>
            <a:normAutofit fontScale="90000"/>
          </a:bodyPr>
          <a:lstStyle/>
          <a:p>
            <a:r>
              <a:rPr lang="ru-RU" sz="4000" dirty="0" smtClean="0">
                <a:solidFill>
                  <a:srgbClr val="0000FF"/>
                </a:solidFill>
              </a:rPr>
              <a:t>Признаки физического насилия</a:t>
            </a:r>
            <a:endParaRPr lang="ru-RU" sz="4000" dirty="0">
              <a:solidFill>
                <a:srgbClr val="0000FF"/>
              </a:solidFill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971600" y="1196752"/>
            <a:ext cx="7272808" cy="5040560"/>
          </a:xfrm>
        </p:spPr>
        <p:txBody>
          <a:bodyPr>
            <a:normAutofit fontScale="85000" lnSpcReduction="20000"/>
          </a:bodyPr>
          <a:lstStyle/>
          <a:p>
            <a:pPr marL="274320" lvl="0" indent="-274320">
              <a:spcBef>
                <a:spcPts val="600"/>
              </a:spcBef>
              <a:buClr>
                <a:srgbClr val="C0504D"/>
              </a:buClr>
              <a:buSzPct val="85000"/>
            </a:pPr>
            <a:r>
              <a:rPr lang="ru-RU" sz="1900" dirty="0">
                <a:solidFill>
                  <a:prstClr val="white"/>
                </a:solidFill>
                <a:latin typeface="Constantia"/>
              </a:rPr>
              <a:t>Во внешности</a:t>
            </a:r>
          </a:p>
          <a:p>
            <a:pPr marL="274320" lvl="0" indent="-274320">
              <a:spcBef>
                <a:spcPts val="600"/>
              </a:spcBef>
              <a:buClr>
                <a:srgbClr val="C0504D"/>
              </a:buClr>
              <a:buSzPct val="85000"/>
              <a:buFont typeface="Wingdings 2"/>
              <a:buChar char=""/>
            </a:pPr>
            <a:r>
              <a:rPr lang="ru-RU" sz="1900" dirty="0">
                <a:solidFill>
                  <a:prstClr val="white"/>
                </a:solidFill>
                <a:latin typeface="Constantia"/>
              </a:rPr>
              <a:t>Есть раны;</a:t>
            </a:r>
          </a:p>
          <a:p>
            <a:pPr marL="274320" lvl="0" indent="-274320">
              <a:spcBef>
                <a:spcPts val="600"/>
              </a:spcBef>
              <a:buClr>
                <a:srgbClr val="C0504D"/>
              </a:buClr>
              <a:buSzPct val="85000"/>
              <a:buFont typeface="Wingdings 2"/>
              <a:buChar char=""/>
            </a:pPr>
            <a:r>
              <a:rPr lang="ru-RU" sz="1900" dirty="0">
                <a:solidFill>
                  <a:prstClr val="white"/>
                </a:solidFill>
                <a:latin typeface="Constantia"/>
              </a:rPr>
              <a:t>Следы ожогов;</a:t>
            </a:r>
          </a:p>
          <a:p>
            <a:pPr marL="274320" lvl="0" indent="-274320">
              <a:spcBef>
                <a:spcPts val="600"/>
              </a:spcBef>
              <a:buClr>
                <a:srgbClr val="C0504D"/>
              </a:buClr>
              <a:buSzPct val="85000"/>
              <a:buFont typeface="Wingdings 2"/>
              <a:buChar char=""/>
            </a:pPr>
            <a:r>
              <a:rPr lang="ru-RU" sz="1900" dirty="0">
                <a:solidFill>
                  <a:prstClr val="white"/>
                </a:solidFill>
                <a:latin typeface="Constantia"/>
              </a:rPr>
              <a:t>Ожоги от горячей воды;</a:t>
            </a:r>
          </a:p>
          <a:p>
            <a:pPr marL="274320" lvl="0" indent="-274320">
              <a:spcBef>
                <a:spcPts val="600"/>
              </a:spcBef>
              <a:buClr>
                <a:srgbClr val="C0504D"/>
              </a:buClr>
              <a:buSzPct val="85000"/>
              <a:buFont typeface="Wingdings 2"/>
              <a:buChar char=""/>
            </a:pPr>
            <a:r>
              <a:rPr lang="ru-RU" sz="1900" dirty="0">
                <a:solidFill>
                  <a:prstClr val="white"/>
                </a:solidFill>
                <a:latin typeface="Constantia"/>
              </a:rPr>
              <a:t>Травмы головы.</a:t>
            </a:r>
          </a:p>
          <a:p>
            <a:pPr marL="274320" lvl="0" indent="-274320">
              <a:spcBef>
                <a:spcPts val="600"/>
              </a:spcBef>
              <a:buClr>
                <a:srgbClr val="C0504D"/>
              </a:buClr>
              <a:buSzPct val="85000"/>
            </a:pPr>
            <a:r>
              <a:rPr lang="ru-RU" sz="1900" dirty="0">
                <a:solidFill>
                  <a:prstClr val="white"/>
                </a:solidFill>
                <a:latin typeface="Constantia"/>
              </a:rPr>
              <a:t>В поведении</a:t>
            </a:r>
          </a:p>
          <a:p>
            <a:pPr marL="274320" lvl="0" indent="-274320">
              <a:spcBef>
                <a:spcPts val="600"/>
              </a:spcBef>
              <a:buClr>
                <a:srgbClr val="C0504D"/>
              </a:buClr>
              <a:buSzPct val="85000"/>
              <a:buFont typeface="Wingdings 2"/>
              <a:buChar char=""/>
            </a:pPr>
            <a:r>
              <a:rPr lang="ru-RU" sz="1900" dirty="0">
                <a:solidFill>
                  <a:prstClr val="white"/>
                </a:solidFill>
                <a:latin typeface="Constantia"/>
              </a:rPr>
              <a:t>Ребенок не может вспомнить или рассказать , как возникли раны на его теле;</a:t>
            </a:r>
          </a:p>
          <a:p>
            <a:pPr marL="274320" lvl="0" indent="-274320">
              <a:spcBef>
                <a:spcPts val="600"/>
              </a:spcBef>
              <a:buClr>
                <a:srgbClr val="C0504D"/>
              </a:buClr>
              <a:buSzPct val="85000"/>
              <a:buFont typeface="Wingdings 2"/>
              <a:buChar char=""/>
            </a:pPr>
            <a:r>
              <a:rPr lang="ru-RU" sz="1900" dirty="0">
                <a:solidFill>
                  <a:prstClr val="white"/>
                </a:solidFill>
                <a:latin typeface="Constantia"/>
              </a:rPr>
              <a:t>Ребенок избегает объяснений и неуверенно объясняет;</a:t>
            </a:r>
          </a:p>
          <a:p>
            <a:pPr marL="274320" lvl="0" indent="-274320">
              <a:spcBef>
                <a:spcPts val="600"/>
              </a:spcBef>
              <a:buClr>
                <a:srgbClr val="C0504D"/>
              </a:buClr>
              <a:buSzPct val="85000"/>
              <a:buFont typeface="Wingdings 2"/>
              <a:buChar char=""/>
            </a:pPr>
            <a:r>
              <a:rPr lang="ru-RU" sz="1900" dirty="0">
                <a:solidFill>
                  <a:prstClr val="white"/>
                </a:solidFill>
                <a:latin typeface="Constantia"/>
              </a:rPr>
              <a:t>Ребенок опасливый, осторожный по отношению ко взрослым;</a:t>
            </a:r>
          </a:p>
          <a:p>
            <a:pPr marL="274320" lvl="0" indent="-274320">
              <a:spcBef>
                <a:spcPts val="600"/>
              </a:spcBef>
              <a:buClr>
                <a:srgbClr val="C0504D"/>
              </a:buClr>
              <a:buSzPct val="85000"/>
              <a:buFont typeface="Wingdings 2"/>
              <a:buChar char=""/>
            </a:pPr>
            <a:r>
              <a:rPr lang="ru-RU" sz="1900" dirty="0">
                <a:solidFill>
                  <a:prstClr val="white"/>
                </a:solidFill>
                <a:latin typeface="Constantia"/>
              </a:rPr>
              <a:t>Ребенок избегает или уклоняется от физического контакта с людьми;</a:t>
            </a:r>
          </a:p>
          <a:p>
            <a:pPr marL="274320" lvl="0" indent="-274320">
              <a:spcBef>
                <a:spcPts val="600"/>
              </a:spcBef>
              <a:buClr>
                <a:srgbClr val="C0504D"/>
              </a:buClr>
              <a:buSzPct val="85000"/>
              <a:buFont typeface="Wingdings 2"/>
              <a:buChar char=""/>
            </a:pPr>
            <a:r>
              <a:rPr lang="ru-RU" sz="1900" dirty="0">
                <a:solidFill>
                  <a:prstClr val="white"/>
                </a:solidFill>
                <a:latin typeface="Constantia"/>
              </a:rPr>
              <a:t>Проблемы в общении;</a:t>
            </a:r>
          </a:p>
          <a:p>
            <a:pPr marL="274320" lvl="0" indent="-274320">
              <a:spcBef>
                <a:spcPts val="600"/>
              </a:spcBef>
              <a:buClr>
                <a:srgbClr val="C0504D"/>
              </a:buClr>
              <a:buSzPct val="85000"/>
              <a:buFont typeface="Wingdings 2"/>
              <a:buChar char=""/>
            </a:pPr>
            <a:r>
              <a:rPr lang="ru-RU" sz="1900" dirty="0">
                <a:solidFill>
                  <a:prstClr val="white"/>
                </a:solidFill>
                <a:latin typeface="Constantia"/>
              </a:rPr>
              <a:t>Низкая самооценка;</a:t>
            </a:r>
          </a:p>
          <a:p>
            <a:pPr marL="274320" lvl="0" indent="-274320">
              <a:spcBef>
                <a:spcPts val="600"/>
              </a:spcBef>
              <a:buClr>
                <a:srgbClr val="C0504D"/>
              </a:buClr>
              <a:buSzPct val="85000"/>
              <a:buFont typeface="Wingdings 2"/>
              <a:buChar char=""/>
            </a:pPr>
            <a:r>
              <a:rPr lang="ru-RU" sz="1900" dirty="0">
                <a:solidFill>
                  <a:prstClr val="white"/>
                </a:solidFill>
                <a:latin typeface="Constantia"/>
              </a:rPr>
              <a:t>Ребенок усиленно заботиться о своих родителях;</a:t>
            </a:r>
          </a:p>
          <a:p>
            <a:pPr marL="274320" lvl="0" indent="-274320">
              <a:spcBef>
                <a:spcPts val="600"/>
              </a:spcBef>
              <a:buClr>
                <a:srgbClr val="C0504D"/>
              </a:buClr>
              <a:buSzPct val="85000"/>
              <a:buFont typeface="Wingdings 2"/>
              <a:buChar char=""/>
            </a:pPr>
            <a:r>
              <a:rPr lang="ru-RU" sz="1900" dirty="0">
                <a:solidFill>
                  <a:prstClr val="white"/>
                </a:solidFill>
                <a:latin typeface="Constantia"/>
              </a:rPr>
              <a:t>Задержка развития;</a:t>
            </a:r>
          </a:p>
          <a:p>
            <a:pPr marL="274320" lvl="0" indent="-274320">
              <a:spcBef>
                <a:spcPts val="600"/>
              </a:spcBef>
              <a:buClr>
                <a:srgbClr val="C0504D"/>
              </a:buClr>
              <a:buSzPct val="85000"/>
              <a:buFont typeface="Wingdings 2"/>
              <a:buChar char=""/>
            </a:pPr>
            <a:r>
              <a:rPr lang="ru-RU" sz="1900" dirty="0" err="1">
                <a:solidFill>
                  <a:prstClr val="white"/>
                </a:solidFill>
                <a:latin typeface="Constantia"/>
              </a:rPr>
              <a:t>Самодеструктивное</a:t>
            </a:r>
            <a:r>
              <a:rPr lang="ru-RU" sz="1900" dirty="0">
                <a:solidFill>
                  <a:prstClr val="white"/>
                </a:solidFill>
                <a:latin typeface="Constantia"/>
              </a:rPr>
              <a:t> поведение;</a:t>
            </a:r>
          </a:p>
          <a:p>
            <a:pPr marL="274320" lvl="0" indent="-274320">
              <a:spcBef>
                <a:spcPts val="600"/>
              </a:spcBef>
              <a:buClr>
                <a:srgbClr val="C0504D"/>
              </a:buClr>
              <a:buSzPct val="85000"/>
              <a:buFont typeface="Wingdings 2"/>
              <a:buChar char=""/>
            </a:pPr>
            <a:r>
              <a:rPr lang="ru-RU" sz="1900" dirty="0">
                <a:solidFill>
                  <a:prstClr val="white"/>
                </a:solidFill>
                <a:latin typeface="Constantia"/>
              </a:rPr>
              <a:t>Эмоциональные проблемы;</a:t>
            </a:r>
          </a:p>
          <a:p>
            <a:pPr marL="274320" lvl="0" indent="-274320">
              <a:spcBef>
                <a:spcPts val="600"/>
              </a:spcBef>
              <a:buClr>
                <a:srgbClr val="C0504D"/>
              </a:buClr>
              <a:buSzPct val="85000"/>
              <a:buFont typeface="Wingdings 2"/>
              <a:buChar char=""/>
            </a:pPr>
            <a:r>
              <a:rPr lang="ru-RU" sz="1900" dirty="0">
                <a:solidFill>
                  <a:prstClr val="white"/>
                </a:solidFill>
                <a:latin typeface="Constantia"/>
              </a:rPr>
              <a:t>Не проходящий страх.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3084599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260648"/>
            <a:ext cx="8147248" cy="1241648"/>
          </a:xfrm>
        </p:spPr>
        <p:txBody>
          <a:bodyPr/>
          <a:lstStyle/>
          <a:p>
            <a:pPr algn="ctr"/>
            <a:r>
              <a:rPr lang="ru-RU" altLang="ru-RU" sz="2800" dirty="0">
                <a:ln>
                  <a:noFill/>
                </a:ln>
                <a:solidFill>
                  <a:srgbClr val="0000FF"/>
                </a:solidFill>
                <a:effectLst/>
                <a:latin typeface="Times New Roman" pitchFamily="18" charset="0"/>
                <a:ea typeface="+mn-ea"/>
                <a:cs typeface="Times New Roman" pitchFamily="18" charset="0"/>
              </a:rPr>
              <a:t>Основными  особенностями  поведения  родителей или опекунов, если они избивают детей, </a:t>
            </a:r>
            <a:r>
              <a:rPr lang="ru-RU" altLang="ru-RU" sz="2800" dirty="0" smtClean="0">
                <a:ln>
                  <a:noFill/>
                </a:ln>
                <a:solidFill>
                  <a:srgbClr val="0000FF"/>
                </a:solidFill>
                <a:effectLst/>
                <a:latin typeface="Times New Roman" pitchFamily="18" charset="0"/>
                <a:ea typeface="+mn-ea"/>
                <a:cs typeface="Times New Roman" pitchFamily="18" charset="0"/>
              </a:rPr>
              <a:t>являются: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67544" y="1628800"/>
            <a:ext cx="7086600" cy="4968552"/>
          </a:xfrm>
        </p:spPr>
        <p:txBody>
          <a:bodyPr>
            <a:normAutofit fontScale="85000" lnSpcReduction="20000"/>
          </a:bodyPr>
          <a:lstStyle/>
          <a:p>
            <a:pPr marL="365125" lvl="0" indent="-255588" fontAlgn="base">
              <a:lnSpc>
                <a:spcPct val="150000"/>
              </a:lnSpc>
              <a:spcBef>
                <a:spcPts val="400"/>
              </a:spcBef>
              <a:spcAft>
                <a:spcPct val="0"/>
              </a:spcAft>
              <a:buClr>
                <a:srgbClr val="66FF33"/>
              </a:buClr>
              <a:buSzPct val="68000"/>
              <a:buFont typeface="Wingdings 3" pitchFamily="18" charset="2"/>
              <a:buChar char=""/>
            </a:pPr>
            <a:r>
              <a:rPr lang="ru-RU" altLang="ru-RU" sz="24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противоречивые, путаные объяснения причин травм у детей; </a:t>
            </a:r>
          </a:p>
          <a:p>
            <a:pPr marL="365125" lvl="0" indent="-255588" fontAlgn="base">
              <a:lnSpc>
                <a:spcPct val="150000"/>
              </a:lnSpc>
              <a:spcBef>
                <a:spcPts val="400"/>
              </a:spcBef>
              <a:spcAft>
                <a:spcPct val="0"/>
              </a:spcAft>
              <a:buClr>
                <a:srgbClr val="66FF33"/>
              </a:buClr>
              <a:buSzPct val="68000"/>
              <a:buFont typeface="Wingdings 3" pitchFamily="18" charset="2"/>
              <a:buChar char=""/>
            </a:pPr>
            <a:r>
              <a:rPr lang="ru-RU" altLang="ru-RU" sz="24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обвинение в травмах самого ребенка;</a:t>
            </a:r>
          </a:p>
          <a:p>
            <a:pPr marL="365125" lvl="0" indent="-255588" fontAlgn="base">
              <a:lnSpc>
                <a:spcPct val="150000"/>
              </a:lnSpc>
              <a:spcBef>
                <a:spcPts val="400"/>
              </a:spcBef>
              <a:spcAft>
                <a:spcPct val="0"/>
              </a:spcAft>
              <a:buClr>
                <a:srgbClr val="66FF33"/>
              </a:buClr>
              <a:buSzPct val="68000"/>
              <a:buFont typeface="Wingdings 3" pitchFamily="18" charset="2"/>
              <a:buChar char=""/>
            </a:pPr>
            <a:r>
              <a:rPr lang="ru-RU" altLang="ru-RU" sz="24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позднее обращение или не обращение за медицинской помощью; </a:t>
            </a:r>
          </a:p>
          <a:p>
            <a:pPr marL="365125" lvl="0" indent="-255588" fontAlgn="base">
              <a:lnSpc>
                <a:spcPct val="150000"/>
              </a:lnSpc>
              <a:spcBef>
                <a:spcPts val="400"/>
              </a:spcBef>
              <a:spcAft>
                <a:spcPct val="0"/>
              </a:spcAft>
              <a:buClr>
                <a:srgbClr val="66FF33"/>
              </a:buClr>
              <a:buSzPct val="68000"/>
              <a:buFont typeface="Wingdings 3" pitchFamily="18" charset="2"/>
              <a:buChar char=""/>
            </a:pPr>
            <a:r>
              <a:rPr lang="ru-RU" altLang="ru-RU" sz="24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отсутствие  эмоциональной  поддержки  и  ласки  в  обращении  с ребенком;</a:t>
            </a:r>
          </a:p>
          <a:p>
            <a:pPr marL="365125" lvl="0" indent="-255588" fontAlgn="base">
              <a:lnSpc>
                <a:spcPct val="150000"/>
              </a:lnSpc>
              <a:spcBef>
                <a:spcPts val="400"/>
              </a:spcBef>
              <a:spcAft>
                <a:spcPct val="0"/>
              </a:spcAft>
              <a:buClr>
                <a:srgbClr val="66FF33"/>
              </a:buClr>
              <a:buSzPct val="68000"/>
              <a:buFont typeface="Wingdings 3" pitchFamily="18" charset="2"/>
              <a:buChar char=""/>
            </a:pPr>
            <a:r>
              <a:rPr lang="ru-RU" altLang="ru-RU" sz="24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неспровоцированная агрессия по отношению к персоналу; </a:t>
            </a:r>
          </a:p>
          <a:p>
            <a:pPr marL="365125" lvl="0" indent="-255588" fontAlgn="base">
              <a:lnSpc>
                <a:spcPct val="150000"/>
              </a:lnSpc>
              <a:spcBef>
                <a:spcPts val="400"/>
              </a:spcBef>
              <a:spcAft>
                <a:spcPct val="0"/>
              </a:spcAft>
              <a:buClr>
                <a:srgbClr val="66FF33"/>
              </a:buClr>
              <a:buSzPct val="68000"/>
              <a:buFont typeface="Wingdings 3" pitchFamily="18" charset="2"/>
              <a:buChar char=""/>
            </a:pPr>
            <a:r>
              <a:rPr lang="ru-RU" altLang="ru-RU" sz="24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большее  внимание  собственным  проблемам,  нежели  имеющимся у ребенка повреждениям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9949117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561975"/>
          </a:xfrm>
        </p:spPr>
        <p:txBody>
          <a:bodyPr>
            <a:no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z="4000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Психологическое насилие</a:t>
            </a:r>
          </a:p>
        </p:txBody>
      </p:sp>
      <p:sp>
        <p:nvSpPr>
          <p:cNvPr id="18434" name="Rectangle 3"/>
          <p:cNvSpPr>
            <a:spLocks noGrp="1" noChangeArrowheads="1"/>
          </p:cNvSpPr>
          <p:nvPr>
            <p:ph idx="1"/>
          </p:nvPr>
        </p:nvSpPr>
        <p:spPr>
          <a:xfrm>
            <a:off x="285750" y="928688"/>
            <a:ext cx="4429125" cy="5715000"/>
          </a:xfrm>
        </p:spPr>
        <p:txBody>
          <a:bodyPr/>
          <a:lstStyle/>
          <a:p>
            <a:pPr algn="ctr" eaLnBrk="1" hangingPunct="1">
              <a:lnSpc>
                <a:spcPct val="80000"/>
              </a:lnSpc>
              <a:buFontTx/>
              <a:buNone/>
            </a:pPr>
            <a:r>
              <a:rPr lang="ru-RU" altLang="ru-RU" sz="28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Эмоциональным (психологическим) насилием</a:t>
            </a:r>
            <a:r>
              <a:rPr lang="ru-RU" altLang="ru-RU" sz="2800" dirty="0" smtClean="0">
                <a:latin typeface="Times New Roman" pitchFamily="18" charset="0"/>
                <a:cs typeface="Times New Roman" pitchFamily="18" charset="0"/>
              </a:rPr>
              <a:t> является однократное или хроническое  психическое  воздействие на ребенка или его отвержение со стороны  родителей  и  других  взрослых,  вследствие  чего  у  ребенка нарушаются   эмоциональное   развитие,   поведение   и  способность  к социализации. </a:t>
            </a:r>
          </a:p>
        </p:txBody>
      </p:sp>
      <p:pic>
        <p:nvPicPr>
          <p:cNvPr id="18436" name="Picture 6" descr="Дневник Diffio - BabyBlog.ru - Babyblog.ru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3438" y="1785938"/>
            <a:ext cx="4381500" cy="3286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7192523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188912"/>
            <a:ext cx="8229600" cy="882633"/>
          </a:xfrm>
        </p:spPr>
        <p:txBody>
          <a:bodyPr>
            <a:no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z="4000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 психологическому насилию относится</a:t>
            </a:r>
          </a:p>
        </p:txBody>
      </p:sp>
      <p:sp>
        <p:nvSpPr>
          <p:cNvPr id="19458" name="Rectangle 3"/>
          <p:cNvSpPr>
            <a:spLocks noGrp="1" noChangeArrowheads="1"/>
          </p:cNvSpPr>
          <p:nvPr>
            <p:ph idx="1"/>
          </p:nvPr>
        </p:nvSpPr>
        <p:spPr>
          <a:xfrm>
            <a:off x="0" y="1285875"/>
            <a:ext cx="8929688" cy="5383213"/>
          </a:xfrm>
        </p:spPr>
        <p:txBody>
          <a:bodyPr/>
          <a:lstStyle/>
          <a:p>
            <a:pPr lvl="1" eaLnBrk="1" hangingPunct="1">
              <a:buFont typeface="Arial" charset="0"/>
              <a:buChar char="•"/>
            </a:pPr>
            <a:r>
              <a:rPr lang="ru-RU" altLang="ru-RU" sz="2800" smtClean="0">
                <a:latin typeface="Times New Roman" pitchFamily="18" charset="0"/>
                <a:cs typeface="Times New Roman" pitchFamily="18" charset="0"/>
              </a:rPr>
              <a:t>открытое неприятие и постоянная</a:t>
            </a:r>
          </a:p>
          <a:p>
            <a:pPr lvl="1" eaLnBrk="1" hangingPunct="1">
              <a:buFont typeface="Verdana" pitchFamily="34" charset="0"/>
              <a:buNone/>
            </a:pPr>
            <a:r>
              <a:rPr lang="ru-RU" altLang="ru-RU" sz="2800" smtClean="0">
                <a:latin typeface="Times New Roman" pitchFamily="18" charset="0"/>
                <a:cs typeface="Times New Roman" pitchFamily="18" charset="0"/>
              </a:rPr>
              <a:t>   критика ребенка; </a:t>
            </a:r>
          </a:p>
          <a:p>
            <a:pPr lvl="1" eaLnBrk="1" hangingPunct="1">
              <a:buFont typeface="Arial" charset="0"/>
              <a:buChar char="•"/>
            </a:pPr>
            <a:r>
              <a:rPr lang="ru-RU" altLang="ru-RU" sz="2800" smtClean="0">
                <a:latin typeface="Times New Roman" pitchFamily="18" charset="0"/>
                <a:cs typeface="Times New Roman" pitchFamily="18" charset="0"/>
              </a:rPr>
              <a:t>угрозы в адрес ребенка в открытой </a:t>
            </a:r>
          </a:p>
          <a:p>
            <a:pPr lvl="1" eaLnBrk="1" hangingPunct="1">
              <a:buFont typeface="Verdana" pitchFamily="34" charset="0"/>
              <a:buNone/>
            </a:pPr>
            <a:r>
              <a:rPr lang="ru-RU" altLang="ru-RU" sz="2800" smtClean="0">
                <a:latin typeface="Times New Roman" pitchFamily="18" charset="0"/>
                <a:cs typeface="Times New Roman" pitchFamily="18" charset="0"/>
              </a:rPr>
              <a:t>   форме; </a:t>
            </a:r>
          </a:p>
          <a:p>
            <a:pPr lvl="1" eaLnBrk="1" hangingPunct="1">
              <a:buFont typeface="Arial" charset="0"/>
              <a:buChar char="•"/>
            </a:pPr>
            <a:r>
              <a:rPr lang="ru-RU" altLang="ru-RU" sz="2800" smtClean="0">
                <a:latin typeface="Times New Roman" pitchFamily="18" charset="0"/>
                <a:cs typeface="Times New Roman" pitchFamily="18" charset="0"/>
              </a:rPr>
              <a:t>замечания, высказанные в оскорбительной форме, унижающие достоинство ребенка; </a:t>
            </a:r>
          </a:p>
          <a:p>
            <a:pPr lvl="1" eaLnBrk="1" hangingPunct="1">
              <a:buFont typeface="Arial" charset="0"/>
              <a:buChar char="•"/>
            </a:pPr>
            <a:r>
              <a:rPr lang="ru-RU" altLang="ru-RU" sz="2800" smtClean="0">
                <a:latin typeface="Times New Roman" pitchFamily="18" charset="0"/>
                <a:cs typeface="Times New Roman" pitchFamily="18" charset="0"/>
              </a:rPr>
              <a:t>преднамеренное ограничение общения ребенка со сверстниками или другими значимыми взрослыми; </a:t>
            </a:r>
          </a:p>
          <a:p>
            <a:pPr lvl="1" eaLnBrk="1" hangingPunct="1">
              <a:buFont typeface="Arial" charset="0"/>
              <a:buChar char="•"/>
            </a:pPr>
            <a:r>
              <a:rPr lang="ru-RU" altLang="ru-RU" sz="2800" smtClean="0">
                <a:latin typeface="Times New Roman" pitchFamily="18" charset="0"/>
                <a:cs typeface="Times New Roman" pitchFamily="18" charset="0"/>
              </a:rPr>
              <a:t>ложь и невыполнения взрослыми своих обещаний; </a:t>
            </a:r>
          </a:p>
          <a:p>
            <a:pPr lvl="1" eaLnBrk="1" hangingPunct="1">
              <a:buFont typeface="Arial" charset="0"/>
              <a:buChar char="•"/>
            </a:pPr>
            <a:r>
              <a:rPr lang="ru-RU" altLang="ru-RU" sz="2800" smtClean="0">
                <a:latin typeface="Times New Roman" pitchFamily="18" charset="0"/>
                <a:cs typeface="Times New Roman" pitchFamily="18" charset="0"/>
              </a:rPr>
              <a:t>однократное грубое психическое воздействие, вызывающее у ребенка психическую травму. </a:t>
            </a:r>
          </a:p>
        </p:txBody>
      </p:sp>
      <p:pic>
        <p:nvPicPr>
          <p:cNvPr id="19460" name="Рисунок 4" descr="Жестокое обращение с детьми. Масштаб проблемы. В каком возрасте дети чаще подвергаются жестокому обращению. Виды насилия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72188" y="571500"/>
            <a:ext cx="2819400" cy="2428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628969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260648"/>
            <a:ext cx="8784976" cy="593576"/>
          </a:xfrm>
        </p:spPr>
        <p:txBody>
          <a:bodyPr/>
          <a:lstStyle/>
          <a:p>
            <a:r>
              <a:rPr lang="ru-RU" sz="3600" dirty="0">
                <a:solidFill>
                  <a:srgbClr val="0000FF"/>
                </a:solidFill>
              </a:rPr>
              <a:t>Признаки </a:t>
            </a:r>
            <a:r>
              <a:rPr lang="ru-RU" sz="3600" dirty="0" smtClean="0">
                <a:solidFill>
                  <a:srgbClr val="0000FF"/>
                </a:solidFill>
              </a:rPr>
              <a:t>психологического </a:t>
            </a:r>
            <a:r>
              <a:rPr lang="ru-RU" sz="3600" dirty="0">
                <a:solidFill>
                  <a:srgbClr val="0000FF"/>
                </a:solidFill>
              </a:rPr>
              <a:t>насилия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27584" y="1196752"/>
            <a:ext cx="7086600" cy="5184576"/>
          </a:xfrm>
        </p:spPr>
        <p:txBody>
          <a:bodyPr>
            <a:normAutofit fontScale="92500"/>
          </a:bodyPr>
          <a:lstStyle/>
          <a:p>
            <a:pPr marL="274320" lvl="0" indent="-274320">
              <a:spcBef>
                <a:spcPts val="600"/>
              </a:spcBef>
              <a:buClr>
                <a:srgbClr val="C0504D"/>
              </a:buClr>
              <a:buSzPct val="85000"/>
              <a:buFont typeface="Wingdings 2"/>
              <a:buChar char=""/>
            </a:pPr>
            <a:r>
              <a:rPr lang="ru-RU" sz="2400" dirty="0">
                <a:solidFill>
                  <a:prstClr val="white"/>
                </a:solidFill>
                <a:latin typeface="Constantia"/>
              </a:rPr>
              <a:t>Частые психоэмоциональные жалобы;</a:t>
            </a:r>
          </a:p>
          <a:p>
            <a:pPr marL="274320" lvl="0" indent="-274320">
              <a:spcBef>
                <a:spcPts val="600"/>
              </a:spcBef>
              <a:buClr>
                <a:srgbClr val="C0504D"/>
              </a:buClr>
              <a:buSzPct val="85000"/>
              <a:buFont typeface="Wingdings 2"/>
              <a:buChar char=""/>
            </a:pPr>
            <a:r>
              <a:rPr lang="ru-RU" sz="2400" dirty="0">
                <a:solidFill>
                  <a:prstClr val="white"/>
                </a:solidFill>
                <a:latin typeface="Constantia"/>
              </a:rPr>
              <a:t>Ребенок мочиться в штаны или в кровать;</a:t>
            </a:r>
          </a:p>
          <a:p>
            <a:pPr marL="274320" lvl="0" indent="-274320">
              <a:spcBef>
                <a:spcPts val="600"/>
              </a:spcBef>
              <a:buClr>
                <a:srgbClr val="C0504D"/>
              </a:buClr>
              <a:buSzPct val="85000"/>
              <a:buFont typeface="Wingdings 2"/>
              <a:buChar char=""/>
            </a:pPr>
            <a:r>
              <a:rPr lang="ru-RU" sz="2400" dirty="0">
                <a:solidFill>
                  <a:prstClr val="white"/>
                </a:solidFill>
                <a:latin typeface="Constantia"/>
              </a:rPr>
              <a:t>Плохая одежда;</a:t>
            </a:r>
          </a:p>
          <a:p>
            <a:pPr marL="274320" lvl="0" indent="-274320">
              <a:spcBef>
                <a:spcPts val="600"/>
              </a:spcBef>
              <a:buClr>
                <a:srgbClr val="C0504D"/>
              </a:buClr>
              <a:buSzPct val="85000"/>
              <a:buFont typeface="Wingdings 2"/>
              <a:buChar char=""/>
            </a:pPr>
            <a:r>
              <a:rPr lang="ru-RU" sz="2400" dirty="0">
                <a:solidFill>
                  <a:prstClr val="white"/>
                </a:solidFill>
                <a:latin typeface="Constantia"/>
              </a:rPr>
              <a:t>Условия проживания хуже, чем у других детей в семье;</a:t>
            </a:r>
          </a:p>
          <a:p>
            <a:pPr marL="274320" lvl="0" indent="-274320">
              <a:spcBef>
                <a:spcPts val="600"/>
              </a:spcBef>
              <a:buClr>
                <a:srgbClr val="C0504D"/>
              </a:buClr>
              <a:buSzPct val="85000"/>
              <a:buFont typeface="Wingdings 2"/>
              <a:buChar char=""/>
            </a:pPr>
            <a:r>
              <a:rPr lang="ru-RU" sz="2400" dirty="0">
                <a:solidFill>
                  <a:prstClr val="white"/>
                </a:solidFill>
                <a:latin typeface="Constantia"/>
              </a:rPr>
              <a:t>Грустный в течении продолжительного времени, в плохом настроении, закрывается от  других людей;</a:t>
            </a:r>
          </a:p>
          <a:p>
            <a:pPr marL="274320" lvl="0" indent="-274320">
              <a:spcBef>
                <a:spcPts val="600"/>
              </a:spcBef>
              <a:buClr>
                <a:srgbClr val="C0504D"/>
              </a:buClr>
              <a:buSzPct val="85000"/>
              <a:buFont typeface="Wingdings 2"/>
              <a:buChar char=""/>
            </a:pPr>
            <a:r>
              <a:rPr lang="ru-RU" sz="2400" dirty="0">
                <a:solidFill>
                  <a:prstClr val="white"/>
                </a:solidFill>
                <a:latin typeface="Constantia"/>
              </a:rPr>
              <a:t>Ребенок податливый, слишком послушный с другими людьми;</a:t>
            </a:r>
          </a:p>
          <a:p>
            <a:pPr marL="274320" lvl="0" indent="-274320">
              <a:spcBef>
                <a:spcPts val="600"/>
              </a:spcBef>
              <a:buClr>
                <a:srgbClr val="C0504D"/>
              </a:buClr>
              <a:buSzPct val="85000"/>
              <a:buFont typeface="Wingdings 2"/>
              <a:buChar char=""/>
            </a:pPr>
            <a:r>
              <a:rPr lang="ru-RU" sz="2400" dirty="0">
                <a:solidFill>
                  <a:prstClr val="white"/>
                </a:solidFill>
                <a:latin typeface="Constantia"/>
              </a:rPr>
              <a:t>Деструктивное поведение;</a:t>
            </a:r>
          </a:p>
          <a:p>
            <a:pPr marL="274320" lvl="0" indent="-274320">
              <a:spcBef>
                <a:spcPts val="600"/>
              </a:spcBef>
              <a:buClr>
                <a:srgbClr val="C0504D"/>
              </a:buClr>
              <a:buSzPct val="85000"/>
              <a:buFont typeface="Wingdings 2"/>
              <a:buChar char=""/>
            </a:pPr>
            <a:r>
              <a:rPr lang="ru-RU" sz="2400" dirty="0">
                <a:solidFill>
                  <a:prstClr val="white"/>
                </a:solidFill>
                <a:latin typeface="Constantia"/>
              </a:rPr>
              <a:t>Ребенок бежит из дома или после уроков отказывается идти домой;</a:t>
            </a:r>
          </a:p>
          <a:p>
            <a:pPr marL="274320" lvl="0" indent="-274320">
              <a:spcBef>
                <a:spcPts val="600"/>
              </a:spcBef>
              <a:buClr>
                <a:srgbClr val="C0504D"/>
              </a:buClr>
              <a:buSzPct val="85000"/>
              <a:buFont typeface="Wingdings 2"/>
              <a:buChar char=""/>
            </a:pPr>
            <a:r>
              <a:rPr lang="ru-RU" sz="2400" dirty="0">
                <a:solidFill>
                  <a:prstClr val="white"/>
                </a:solidFill>
                <a:latin typeface="Constantia"/>
              </a:rPr>
              <a:t>Поведение агрессивное, импульсивное.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9404869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561975"/>
          </a:xfrm>
        </p:spPr>
        <p:txBody>
          <a:bodyPr>
            <a:no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z="4000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Пренебрежение</a:t>
            </a:r>
          </a:p>
        </p:txBody>
      </p:sp>
      <p:sp>
        <p:nvSpPr>
          <p:cNvPr id="20482" name="Rectangle 3"/>
          <p:cNvSpPr>
            <a:spLocks noGrp="1" noChangeArrowheads="1"/>
          </p:cNvSpPr>
          <p:nvPr>
            <p:ph idx="1"/>
          </p:nvPr>
        </p:nvSpPr>
        <p:spPr>
          <a:xfrm>
            <a:off x="-180975" y="1052513"/>
            <a:ext cx="5113338" cy="5545137"/>
          </a:xfrm>
        </p:spPr>
        <p:txBody>
          <a:bodyPr/>
          <a:lstStyle/>
          <a:p>
            <a:pPr algn="ctr" eaLnBrk="1" hangingPunct="1">
              <a:lnSpc>
                <a:spcPct val="90000"/>
              </a:lnSpc>
              <a:buFontTx/>
              <a:buNone/>
            </a:pPr>
            <a:r>
              <a:rPr lang="ru-RU" altLang="ru-RU" sz="280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Пренебрежение</a:t>
            </a:r>
            <a:r>
              <a:rPr lang="ru-RU" altLang="ru-RU" sz="280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altLang="ru-RU" sz="280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основными нуждами ребенка (моральная жестокость) </a:t>
            </a:r>
            <a:r>
              <a:rPr lang="ru-RU" altLang="ru-RU" sz="2800" smtClean="0">
                <a:latin typeface="Times New Roman" pitchFamily="18" charset="0"/>
                <a:cs typeface="Times New Roman" pitchFamily="18" charset="0"/>
              </a:rPr>
              <a:t>-это   отсутствие   со   стороны  родителей  или  лиц,  их  заменяющих, элементарной   заботы  о  нем,  а  также  недобросовестное  выполнение обязанностей  по  воспитанию ребенка, в результате чего его здоровье и развитие нарушаются. </a:t>
            </a:r>
          </a:p>
        </p:txBody>
      </p:sp>
      <p:pic>
        <p:nvPicPr>
          <p:cNvPr id="20484" name="Picture 4" descr="plach_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64138" y="1628775"/>
            <a:ext cx="3729037" cy="3729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1958226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31640" y="260648"/>
            <a:ext cx="7086600" cy="665584"/>
          </a:xfrm>
        </p:spPr>
        <p:txBody>
          <a:bodyPr/>
          <a:lstStyle/>
          <a:p>
            <a:pPr algn="ctr"/>
            <a:r>
              <a:rPr lang="ru-RU" sz="3600" dirty="0">
                <a:solidFill>
                  <a:srgbClr val="0000FF"/>
                </a:solidFill>
              </a:rPr>
              <a:t>Признаки </a:t>
            </a:r>
            <a:r>
              <a:rPr lang="ru-RU" sz="3600" dirty="0" smtClean="0">
                <a:solidFill>
                  <a:srgbClr val="0000FF"/>
                </a:solidFill>
              </a:rPr>
              <a:t>пренебрежения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9552" y="1052736"/>
            <a:ext cx="7086600" cy="5544616"/>
          </a:xfrm>
        </p:spPr>
        <p:txBody>
          <a:bodyPr>
            <a:normAutofit/>
          </a:bodyPr>
          <a:lstStyle/>
          <a:p>
            <a:pPr marL="274320" lvl="0" indent="-274320">
              <a:spcBef>
                <a:spcPts val="600"/>
              </a:spcBef>
              <a:buClr>
                <a:srgbClr val="C0504D"/>
              </a:buClr>
              <a:buSzPct val="85000"/>
            </a:pPr>
            <a:r>
              <a:rPr lang="ru-RU" sz="1600" b="1" dirty="0">
                <a:solidFill>
                  <a:prstClr val="white"/>
                </a:solidFill>
                <a:latin typeface="Constantia"/>
              </a:rPr>
              <a:t>Во внешности:</a:t>
            </a:r>
          </a:p>
          <a:p>
            <a:pPr marL="274320" lvl="0" indent="-274320">
              <a:spcBef>
                <a:spcPts val="600"/>
              </a:spcBef>
              <a:buClr>
                <a:srgbClr val="C0504D"/>
              </a:buClr>
              <a:buSzPct val="85000"/>
              <a:buFont typeface="Wingdings 2"/>
              <a:buChar char=""/>
            </a:pPr>
            <a:r>
              <a:rPr lang="ru-RU" sz="1600" dirty="0">
                <a:solidFill>
                  <a:prstClr val="white"/>
                </a:solidFill>
                <a:latin typeface="Constantia"/>
              </a:rPr>
              <a:t>Ребенок не выглядит соответствующе своему возрасту;</a:t>
            </a:r>
          </a:p>
          <a:p>
            <a:pPr marL="274320" lvl="0" indent="-274320">
              <a:spcBef>
                <a:spcPts val="600"/>
              </a:spcBef>
              <a:buClr>
                <a:srgbClr val="C0504D"/>
              </a:buClr>
              <a:buSzPct val="85000"/>
              <a:buFont typeface="Wingdings 2"/>
              <a:buChar char=""/>
            </a:pPr>
            <a:r>
              <a:rPr lang="ru-RU" sz="1600" dirty="0">
                <a:solidFill>
                  <a:prstClr val="white"/>
                </a:solidFill>
                <a:latin typeface="Constantia"/>
              </a:rPr>
              <a:t>Возможны задержка развития или отсталость;</a:t>
            </a:r>
          </a:p>
          <a:p>
            <a:pPr marL="274320" lvl="0" indent="-274320">
              <a:spcBef>
                <a:spcPts val="600"/>
              </a:spcBef>
              <a:buClr>
                <a:srgbClr val="C0504D"/>
              </a:buClr>
              <a:buSzPct val="85000"/>
              <a:buFont typeface="Wingdings 2"/>
              <a:buChar char=""/>
            </a:pPr>
            <a:r>
              <a:rPr lang="ru-RU" sz="1600" dirty="0">
                <a:solidFill>
                  <a:prstClr val="white"/>
                </a:solidFill>
                <a:latin typeface="Constantia"/>
              </a:rPr>
              <a:t>Неподходяще одет;</a:t>
            </a:r>
          </a:p>
          <a:p>
            <a:pPr marL="274320" lvl="0" indent="-274320">
              <a:spcBef>
                <a:spcPts val="600"/>
              </a:spcBef>
              <a:buClr>
                <a:srgbClr val="C0504D"/>
              </a:buClr>
              <a:buSzPct val="85000"/>
              <a:buFont typeface="Wingdings 2"/>
              <a:buChar char=""/>
            </a:pPr>
            <a:r>
              <a:rPr lang="ru-RU" sz="1600" dirty="0">
                <a:solidFill>
                  <a:prstClr val="white"/>
                </a:solidFill>
                <a:latin typeface="Constantia"/>
              </a:rPr>
              <a:t>Неухоженный , грязный;</a:t>
            </a:r>
          </a:p>
          <a:p>
            <a:pPr marL="274320" lvl="0" indent="-274320">
              <a:spcBef>
                <a:spcPts val="600"/>
              </a:spcBef>
              <a:buClr>
                <a:srgbClr val="C0504D"/>
              </a:buClr>
              <a:buSzPct val="85000"/>
              <a:buFont typeface="Wingdings 2"/>
              <a:buChar char=""/>
            </a:pPr>
            <a:r>
              <a:rPr lang="ru-RU" sz="1600" dirty="0">
                <a:solidFill>
                  <a:prstClr val="white"/>
                </a:solidFill>
                <a:latin typeface="Constantia"/>
              </a:rPr>
              <a:t>Не лечит физические проблемы и раны.</a:t>
            </a:r>
          </a:p>
          <a:p>
            <a:pPr marL="274320" lvl="0" indent="-274320">
              <a:spcBef>
                <a:spcPts val="600"/>
              </a:spcBef>
              <a:buClr>
                <a:srgbClr val="C0504D"/>
              </a:buClr>
              <a:buSzPct val="85000"/>
            </a:pPr>
            <a:r>
              <a:rPr lang="ru-RU" sz="1600" b="1" dirty="0">
                <a:solidFill>
                  <a:prstClr val="white"/>
                </a:solidFill>
                <a:latin typeface="Constantia"/>
              </a:rPr>
              <a:t>В поведении:</a:t>
            </a:r>
          </a:p>
          <a:p>
            <a:pPr marL="274320" lvl="0" indent="-274320">
              <a:spcBef>
                <a:spcPts val="600"/>
              </a:spcBef>
              <a:buClr>
                <a:srgbClr val="C0504D"/>
              </a:buClr>
              <a:buSzPct val="85000"/>
              <a:buFont typeface="Wingdings 2"/>
              <a:buChar char=""/>
            </a:pPr>
            <a:r>
              <a:rPr lang="ru-RU" sz="1600" b="1" dirty="0">
                <a:solidFill>
                  <a:prstClr val="white"/>
                </a:solidFill>
                <a:latin typeface="Constantia"/>
              </a:rPr>
              <a:t>Очень легко заводит друзей среди чужих люде, не боится их;</a:t>
            </a:r>
          </a:p>
          <a:p>
            <a:pPr marL="274320" lvl="0" indent="-274320">
              <a:spcBef>
                <a:spcPts val="600"/>
              </a:spcBef>
              <a:buClr>
                <a:srgbClr val="C0504D"/>
              </a:buClr>
              <a:buSzPct val="85000"/>
              <a:buFont typeface="Wingdings 2"/>
              <a:buChar char=""/>
            </a:pPr>
            <a:r>
              <a:rPr lang="ru-RU" sz="1600" b="1" dirty="0">
                <a:solidFill>
                  <a:prstClr val="white"/>
                </a:solidFill>
                <a:latin typeface="Constantia"/>
              </a:rPr>
              <a:t>Интенсивно требует внимания других людей;</a:t>
            </a:r>
          </a:p>
          <a:p>
            <a:pPr marL="274320" lvl="0" indent="-274320">
              <a:spcBef>
                <a:spcPts val="600"/>
              </a:spcBef>
              <a:buClr>
                <a:srgbClr val="C0504D"/>
              </a:buClr>
              <a:buSzPct val="85000"/>
              <a:buFont typeface="Wingdings 2"/>
              <a:buChar char=""/>
            </a:pPr>
            <a:r>
              <a:rPr lang="ru-RU" sz="1600" b="1" dirty="0">
                <a:solidFill>
                  <a:prstClr val="white"/>
                </a:solidFill>
                <a:latin typeface="Constantia"/>
              </a:rPr>
              <a:t>Антисоциальные действия;</a:t>
            </a:r>
          </a:p>
          <a:p>
            <a:pPr marL="274320" lvl="0" indent="-274320">
              <a:spcBef>
                <a:spcPts val="600"/>
              </a:spcBef>
              <a:buClr>
                <a:srgbClr val="C0504D"/>
              </a:buClr>
              <a:buSzPct val="85000"/>
              <a:buFont typeface="Wingdings 2"/>
              <a:buChar char=""/>
            </a:pPr>
            <a:r>
              <a:rPr lang="ru-RU" sz="1600" b="1" dirty="0">
                <a:solidFill>
                  <a:prstClr val="white"/>
                </a:solidFill>
                <a:latin typeface="Constantia"/>
              </a:rPr>
              <a:t>У ребенка в семье роль родителя;</a:t>
            </a:r>
          </a:p>
          <a:p>
            <a:pPr marL="274320" lvl="0" indent="-274320">
              <a:spcBef>
                <a:spcPts val="600"/>
              </a:spcBef>
              <a:buClr>
                <a:srgbClr val="C0504D"/>
              </a:buClr>
              <a:buSzPct val="85000"/>
              <a:buFont typeface="Wingdings 2"/>
              <a:buChar char=""/>
            </a:pPr>
            <a:r>
              <a:rPr lang="ru-RU" sz="1600" b="1" dirty="0">
                <a:solidFill>
                  <a:prstClr val="white"/>
                </a:solidFill>
                <a:latin typeface="Constantia"/>
              </a:rPr>
              <a:t>Притворяется более старшим;</a:t>
            </a:r>
          </a:p>
          <a:p>
            <a:pPr marL="274320" lvl="0" indent="-274320">
              <a:spcBef>
                <a:spcPts val="600"/>
              </a:spcBef>
              <a:buClr>
                <a:srgbClr val="C0504D"/>
              </a:buClr>
              <a:buSzPct val="85000"/>
              <a:buFont typeface="Wingdings 2"/>
              <a:buChar char=""/>
            </a:pPr>
            <a:r>
              <a:rPr lang="ru-RU" sz="1600" b="1" dirty="0">
                <a:solidFill>
                  <a:prstClr val="white"/>
                </a:solidFill>
                <a:latin typeface="Constantia"/>
              </a:rPr>
              <a:t>Слишком самостоятельный, способности заботится о себе не соответствуют возрасту;</a:t>
            </a:r>
          </a:p>
          <a:p>
            <a:pPr marL="274320" lvl="0" indent="-274320">
              <a:spcBef>
                <a:spcPts val="600"/>
              </a:spcBef>
              <a:buClr>
                <a:srgbClr val="C0504D"/>
              </a:buClr>
              <a:buSzPct val="85000"/>
              <a:buFont typeface="Wingdings 2"/>
              <a:buChar char=""/>
            </a:pPr>
            <a:r>
              <a:rPr lang="ru-RU" sz="1600" b="1" dirty="0">
                <a:solidFill>
                  <a:prstClr val="white"/>
                </a:solidFill>
                <a:latin typeface="Constantia"/>
              </a:rPr>
              <a:t>Часто грустный , печальный;</a:t>
            </a:r>
          </a:p>
          <a:p>
            <a:pPr marL="274320" lvl="0" indent="-274320">
              <a:spcBef>
                <a:spcPts val="600"/>
              </a:spcBef>
              <a:buClr>
                <a:srgbClr val="C0504D"/>
              </a:buClr>
              <a:buSzPct val="85000"/>
              <a:buFont typeface="Wingdings 2"/>
              <a:buChar char=""/>
            </a:pPr>
            <a:r>
              <a:rPr lang="ru-RU" sz="1600" b="1" dirty="0">
                <a:solidFill>
                  <a:prstClr val="white"/>
                </a:solidFill>
                <a:latin typeface="Constantia"/>
              </a:rPr>
              <a:t>Низкая самооценка, чувство неполноценности;</a:t>
            </a:r>
          </a:p>
          <a:p>
            <a:pPr marL="274320" lvl="0" indent="-274320">
              <a:spcBef>
                <a:spcPts val="600"/>
              </a:spcBef>
              <a:buClr>
                <a:srgbClr val="C0504D"/>
              </a:buClr>
              <a:buSzPct val="85000"/>
              <a:buFont typeface="Wingdings 2"/>
              <a:buChar char=""/>
            </a:pPr>
            <a:r>
              <a:rPr lang="ru-RU" sz="1600" b="1" dirty="0">
                <a:solidFill>
                  <a:prstClr val="white"/>
                </a:solidFill>
                <a:latin typeface="Constantia"/>
              </a:rPr>
              <a:t>Трудности в общении со сверстниками.</a:t>
            </a:r>
          </a:p>
          <a:p>
            <a:pPr marL="274320" lvl="0" indent="-274320">
              <a:spcBef>
                <a:spcPts val="600"/>
              </a:spcBef>
              <a:buClr>
                <a:srgbClr val="C0504D"/>
              </a:buClr>
              <a:buSzPct val="85000"/>
            </a:pPr>
            <a:endParaRPr lang="ru-RU" sz="1600" b="1" dirty="0">
              <a:solidFill>
                <a:prstClr val="white"/>
              </a:solidFill>
              <a:latin typeface="Constantia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1983225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 noChangeArrowheads="1"/>
          </p:cNvSpPr>
          <p:nvPr>
            <p:ph type="title"/>
          </p:nvPr>
        </p:nvSpPr>
        <p:spPr>
          <a:xfrm>
            <a:off x="395288" y="214290"/>
            <a:ext cx="8291512" cy="1214446"/>
          </a:xfrm>
        </p:spPr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z="4000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Сексуальное насилие над детьми</a:t>
            </a:r>
          </a:p>
        </p:txBody>
      </p:sp>
      <p:sp>
        <p:nvSpPr>
          <p:cNvPr id="21506" name="Rectangle 3"/>
          <p:cNvSpPr>
            <a:spLocks noGrp="1" noChangeArrowheads="1"/>
          </p:cNvSpPr>
          <p:nvPr>
            <p:ph idx="1"/>
          </p:nvPr>
        </p:nvSpPr>
        <p:spPr>
          <a:xfrm>
            <a:off x="571500" y="1643063"/>
            <a:ext cx="8248650" cy="4881562"/>
          </a:xfrm>
        </p:spPr>
        <p:txBody>
          <a:bodyPr/>
          <a:lstStyle/>
          <a:p>
            <a:pPr eaLnBrk="1" hangingPunct="1"/>
            <a:r>
              <a:rPr lang="ru-RU" altLang="ru-RU" sz="2800" b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Сексуальное насилие</a:t>
            </a:r>
            <a:r>
              <a:rPr lang="ru-RU" altLang="ru-RU" sz="280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altLang="ru-RU" sz="2800" smtClean="0">
                <a:latin typeface="Times New Roman" pitchFamily="18" charset="0"/>
                <a:cs typeface="Times New Roman" pitchFamily="18" charset="0"/>
              </a:rPr>
              <a:t>– это вовлечение ребенка с его согласия или без такового в сексуальные действия с взрослыми с целью получения последними удовлетворения или выгоды. </a:t>
            </a:r>
          </a:p>
          <a:p>
            <a:pPr eaLnBrk="1" hangingPunct="1">
              <a:buFont typeface="Wingdings 3" pitchFamily="18" charset="2"/>
              <a:buNone/>
            </a:pPr>
            <a:endParaRPr lang="ru-RU" altLang="ru-RU" sz="2800" smtClean="0">
              <a:latin typeface="Times New Roman" pitchFamily="18" charset="0"/>
              <a:cs typeface="Times New Roman" pitchFamily="18" charset="0"/>
            </a:endParaRPr>
          </a:p>
          <a:p>
            <a:pPr eaLnBrk="1" hangingPunct="1"/>
            <a:r>
              <a:rPr lang="ru-RU" altLang="ru-RU" sz="2800" smtClean="0">
                <a:latin typeface="Times New Roman" pitchFamily="18" charset="0"/>
                <a:cs typeface="Times New Roman" pitchFamily="18" charset="0"/>
              </a:rPr>
              <a:t>Сексуальное насилие рассматривается как вариант </a:t>
            </a:r>
            <a:r>
              <a:rPr lang="ru-RU" altLang="ru-RU" sz="2800" b="1" smtClean="0">
                <a:solidFill>
                  <a:srgbClr val="A50021"/>
                </a:solidFill>
                <a:latin typeface="Times New Roman" pitchFamily="18" charset="0"/>
                <a:cs typeface="Times New Roman" pitchFamily="18" charset="0"/>
              </a:rPr>
              <a:t>особо жестокого обращения с детьми.</a:t>
            </a:r>
            <a:r>
              <a:rPr lang="ru-RU" altLang="ru-RU" sz="2800" b="1" smtClean="0">
                <a:latin typeface="Times New Roman" pitchFamily="18" charset="0"/>
                <a:cs typeface="Times New Roman" pitchFamily="18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6563570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332656"/>
            <a:ext cx="8507288" cy="737592"/>
          </a:xfrm>
        </p:spPr>
        <p:txBody>
          <a:bodyPr/>
          <a:lstStyle/>
          <a:p>
            <a:pPr algn="ctr"/>
            <a:r>
              <a:rPr lang="ru-RU" sz="3600" dirty="0">
                <a:solidFill>
                  <a:srgbClr val="0000FF"/>
                </a:solidFill>
              </a:rPr>
              <a:t>Признаки </a:t>
            </a:r>
            <a:r>
              <a:rPr lang="ru-RU" sz="3600" dirty="0" smtClean="0">
                <a:solidFill>
                  <a:srgbClr val="0000FF"/>
                </a:solidFill>
              </a:rPr>
              <a:t>сексуального насилия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67544" y="1124744"/>
            <a:ext cx="7086600" cy="5472608"/>
          </a:xfrm>
        </p:spPr>
        <p:txBody>
          <a:bodyPr>
            <a:normAutofit fontScale="92500" lnSpcReduction="10000"/>
          </a:bodyPr>
          <a:lstStyle/>
          <a:p>
            <a:pPr marL="274320" lvl="0" indent="-274320">
              <a:spcBef>
                <a:spcPts val="600"/>
              </a:spcBef>
              <a:buClr>
                <a:srgbClr val="C0504D"/>
              </a:buClr>
              <a:buSzPct val="85000"/>
            </a:pPr>
            <a:r>
              <a:rPr lang="ru-RU" sz="1400" dirty="0">
                <a:solidFill>
                  <a:prstClr val="white"/>
                </a:solidFill>
                <a:latin typeface="Constantia"/>
              </a:rPr>
              <a:t>Во внешности</a:t>
            </a:r>
          </a:p>
          <a:p>
            <a:pPr marL="274320" lvl="0" indent="-274320">
              <a:spcBef>
                <a:spcPts val="600"/>
              </a:spcBef>
              <a:buClr>
                <a:srgbClr val="C0504D"/>
              </a:buClr>
              <a:buSzPct val="85000"/>
              <a:buFont typeface="Wingdings 2"/>
              <a:buChar char=""/>
            </a:pPr>
            <a:r>
              <a:rPr lang="ru-RU" sz="1400" dirty="0">
                <a:solidFill>
                  <a:prstClr val="white"/>
                </a:solidFill>
                <a:latin typeface="Constantia"/>
              </a:rPr>
              <a:t>Не обычный или сильный зуд в горле , в интимных местах тела;</a:t>
            </a:r>
          </a:p>
          <a:p>
            <a:pPr marL="274320" lvl="0" indent="-274320">
              <a:spcBef>
                <a:spcPts val="600"/>
              </a:spcBef>
              <a:buClr>
                <a:srgbClr val="C0504D"/>
              </a:buClr>
              <a:buSzPct val="85000"/>
              <a:buFont typeface="Wingdings 2"/>
              <a:buChar char=""/>
            </a:pPr>
            <a:r>
              <a:rPr lang="ru-RU" sz="1400" dirty="0">
                <a:solidFill>
                  <a:prstClr val="white"/>
                </a:solidFill>
                <a:latin typeface="Constantia"/>
              </a:rPr>
              <a:t>Боль во время мочеиспускания, дефекации, а также, когда сидит или ходит;</a:t>
            </a:r>
          </a:p>
          <a:p>
            <a:pPr marL="274320" lvl="0" indent="-274320">
              <a:spcBef>
                <a:spcPts val="600"/>
              </a:spcBef>
              <a:buClr>
                <a:srgbClr val="C0504D"/>
              </a:buClr>
              <a:buSzPct val="85000"/>
              <a:buFont typeface="Wingdings 2"/>
              <a:buChar char=""/>
            </a:pPr>
            <a:r>
              <a:rPr lang="ru-RU" sz="1400" dirty="0">
                <a:solidFill>
                  <a:prstClr val="white"/>
                </a:solidFill>
                <a:latin typeface="Constantia"/>
              </a:rPr>
              <a:t>Ребенок не особенно соблюдает личную гигиену;</a:t>
            </a:r>
          </a:p>
          <a:p>
            <a:pPr marL="274320" lvl="0" indent="-274320">
              <a:spcBef>
                <a:spcPts val="600"/>
              </a:spcBef>
              <a:buClr>
                <a:srgbClr val="C0504D"/>
              </a:buClr>
              <a:buSzPct val="85000"/>
              <a:buFont typeface="Wingdings 2"/>
              <a:buChar char=""/>
            </a:pPr>
            <a:r>
              <a:rPr lang="ru-RU" sz="1400" dirty="0">
                <a:solidFill>
                  <a:prstClr val="white"/>
                </a:solidFill>
                <a:latin typeface="Constantia"/>
              </a:rPr>
              <a:t>Ребенок неловко держит ноги.</a:t>
            </a:r>
          </a:p>
          <a:p>
            <a:pPr marL="274320" lvl="0" indent="-274320">
              <a:spcBef>
                <a:spcPts val="600"/>
              </a:spcBef>
              <a:buClr>
                <a:srgbClr val="C0504D"/>
              </a:buClr>
              <a:buSzPct val="85000"/>
            </a:pPr>
            <a:r>
              <a:rPr lang="ru-RU" sz="1400" dirty="0">
                <a:solidFill>
                  <a:prstClr val="white"/>
                </a:solidFill>
                <a:latin typeface="Constantia"/>
              </a:rPr>
              <a:t>В поведении</a:t>
            </a:r>
          </a:p>
          <a:p>
            <a:pPr marL="274320" lvl="0" indent="-274320">
              <a:spcBef>
                <a:spcPts val="600"/>
              </a:spcBef>
              <a:buClr>
                <a:srgbClr val="C0504D"/>
              </a:buClr>
              <a:buSzPct val="85000"/>
              <a:buFont typeface="Wingdings 2"/>
              <a:buChar char=""/>
            </a:pPr>
            <a:r>
              <a:rPr lang="ru-RU" sz="1400" dirty="0">
                <a:solidFill>
                  <a:prstClr val="white"/>
                </a:solidFill>
                <a:latin typeface="Constantia"/>
              </a:rPr>
              <a:t>Неадекватные возрасту игры с игрушками, с собой или с другими детьми;</a:t>
            </a:r>
          </a:p>
          <a:p>
            <a:pPr marL="274320" lvl="0" indent="-274320">
              <a:spcBef>
                <a:spcPts val="600"/>
              </a:spcBef>
              <a:buClr>
                <a:srgbClr val="C0504D"/>
              </a:buClr>
              <a:buSzPct val="85000"/>
              <a:buFont typeface="Wingdings 2"/>
              <a:buChar char=""/>
            </a:pPr>
            <a:r>
              <a:rPr lang="ru-RU" sz="1400" dirty="0">
                <a:solidFill>
                  <a:prstClr val="white"/>
                </a:solidFill>
                <a:latin typeface="Constantia"/>
              </a:rPr>
              <a:t>Наблюдаются попытки ребенка ввязаться во взрослые сексуальные игры;</a:t>
            </a:r>
          </a:p>
          <a:p>
            <a:pPr marL="274320" lvl="0" indent="-274320">
              <a:spcBef>
                <a:spcPts val="600"/>
              </a:spcBef>
              <a:buClr>
                <a:srgbClr val="C0504D"/>
              </a:buClr>
              <a:buSzPct val="85000"/>
              <a:buFont typeface="Wingdings 2"/>
              <a:buChar char=""/>
            </a:pPr>
            <a:r>
              <a:rPr lang="ru-RU" sz="1400" dirty="0">
                <a:solidFill>
                  <a:prstClr val="white"/>
                </a:solidFill>
                <a:latin typeface="Constantia"/>
              </a:rPr>
              <a:t>Неадекватные возрасту рисунки людей, на которых явно вырисованы интимные места тела или есть описания этих мест;</a:t>
            </a:r>
          </a:p>
          <a:p>
            <a:pPr marL="274320" lvl="0" indent="-274320">
              <a:spcBef>
                <a:spcPts val="600"/>
              </a:spcBef>
              <a:buClr>
                <a:srgbClr val="C0504D"/>
              </a:buClr>
              <a:buSzPct val="85000"/>
              <a:buFont typeface="Wingdings 2"/>
              <a:buChar char=""/>
            </a:pPr>
            <a:r>
              <a:rPr lang="ru-RU" sz="1400" dirty="0">
                <a:solidFill>
                  <a:prstClr val="white"/>
                </a:solidFill>
                <a:latin typeface="Constantia"/>
              </a:rPr>
              <a:t>Знания ребенка о сексуальных вопросах другие, более сложные;</a:t>
            </a:r>
          </a:p>
          <a:p>
            <a:pPr marL="274320" lvl="0" indent="-274320">
              <a:spcBef>
                <a:spcPts val="600"/>
              </a:spcBef>
              <a:buClr>
                <a:srgbClr val="C0504D"/>
              </a:buClr>
              <a:buSzPct val="85000"/>
              <a:buFont typeface="Wingdings 2"/>
              <a:buChar char=""/>
            </a:pPr>
            <a:r>
              <a:rPr lang="ru-RU" sz="1400" dirty="0">
                <a:solidFill>
                  <a:prstClr val="white"/>
                </a:solidFill>
                <a:latin typeface="Constantia"/>
              </a:rPr>
              <a:t>Ребенок неохотно или с необоснованным избеганием идет к родителям;</a:t>
            </a:r>
          </a:p>
          <a:p>
            <a:pPr marL="274320" lvl="0" indent="-274320">
              <a:spcBef>
                <a:spcPts val="600"/>
              </a:spcBef>
              <a:buClr>
                <a:srgbClr val="C0504D"/>
              </a:buClr>
              <a:buSzPct val="85000"/>
              <a:buFont typeface="Wingdings 2"/>
              <a:buChar char=""/>
            </a:pPr>
            <a:r>
              <a:rPr lang="ru-RU" sz="1400" dirty="0">
                <a:solidFill>
                  <a:prstClr val="white"/>
                </a:solidFill>
                <a:latin typeface="Constantia"/>
              </a:rPr>
              <a:t>У ребенка повторные жалобы на здоровье без физической причины;</a:t>
            </a:r>
          </a:p>
          <a:p>
            <a:pPr marL="274320" lvl="0" indent="-274320">
              <a:spcBef>
                <a:spcPts val="600"/>
              </a:spcBef>
              <a:buClr>
                <a:srgbClr val="C0504D"/>
              </a:buClr>
              <a:buSzPct val="85000"/>
              <a:buFont typeface="Wingdings 2"/>
              <a:buChar char=""/>
            </a:pPr>
            <a:r>
              <a:rPr lang="ru-RU" sz="1400" dirty="0">
                <a:solidFill>
                  <a:prstClr val="white"/>
                </a:solidFill>
                <a:latin typeface="Constantia"/>
              </a:rPr>
              <a:t>Необъяснимые перемены в поведении;</a:t>
            </a:r>
          </a:p>
          <a:p>
            <a:pPr marL="274320" lvl="0" indent="-274320">
              <a:spcBef>
                <a:spcPts val="600"/>
              </a:spcBef>
              <a:buClr>
                <a:srgbClr val="C0504D"/>
              </a:buClr>
              <a:buSzPct val="85000"/>
              <a:buFont typeface="Wingdings 2"/>
              <a:buChar char=""/>
            </a:pPr>
            <a:r>
              <a:rPr lang="ru-RU" sz="1400" dirty="0">
                <a:solidFill>
                  <a:prstClr val="white"/>
                </a:solidFill>
                <a:latin typeface="Constantia"/>
              </a:rPr>
              <a:t>Ночные кошмары и нарушения сна;</a:t>
            </a:r>
          </a:p>
          <a:p>
            <a:pPr marL="274320" lvl="0" indent="-274320">
              <a:spcBef>
                <a:spcPts val="600"/>
              </a:spcBef>
              <a:buClr>
                <a:srgbClr val="C0504D"/>
              </a:buClr>
              <a:buSzPct val="85000"/>
              <a:buFont typeface="Wingdings 2"/>
              <a:buChar char=""/>
            </a:pPr>
            <a:r>
              <a:rPr lang="ru-RU" sz="1400" dirty="0">
                <a:solidFill>
                  <a:prstClr val="white"/>
                </a:solidFill>
                <a:latin typeface="Constantia"/>
              </a:rPr>
              <a:t>Поведение больше соответствует поведению детей младше;</a:t>
            </a:r>
          </a:p>
          <a:p>
            <a:pPr marL="274320" lvl="0" indent="-274320">
              <a:spcBef>
                <a:spcPts val="600"/>
              </a:spcBef>
              <a:buClr>
                <a:srgbClr val="C0504D"/>
              </a:buClr>
              <a:buSzPct val="85000"/>
              <a:buFont typeface="Wingdings 2"/>
              <a:buChar char=""/>
            </a:pPr>
            <a:r>
              <a:rPr lang="ru-RU" sz="1400" dirty="0">
                <a:solidFill>
                  <a:prstClr val="white"/>
                </a:solidFill>
                <a:latin typeface="Constantia"/>
              </a:rPr>
              <a:t>Ребенок не разрешает себя раздеть;</a:t>
            </a:r>
          </a:p>
          <a:p>
            <a:pPr marL="274320" lvl="0" indent="-274320">
              <a:spcBef>
                <a:spcPts val="600"/>
              </a:spcBef>
              <a:buClr>
                <a:srgbClr val="C0504D"/>
              </a:buClr>
              <a:buSzPct val="85000"/>
              <a:buFont typeface="Wingdings 2"/>
              <a:buChar char=""/>
            </a:pPr>
            <a:r>
              <a:rPr lang="ru-RU" sz="1400" dirty="0">
                <a:solidFill>
                  <a:prstClr val="white"/>
                </a:solidFill>
                <a:latin typeface="Constantia"/>
              </a:rPr>
              <a:t>Произошла травматическая </a:t>
            </a:r>
            <a:r>
              <a:rPr lang="ru-RU" sz="1400" dirty="0" err="1">
                <a:solidFill>
                  <a:prstClr val="white"/>
                </a:solidFill>
                <a:latin typeface="Constantia"/>
              </a:rPr>
              <a:t>сексуализация</a:t>
            </a:r>
            <a:r>
              <a:rPr lang="ru-RU" sz="1400" dirty="0">
                <a:solidFill>
                  <a:prstClr val="white"/>
                </a:solidFill>
                <a:latin typeface="Constantia"/>
              </a:rPr>
              <a:t> или развитие сексуального поведения ребенка задержано;</a:t>
            </a:r>
          </a:p>
          <a:p>
            <a:pPr marL="274320" lvl="0" indent="-274320">
              <a:spcBef>
                <a:spcPts val="600"/>
              </a:spcBef>
              <a:buClr>
                <a:srgbClr val="C0504D"/>
              </a:buClr>
              <a:buSzPct val="85000"/>
              <a:buFont typeface="Wingdings 2"/>
              <a:buChar char=""/>
            </a:pPr>
            <a:r>
              <a:rPr lang="ru-RU" sz="1400" dirty="0">
                <a:solidFill>
                  <a:prstClr val="white"/>
                </a:solidFill>
                <a:latin typeface="Constantia"/>
              </a:rPr>
              <a:t>У ребенка эмоциональные проблемы;</a:t>
            </a:r>
          </a:p>
          <a:p>
            <a:pPr marL="274320" lvl="0" indent="-274320">
              <a:spcBef>
                <a:spcPts val="600"/>
              </a:spcBef>
              <a:buClr>
                <a:srgbClr val="C0504D"/>
              </a:buClr>
              <a:buSzPct val="85000"/>
              <a:buFont typeface="Wingdings 2"/>
              <a:buChar char=""/>
            </a:pPr>
            <a:r>
              <a:rPr lang="ru-RU" sz="1400" dirty="0">
                <a:solidFill>
                  <a:prstClr val="white"/>
                </a:solidFill>
                <a:latin typeface="Constantia"/>
              </a:rPr>
              <a:t>Ребенок ввязывается в деструктивные ситуации;</a:t>
            </a:r>
          </a:p>
          <a:p>
            <a:pPr marL="274320" lvl="0" indent="-274320">
              <a:spcBef>
                <a:spcPts val="600"/>
              </a:spcBef>
              <a:buClr>
                <a:srgbClr val="C0504D"/>
              </a:buClr>
              <a:buSzPct val="85000"/>
              <a:buFont typeface="Wingdings 2"/>
              <a:buChar char=""/>
            </a:pPr>
            <a:r>
              <a:rPr lang="ru-RU" sz="1400" dirty="0">
                <a:solidFill>
                  <a:prstClr val="white"/>
                </a:solidFill>
                <a:latin typeface="Constantia"/>
              </a:rPr>
              <a:t>Ребенок рассказывает , что кто – то трогал его за интимные части тела.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7009608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3"/>
          <p:cNvSpPr>
            <a:spLocks noGrp="1" noChangeArrowheads="1"/>
          </p:cNvSpPr>
          <p:nvPr>
            <p:ph idx="1"/>
          </p:nvPr>
        </p:nvSpPr>
        <p:spPr>
          <a:xfrm>
            <a:off x="323850" y="260350"/>
            <a:ext cx="8677275" cy="6408738"/>
          </a:xfrm>
        </p:spPr>
        <p:txBody>
          <a:bodyPr>
            <a:normAutofit fontScale="92500"/>
          </a:bodyPr>
          <a:lstStyle/>
          <a:p>
            <a:pPr algn="ctr" eaLnBrk="1" hangingPunct="1">
              <a:buFontTx/>
              <a:buNone/>
            </a:pPr>
            <a:r>
              <a:rPr lang="ru-RU" altLang="ru-RU" sz="4000" b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Сексуальное насилие чаще всего происходит в семьях, где:</a:t>
            </a:r>
            <a:r>
              <a:rPr lang="ru-RU" altLang="ru-RU" sz="400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 </a:t>
            </a:r>
          </a:p>
          <a:p>
            <a:pPr eaLnBrk="1" hangingPunct="1">
              <a:buClr>
                <a:srgbClr val="0000FF"/>
              </a:buClr>
              <a:buFont typeface="Wingdings" pitchFamily="2" charset="2"/>
              <a:buChar char="q"/>
            </a:pPr>
            <a:r>
              <a:rPr lang="ru-RU" altLang="ru-RU" sz="2400" smtClean="0">
                <a:latin typeface="Times New Roman" pitchFamily="18" charset="0"/>
                <a:cs typeface="Times New Roman" pitchFamily="18" charset="0"/>
              </a:rPr>
              <a:t>патриархально-авторитарный уклад; </a:t>
            </a:r>
          </a:p>
          <a:p>
            <a:pPr eaLnBrk="1" hangingPunct="1">
              <a:buClr>
                <a:srgbClr val="0000FF"/>
              </a:buClr>
              <a:buFont typeface="Wingdings" pitchFamily="2" charset="2"/>
              <a:buChar char="q"/>
            </a:pPr>
            <a:r>
              <a:rPr lang="ru-RU" altLang="ru-RU" sz="2400" smtClean="0">
                <a:latin typeface="Times New Roman" pitchFamily="18" charset="0"/>
                <a:cs typeface="Times New Roman" pitchFamily="18" charset="0"/>
              </a:rPr>
              <a:t>Плохие взаимоотношения ребенка с родителями, </a:t>
            </a:r>
          </a:p>
          <a:p>
            <a:pPr eaLnBrk="1" hangingPunct="1">
              <a:buClr>
                <a:srgbClr val="0000FF"/>
              </a:buClr>
              <a:buFont typeface="Wingdings 3" pitchFamily="18" charset="2"/>
              <a:buNone/>
            </a:pPr>
            <a:r>
              <a:rPr lang="ru-RU" altLang="ru-RU" sz="2400" smtClean="0">
                <a:latin typeface="Times New Roman" pitchFamily="18" charset="0"/>
                <a:cs typeface="Times New Roman" pitchFamily="18" charset="0"/>
              </a:rPr>
              <a:t>   особенно  с матерью;</a:t>
            </a:r>
          </a:p>
          <a:p>
            <a:pPr eaLnBrk="1" hangingPunct="1">
              <a:buClr>
                <a:srgbClr val="0000FF"/>
              </a:buClr>
              <a:buFont typeface="Wingdings" pitchFamily="2" charset="2"/>
              <a:buChar char="q"/>
            </a:pPr>
            <a:r>
              <a:rPr lang="ru-RU" altLang="ru-RU" sz="2400" smtClean="0">
                <a:latin typeface="Times New Roman" pitchFamily="18" charset="0"/>
                <a:cs typeface="Times New Roman" pitchFamily="18" charset="0"/>
              </a:rPr>
              <a:t>конфликтные отношения между родителями; </a:t>
            </a:r>
          </a:p>
          <a:p>
            <a:pPr eaLnBrk="1" hangingPunct="1">
              <a:buClr>
                <a:srgbClr val="0000FF"/>
              </a:buClr>
              <a:buFont typeface="Wingdings" pitchFamily="2" charset="2"/>
              <a:buChar char="q"/>
            </a:pPr>
            <a:r>
              <a:rPr lang="ru-RU" altLang="ru-RU" sz="2400" smtClean="0">
                <a:latin typeface="Times New Roman" pitchFamily="18" charset="0"/>
                <a:cs typeface="Times New Roman" pitchFamily="18" charset="0"/>
              </a:rPr>
              <a:t>мать ребенка чрезмерно занята на работе; </a:t>
            </a:r>
          </a:p>
          <a:p>
            <a:pPr eaLnBrk="1" hangingPunct="1">
              <a:buClr>
                <a:srgbClr val="0000FF"/>
              </a:buClr>
              <a:buFont typeface="Wingdings" pitchFamily="2" charset="2"/>
              <a:buChar char="q"/>
            </a:pPr>
            <a:r>
              <a:rPr lang="ru-RU" altLang="ru-RU" sz="2400" smtClean="0">
                <a:latin typeface="Times New Roman" pitchFamily="18" charset="0"/>
                <a:cs typeface="Times New Roman" pitchFamily="18" charset="0"/>
              </a:rPr>
              <a:t>ребенок долгое время жил без родного отца;</a:t>
            </a:r>
          </a:p>
          <a:p>
            <a:pPr eaLnBrk="1" hangingPunct="1">
              <a:buClr>
                <a:srgbClr val="0000FF"/>
              </a:buClr>
              <a:buFont typeface="Wingdings" pitchFamily="2" charset="2"/>
              <a:buChar char="q"/>
            </a:pPr>
            <a:r>
              <a:rPr lang="ru-RU" altLang="ru-RU" sz="2400" smtClean="0">
                <a:latin typeface="Times New Roman" pitchFamily="18" charset="0"/>
                <a:cs typeface="Times New Roman" pitchFamily="18" charset="0"/>
              </a:rPr>
              <a:t>вместо родного отца - отчим или сожитель матери;  </a:t>
            </a:r>
          </a:p>
          <a:p>
            <a:pPr eaLnBrk="1" hangingPunct="1">
              <a:buClr>
                <a:srgbClr val="0000FF"/>
              </a:buClr>
              <a:buFont typeface="Wingdings" pitchFamily="2" charset="2"/>
              <a:buChar char="q"/>
            </a:pPr>
            <a:r>
              <a:rPr lang="ru-RU" altLang="ru-RU" sz="2400" smtClean="0">
                <a:latin typeface="Times New Roman" pitchFamily="18" charset="0"/>
                <a:cs typeface="Times New Roman" pitchFamily="18" charset="0"/>
              </a:rPr>
              <a:t>мать  имеет  хроническое заболевание или инвалидность и подолгу лежит в больнице;</a:t>
            </a:r>
          </a:p>
          <a:p>
            <a:pPr eaLnBrk="1" hangingPunct="1">
              <a:buClr>
                <a:srgbClr val="0000FF"/>
              </a:buClr>
              <a:buFont typeface="Wingdings" pitchFamily="2" charset="2"/>
              <a:buChar char="q"/>
            </a:pPr>
            <a:r>
              <a:rPr lang="ru-RU" altLang="ru-RU" sz="2400" smtClean="0">
                <a:latin typeface="Times New Roman" pitchFamily="18" charset="0"/>
                <a:cs typeface="Times New Roman" pitchFamily="18" charset="0"/>
              </a:rPr>
              <a:t>родители  (или один из них) являются алкоголиками, наркоманами, токсикоманами; </a:t>
            </a:r>
          </a:p>
          <a:p>
            <a:pPr eaLnBrk="1" hangingPunct="1">
              <a:buClr>
                <a:srgbClr val="0000FF"/>
              </a:buClr>
              <a:buFont typeface="Wingdings" pitchFamily="2" charset="2"/>
              <a:buChar char="q"/>
            </a:pPr>
            <a:r>
              <a:rPr lang="ru-RU" altLang="ru-RU" sz="2400" smtClean="0">
                <a:latin typeface="Times New Roman" pitchFamily="18" charset="0"/>
                <a:cs typeface="Times New Roman" pitchFamily="18" charset="0"/>
              </a:rPr>
              <a:t>родители (или один из них) имеют психические заболевания; </a:t>
            </a:r>
          </a:p>
          <a:p>
            <a:pPr eaLnBrk="1" hangingPunct="1">
              <a:buClr>
                <a:srgbClr val="0000FF"/>
              </a:buClr>
              <a:buFont typeface="Wingdings" pitchFamily="2" charset="2"/>
              <a:buChar char="q"/>
            </a:pPr>
            <a:r>
              <a:rPr lang="ru-RU" altLang="ru-RU" sz="2400" smtClean="0">
                <a:latin typeface="Times New Roman" pitchFamily="18" charset="0"/>
                <a:cs typeface="Times New Roman" pitchFamily="18" charset="0"/>
              </a:rPr>
              <a:t>мать в детстве подвергалась сексуальному насилию.</a:t>
            </a:r>
          </a:p>
        </p:txBody>
      </p:sp>
      <p:pic>
        <p:nvPicPr>
          <p:cNvPr id="22531" name="Рисунок 3" descr="Медиахолдинг АС Байкал ТВ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00875" y="2214563"/>
            <a:ext cx="1928813" cy="1714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9633316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59632" y="332656"/>
            <a:ext cx="7086600" cy="809600"/>
          </a:xfrm>
        </p:spPr>
        <p:txBody>
          <a:bodyPr/>
          <a:lstStyle/>
          <a:p>
            <a:pPr algn="ctr"/>
            <a:r>
              <a:rPr lang="ru-RU" altLang="ru-RU" sz="3600" i="1" kern="0" dirty="0">
                <a:ln>
                  <a:noFill/>
                </a:ln>
                <a:solidFill>
                  <a:srgbClr val="0000FF"/>
                </a:solidFill>
                <a:effectLst/>
              </a:rPr>
              <a:t>Экономическое насилие</a:t>
            </a:r>
            <a:endParaRPr lang="ru-RU" dirty="0">
              <a:solidFill>
                <a:srgbClr val="0000FF"/>
              </a:solidFill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115616" y="1556792"/>
            <a:ext cx="7272808" cy="3384376"/>
          </a:xfrm>
        </p:spPr>
        <p:txBody>
          <a:bodyPr>
            <a:normAutofit/>
          </a:bodyPr>
          <a:lstStyle/>
          <a:p>
            <a:r>
              <a:rPr lang="ru-RU" altLang="ru-RU" sz="2800" b="1" kern="0" dirty="0">
                <a:solidFill>
                  <a:srgbClr val="000000"/>
                </a:solidFill>
                <a:latin typeface="Arial"/>
              </a:rPr>
              <a:t>Попытки лишения одним взрослым членом семьи другого возможности распоряжаться семейным бюджетом, иметь средства и право распоряжаться ими по своему усмотрению, экономическое давление на несовершеннолетних и </a:t>
            </a:r>
            <a:r>
              <a:rPr lang="ru-RU" altLang="ru-RU" sz="2800" b="1" kern="0" dirty="0" err="1">
                <a:solidFill>
                  <a:srgbClr val="000000"/>
                </a:solidFill>
                <a:latin typeface="Arial"/>
              </a:rPr>
              <a:t>т.п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0369117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796908"/>
          </a:xfrm>
        </p:spPr>
        <p:txBody>
          <a:bodyPr>
            <a:no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z="3600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Последствия жестокого обращения </a:t>
            </a:r>
            <a:r>
              <a:rPr lang="en-US" sz="3600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3600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600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 детьми в семье</a:t>
            </a:r>
          </a:p>
        </p:txBody>
      </p:sp>
      <p:sp>
        <p:nvSpPr>
          <p:cNvPr id="24578" name="Rectangle 3"/>
          <p:cNvSpPr>
            <a:spLocks noGrp="1" noChangeArrowheads="1"/>
          </p:cNvSpPr>
          <p:nvPr>
            <p:ph idx="1"/>
          </p:nvPr>
        </p:nvSpPr>
        <p:spPr>
          <a:xfrm>
            <a:off x="250825" y="1341438"/>
            <a:ext cx="5329238" cy="5256212"/>
          </a:xfrm>
        </p:spPr>
        <p:txBody>
          <a:bodyPr/>
          <a:lstStyle/>
          <a:p>
            <a:pPr eaLnBrk="1" hangingPunct="1">
              <a:lnSpc>
                <a:spcPct val="90000"/>
              </a:lnSpc>
              <a:buClr>
                <a:schemeClr val="accent2"/>
              </a:buClr>
              <a:buFont typeface="Wingdings" pitchFamily="2" charset="2"/>
              <a:buChar char="ь"/>
            </a:pPr>
            <a:r>
              <a:rPr lang="ru-RU" altLang="ru-RU" sz="2800" smtClean="0">
                <a:latin typeface="Times New Roman" pitchFamily="18" charset="0"/>
                <a:cs typeface="Times New Roman" pitchFamily="18" charset="0"/>
              </a:rPr>
              <a:t>уход в религиозные секты;</a:t>
            </a:r>
          </a:p>
          <a:p>
            <a:pPr eaLnBrk="1" hangingPunct="1">
              <a:lnSpc>
                <a:spcPct val="90000"/>
              </a:lnSpc>
              <a:buClr>
                <a:schemeClr val="accent2"/>
              </a:buClr>
              <a:buFont typeface="Wingdings" pitchFamily="2" charset="2"/>
              <a:buChar char="ь"/>
            </a:pPr>
            <a:r>
              <a:rPr lang="ru-RU" altLang="ru-RU" sz="2800" smtClean="0">
                <a:latin typeface="Times New Roman" pitchFamily="18" charset="0"/>
                <a:cs typeface="Times New Roman" pitchFamily="18" charset="0"/>
              </a:rPr>
              <a:t>объединения в неформальные группы с криминальной и фашисткой направленностью;</a:t>
            </a:r>
          </a:p>
          <a:p>
            <a:pPr eaLnBrk="1" hangingPunct="1">
              <a:lnSpc>
                <a:spcPct val="90000"/>
              </a:lnSpc>
              <a:buClr>
                <a:schemeClr val="accent2"/>
              </a:buClr>
              <a:buFont typeface="Wingdings" pitchFamily="2" charset="2"/>
              <a:buChar char="ь"/>
            </a:pPr>
            <a:r>
              <a:rPr lang="ru-RU" altLang="ru-RU" sz="2800" smtClean="0">
                <a:latin typeface="Times New Roman" pitchFamily="18" charset="0"/>
                <a:cs typeface="Times New Roman" pitchFamily="18" charset="0"/>
              </a:rPr>
              <a:t>агрессивное, преступное поведение детей;</a:t>
            </a:r>
          </a:p>
          <a:p>
            <a:pPr eaLnBrk="1" hangingPunct="1">
              <a:lnSpc>
                <a:spcPct val="90000"/>
              </a:lnSpc>
              <a:buClr>
                <a:schemeClr val="accent2"/>
              </a:buClr>
              <a:buFont typeface="Wingdings" pitchFamily="2" charset="2"/>
              <a:buChar char="ь"/>
            </a:pPr>
            <a:r>
              <a:rPr lang="ru-RU" altLang="ru-RU" sz="2800" smtClean="0">
                <a:latin typeface="Times New Roman" pitchFamily="18" charset="0"/>
                <a:cs typeface="Times New Roman" pitchFamily="18" charset="0"/>
              </a:rPr>
              <a:t>сбежавшие из дома дети умирают от голода и холода, становятся жертвами других детей, также сбежавших от домашнего насилия</a:t>
            </a:r>
            <a:r>
              <a:rPr lang="en-US" altLang="ru-RU" sz="280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altLang="ru-RU" sz="2800" smtClean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4580" name="Picture 4" descr="19700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11813" y="1196975"/>
            <a:ext cx="3109912" cy="51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3989657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333375"/>
            <a:ext cx="8507413" cy="1871663"/>
          </a:xfrm>
        </p:spPr>
        <p:txBody>
          <a:bodyPr>
            <a:normAutofit fontScale="90000"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z="3600" dirty="0" smtClean="0">
                <a:solidFill>
                  <a:srgbClr val="CC0000"/>
                </a:solidFill>
              </a:rPr>
              <a:t>             </a:t>
            </a:r>
            <a:br>
              <a:rPr lang="ru-RU" sz="3600" dirty="0" smtClean="0">
                <a:solidFill>
                  <a:srgbClr val="CC0000"/>
                </a:solidFill>
              </a:rPr>
            </a:br>
            <a:r>
              <a:rPr lang="ru-RU" sz="4000" dirty="0" smtClean="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  <a:t>        Защита прав и достоинств </a:t>
            </a:r>
            <a:br>
              <a:rPr lang="ru-RU" sz="4000" dirty="0" smtClean="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4000" dirty="0" smtClean="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  <a:t>ребёнка в законодательных</a:t>
            </a:r>
            <a:br>
              <a:rPr lang="ru-RU" sz="4000" dirty="0" smtClean="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4000" dirty="0" smtClean="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  <a:t>       актах</a:t>
            </a:r>
            <a:r>
              <a:rPr lang="ru-RU" sz="3100" dirty="0" smtClean="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100" dirty="0" smtClean="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100" dirty="0" smtClean="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br>
              <a:rPr lang="ru-RU" sz="3100" dirty="0" smtClean="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3100" dirty="0" smtClean="0">
              <a:solidFill>
                <a:srgbClr val="CC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5602" name="Rectangle 3"/>
          <p:cNvSpPr>
            <a:spLocks noGrp="1" noChangeArrowheads="1"/>
          </p:cNvSpPr>
          <p:nvPr>
            <p:ph idx="1"/>
          </p:nvPr>
        </p:nvSpPr>
        <p:spPr>
          <a:xfrm>
            <a:off x="250825" y="2411413"/>
            <a:ext cx="7345363" cy="4319587"/>
          </a:xfrm>
        </p:spPr>
        <p:txBody>
          <a:bodyPr>
            <a:normAutofit lnSpcReduction="10000"/>
          </a:bodyPr>
          <a:lstStyle/>
          <a:p>
            <a:pPr eaLnBrk="1" hangingPunct="1">
              <a:lnSpc>
                <a:spcPct val="80000"/>
              </a:lnSpc>
            </a:pPr>
            <a:endParaRPr lang="ru-RU" altLang="ru-RU" sz="2800" smtClean="0"/>
          </a:p>
          <a:p>
            <a:pPr eaLnBrk="1" hangingPunct="1">
              <a:lnSpc>
                <a:spcPct val="80000"/>
              </a:lnSpc>
            </a:pPr>
            <a:r>
              <a:rPr lang="ru-RU" altLang="ru-RU" sz="2800" smtClean="0">
                <a:latin typeface="Times New Roman" pitchFamily="18" charset="0"/>
                <a:cs typeface="Times New Roman" pitchFamily="18" charset="0"/>
              </a:rPr>
              <a:t>Конвенция ООН о правах ребёнка </a:t>
            </a:r>
          </a:p>
          <a:p>
            <a:pPr eaLnBrk="1" hangingPunct="1">
              <a:lnSpc>
                <a:spcPct val="80000"/>
              </a:lnSpc>
            </a:pPr>
            <a:r>
              <a:rPr lang="ru-RU" altLang="ru-RU" sz="2800" smtClean="0">
                <a:latin typeface="Times New Roman" pitchFamily="18" charset="0"/>
                <a:cs typeface="Times New Roman" pitchFamily="18" charset="0"/>
              </a:rPr>
              <a:t>Конституция РФ </a:t>
            </a:r>
          </a:p>
          <a:p>
            <a:pPr eaLnBrk="1" hangingPunct="1">
              <a:lnSpc>
                <a:spcPct val="80000"/>
              </a:lnSpc>
            </a:pPr>
            <a:r>
              <a:rPr lang="ru-RU" altLang="ru-RU" sz="2800" smtClean="0">
                <a:latin typeface="Times New Roman" pitchFamily="18" charset="0"/>
                <a:cs typeface="Times New Roman" pitchFamily="18" charset="0"/>
              </a:rPr>
              <a:t>Гражданский кодекс РФ</a:t>
            </a:r>
          </a:p>
          <a:p>
            <a:pPr eaLnBrk="1" hangingPunct="1">
              <a:lnSpc>
                <a:spcPct val="80000"/>
              </a:lnSpc>
            </a:pPr>
            <a:r>
              <a:rPr lang="ru-RU" altLang="ru-RU" sz="2800" smtClean="0">
                <a:latin typeface="Times New Roman" pitchFamily="18" charset="0"/>
                <a:cs typeface="Times New Roman" pitchFamily="18" charset="0"/>
              </a:rPr>
              <a:t>Уголовный кодекс РФ </a:t>
            </a:r>
          </a:p>
          <a:p>
            <a:pPr eaLnBrk="1" hangingPunct="1">
              <a:lnSpc>
                <a:spcPct val="80000"/>
              </a:lnSpc>
            </a:pPr>
            <a:r>
              <a:rPr lang="ru-RU" altLang="ru-RU" sz="2800" smtClean="0">
                <a:latin typeface="Times New Roman" pitchFamily="18" charset="0"/>
                <a:cs typeface="Times New Roman" pitchFamily="18" charset="0"/>
              </a:rPr>
              <a:t>Семейный кодекс РФ </a:t>
            </a:r>
          </a:p>
          <a:p>
            <a:pPr eaLnBrk="1" hangingPunct="1">
              <a:lnSpc>
                <a:spcPct val="80000"/>
              </a:lnSpc>
            </a:pPr>
            <a:r>
              <a:rPr lang="ru-RU" altLang="ru-RU" sz="2800" smtClean="0">
                <a:latin typeface="Times New Roman" pitchFamily="18" charset="0"/>
                <a:cs typeface="Times New Roman" pitchFamily="18" charset="0"/>
              </a:rPr>
              <a:t>Закон РФ «Об образовании» </a:t>
            </a:r>
          </a:p>
          <a:p>
            <a:pPr eaLnBrk="1" hangingPunct="1">
              <a:lnSpc>
                <a:spcPct val="80000"/>
              </a:lnSpc>
            </a:pPr>
            <a:r>
              <a:rPr lang="ru-RU" altLang="ru-RU" sz="2800" smtClean="0">
                <a:latin typeface="Times New Roman" pitchFamily="18" charset="0"/>
                <a:cs typeface="Times New Roman" pitchFamily="18" charset="0"/>
              </a:rPr>
              <a:t>Федеральный закон « Об </a:t>
            </a:r>
          </a:p>
          <a:p>
            <a:pPr eaLnBrk="1" hangingPunct="1">
              <a:lnSpc>
                <a:spcPct val="80000"/>
              </a:lnSpc>
              <a:buFont typeface="Wingdings 3" pitchFamily="18" charset="2"/>
              <a:buNone/>
            </a:pPr>
            <a:r>
              <a:rPr lang="ru-RU" altLang="ru-RU" sz="2800" smtClean="0">
                <a:latin typeface="Times New Roman" pitchFamily="18" charset="0"/>
                <a:cs typeface="Times New Roman" pitchFamily="18" charset="0"/>
              </a:rPr>
              <a:t>    основах системы профилактики безнадзорности и правонарушений несовершеннолетних».</a:t>
            </a:r>
          </a:p>
        </p:txBody>
      </p:sp>
      <p:pic>
        <p:nvPicPr>
          <p:cNvPr id="25604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35838" y="3938588"/>
            <a:ext cx="1628775" cy="236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605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86625" y="1357313"/>
            <a:ext cx="1609725" cy="2376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606" name="Picture 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7400" y="2997200"/>
            <a:ext cx="1619250" cy="2333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607" name="Picture 7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260350"/>
            <a:ext cx="1647825" cy="2438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024840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z="4000" dirty="0" smtClean="0">
                <a:solidFill>
                  <a:srgbClr val="0000FF"/>
                </a:solidFill>
                <a:latin typeface="Georgia" pitchFamily="18" charset="0"/>
              </a:rPr>
              <a:t/>
            </a:r>
            <a:br>
              <a:rPr lang="ru-RU" sz="4000" dirty="0" smtClean="0">
                <a:solidFill>
                  <a:srgbClr val="0000FF"/>
                </a:solidFill>
                <a:latin typeface="Georgia" pitchFamily="18" charset="0"/>
              </a:rPr>
            </a:br>
            <a:r>
              <a:rPr lang="ru-RU" sz="4400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Четыре заповеди мудрого родителя </a:t>
            </a:r>
            <a:r>
              <a:rPr lang="ru-RU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6626" name="Содержимое 2"/>
          <p:cNvSpPr>
            <a:spLocks noGrp="1"/>
          </p:cNvSpPr>
          <p:nvPr>
            <p:ph idx="1"/>
          </p:nvPr>
        </p:nvSpPr>
        <p:spPr>
          <a:xfrm>
            <a:off x="457200" y="1481138"/>
            <a:ext cx="8543925" cy="5376862"/>
          </a:xfrm>
        </p:spPr>
        <p:txBody>
          <a:bodyPr/>
          <a:lstStyle/>
          <a:p>
            <a:pPr eaLnBrk="1" hangingPunct="1">
              <a:buFont typeface="Wingdings" pitchFamily="2" charset="2"/>
              <a:buChar char="Ø"/>
            </a:pPr>
            <a:r>
              <a:rPr lang="ru-RU" altLang="ru-RU" sz="2800" smtClean="0">
                <a:latin typeface="Times New Roman" pitchFamily="18" charset="0"/>
                <a:cs typeface="Times New Roman" pitchFamily="18" charset="0"/>
              </a:rPr>
              <a:t>Не пытайтесь сделать из ребёнка самого-самого.</a:t>
            </a:r>
          </a:p>
          <a:p>
            <a:pPr algn="ctr" eaLnBrk="1" hangingPunct="1">
              <a:buFontTx/>
              <a:buChar char="•"/>
            </a:pPr>
            <a:endParaRPr lang="ru-RU" altLang="ru-RU" sz="2800" smtClean="0"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buFont typeface="Wingdings" pitchFamily="2" charset="2"/>
              <a:buChar char="Ø"/>
            </a:pPr>
            <a:r>
              <a:rPr lang="ru-RU" altLang="ru-RU" sz="2800" smtClean="0">
                <a:latin typeface="Times New Roman" pitchFamily="18" charset="0"/>
                <a:cs typeface="Times New Roman" pitchFamily="18" charset="0"/>
              </a:rPr>
              <a:t>Не сравнивайте вслух ребёнка с другими детьми.</a:t>
            </a:r>
          </a:p>
          <a:p>
            <a:pPr eaLnBrk="1" hangingPunct="1">
              <a:buFont typeface="Wingdings 3" pitchFamily="18" charset="2"/>
              <a:buNone/>
            </a:pPr>
            <a:endParaRPr lang="ru-RU" altLang="ru-RU" sz="2800" smtClean="0"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buFont typeface="Wingdings" pitchFamily="2" charset="2"/>
              <a:buChar char="Ø"/>
            </a:pPr>
            <a:r>
              <a:rPr lang="ru-RU" altLang="ru-RU" sz="2800" smtClean="0">
                <a:latin typeface="Times New Roman" pitchFamily="18" charset="0"/>
                <a:cs typeface="Times New Roman" pitchFamily="18" charset="0"/>
              </a:rPr>
              <a:t>Избегайте свидетелей</a:t>
            </a:r>
            <a:r>
              <a:rPr lang="ru-RU" altLang="ru-RU" sz="2800" i="1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eaLnBrk="1" hangingPunct="1">
              <a:buFont typeface="Wingdings 3" pitchFamily="18" charset="2"/>
              <a:buNone/>
            </a:pPr>
            <a:endParaRPr lang="ru-RU" altLang="ru-RU" sz="2800" i="1" smtClean="0"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buFont typeface="Wingdings" pitchFamily="2" charset="2"/>
              <a:buChar char="Ø"/>
            </a:pPr>
            <a:r>
              <a:rPr lang="ru-RU" altLang="ru-RU" sz="2800" smtClean="0">
                <a:latin typeface="Times New Roman" pitchFamily="18" charset="0"/>
                <a:cs typeface="Times New Roman" pitchFamily="18" charset="0"/>
              </a:rPr>
              <a:t>Перестаньте шантажировать. </a:t>
            </a:r>
          </a:p>
          <a:p>
            <a:pPr eaLnBrk="1" hangingPunct="1">
              <a:buFontTx/>
              <a:buChar char="•"/>
            </a:pPr>
            <a:endParaRPr lang="ru-RU" altLang="ru-RU" smtClean="0"/>
          </a:p>
        </p:txBody>
      </p:sp>
      <p:pic>
        <p:nvPicPr>
          <p:cNvPr id="26628" name="Рисунок 4" descr="http://old.zdorovie29.ru/assets/images/novosti%202013/1/zgestok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5600" y="3789363"/>
            <a:ext cx="3429000" cy="2714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402686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5"/>
          <p:cNvSpPr>
            <a:spLocks noChangeArrowheads="1"/>
          </p:cNvSpPr>
          <p:nvPr/>
        </p:nvSpPr>
        <p:spPr bwMode="auto">
          <a:xfrm>
            <a:off x="250825" y="434975"/>
            <a:ext cx="8713788" cy="5878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ru-RU" altLang="ru-RU" sz="4000" b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Способы открыть 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ru-RU" altLang="ru-RU" sz="4000" b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Ребёнку свою любовь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ru-RU" altLang="ru-RU" sz="2800" b="1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  <a:t>Слово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</a:pPr>
            <a:r>
              <a:rPr lang="ru-RU" altLang="ru-RU" sz="280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	</a:t>
            </a:r>
            <a:r>
              <a:rPr lang="ru-RU" altLang="ru-RU" sz="240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Называйте ребёнка ласковыми 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</a:pPr>
            <a:r>
              <a:rPr lang="ru-RU" altLang="ru-RU" sz="240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именами, придумывайте домашние прозвища, рассказывайте сказки, пойте колыбельные, и пусть в вашем голосе звучит нежность, нежность и только нежность</a:t>
            </a:r>
            <a:r>
              <a:rPr lang="en-US" altLang="ru-RU" sz="240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r>
              <a:rPr lang="ru-RU" altLang="ru-RU" sz="240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 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ru-RU" altLang="ru-RU" sz="240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altLang="ru-RU" sz="2400" b="1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  <a:t>Прикосновение 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ru-RU" sz="240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	</a:t>
            </a:r>
            <a:r>
              <a:rPr lang="ru-RU" altLang="ru-RU" sz="240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Иногда достаточно взять ребёнка за руку, погладить по волосам, поцеловать, чтобы он перестал плакать и капризничать. 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ru-RU" altLang="ru-RU" sz="240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altLang="ru-RU" sz="2400" b="1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  <a:t>Взгляд 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ru-RU" altLang="ru-RU" sz="240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	Не разговаривайте с ребёнком, стоя к нему спиной или вполоборота, не кричите ему из соседней комнаты. Подойдите, посмотрите ему в глаза и скажите то, что хотите. </a:t>
            </a:r>
          </a:p>
        </p:txBody>
      </p:sp>
      <p:pic>
        <p:nvPicPr>
          <p:cNvPr id="27651" name="Рисунок 3" descr="Эксперты предложили ввести психологическое тестирование родителей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-285"/>
          <a:stretch>
            <a:fillRect/>
          </a:stretch>
        </p:blipFill>
        <p:spPr bwMode="auto">
          <a:xfrm>
            <a:off x="5429250" y="285750"/>
            <a:ext cx="3357563" cy="2143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501025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188913"/>
            <a:ext cx="8229600" cy="936625"/>
          </a:xfrm>
        </p:spPr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z="4000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Советы родителям</a:t>
            </a:r>
          </a:p>
        </p:txBody>
      </p:sp>
      <p:sp>
        <p:nvSpPr>
          <p:cNvPr id="28674" name="Rectangle 3"/>
          <p:cNvSpPr>
            <a:spLocks noGrp="1" noChangeArrowheads="1"/>
          </p:cNvSpPr>
          <p:nvPr>
            <p:ph idx="1"/>
          </p:nvPr>
        </p:nvSpPr>
        <p:spPr>
          <a:xfrm>
            <a:off x="179388" y="1341438"/>
            <a:ext cx="8964612" cy="5516562"/>
          </a:xfrm>
        </p:spPr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ru-RU" altLang="ru-RU" sz="2800" smtClean="0">
                <a:latin typeface="Times New Roman" pitchFamily="18" charset="0"/>
                <a:cs typeface="Times New Roman" pitchFamily="18" charset="0"/>
              </a:rPr>
              <a:t>Выйти из комнаты и позвонить приятелю. </a:t>
            </a:r>
          </a:p>
          <a:p>
            <a:pPr eaLnBrk="1" hangingPunct="1">
              <a:lnSpc>
                <a:spcPct val="80000"/>
              </a:lnSpc>
            </a:pPr>
            <a:r>
              <a:rPr lang="ru-RU" altLang="ru-RU" sz="2800" smtClean="0">
                <a:latin typeface="Times New Roman" pitchFamily="18" charset="0"/>
                <a:cs typeface="Times New Roman" pitchFamily="18" charset="0"/>
              </a:rPr>
              <a:t>Включить какую-нибудь успокаивающую музыку. </a:t>
            </a:r>
          </a:p>
          <a:p>
            <a:pPr eaLnBrk="1" hangingPunct="1">
              <a:lnSpc>
                <a:spcPct val="80000"/>
              </a:lnSpc>
            </a:pPr>
            <a:r>
              <a:rPr lang="ru-RU" altLang="ru-RU" sz="2800" smtClean="0">
                <a:latin typeface="Times New Roman" pitchFamily="18" charset="0"/>
                <a:cs typeface="Times New Roman" pitchFamily="18" charset="0"/>
              </a:rPr>
              <a:t>Сделать 10 глубоких вздохов и успокоиться; затем </a:t>
            </a:r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ru-RU" altLang="ru-RU" sz="2800" smtClean="0">
                <a:latin typeface="Times New Roman" pitchFamily="18" charset="0"/>
                <a:cs typeface="Times New Roman" pitchFamily="18" charset="0"/>
              </a:rPr>
              <a:t> сделать еще 10 вздохов. </a:t>
            </a:r>
          </a:p>
          <a:p>
            <a:pPr eaLnBrk="1" hangingPunct="1">
              <a:lnSpc>
                <a:spcPct val="80000"/>
              </a:lnSpc>
            </a:pPr>
            <a:r>
              <a:rPr lang="ru-RU" altLang="ru-RU" sz="2800" smtClean="0">
                <a:latin typeface="Times New Roman" pitchFamily="18" charset="0"/>
                <a:cs typeface="Times New Roman" pitchFamily="18" charset="0"/>
              </a:rPr>
              <a:t>Пойти в другую комнату и выполнить какие-нибудь  упражнения. </a:t>
            </a:r>
          </a:p>
          <a:p>
            <a:pPr eaLnBrk="1" hangingPunct="1">
              <a:lnSpc>
                <a:spcPct val="80000"/>
              </a:lnSpc>
            </a:pPr>
            <a:r>
              <a:rPr lang="ru-RU" altLang="ru-RU" sz="2800" smtClean="0">
                <a:latin typeface="Times New Roman" pitchFamily="18" charset="0"/>
                <a:cs typeface="Times New Roman" pitchFamily="18" charset="0"/>
              </a:rPr>
              <a:t>Принять душ. </a:t>
            </a:r>
          </a:p>
          <a:p>
            <a:pPr eaLnBrk="1" hangingPunct="1">
              <a:lnSpc>
                <a:spcPct val="80000"/>
              </a:lnSpc>
            </a:pPr>
            <a:r>
              <a:rPr lang="ru-RU" altLang="ru-RU" sz="2800" smtClean="0">
                <a:latin typeface="Times New Roman" pitchFamily="18" charset="0"/>
                <a:cs typeface="Times New Roman" pitchFamily="18" charset="0"/>
              </a:rPr>
              <a:t>Сесть, закрыть глаза и живо представить себе, что </a:t>
            </a:r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ru-RU" altLang="ru-RU" sz="2800" smtClean="0">
                <a:latin typeface="Times New Roman" pitchFamily="18" charset="0"/>
                <a:cs typeface="Times New Roman" pitchFamily="18" charset="0"/>
              </a:rPr>
              <a:t>находитесь в каком-нибудь приятном месте. </a:t>
            </a:r>
          </a:p>
          <a:p>
            <a:pPr eaLnBrk="1" hangingPunct="1">
              <a:lnSpc>
                <a:spcPct val="80000"/>
              </a:lnSpc>
            </a:pPr>
            <a:r>
              <a:rPr lang="ru-RU" altLang="ru-RU" sz="2800" smtClean="0">
                <a:latin typeface="Times New Roman" pitchFamily="18" charset="0"/>
                <a:cs typeface="Times New Roman" pitchFamily="18" charset="0"/>
              </a:rPr>
              <a:t>Если ни одна из предложенных стратегий не </a:t>
            </a:r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ru-RU" altLang="ru-RU" sz="2800" smtClean="0">
                <a:latin typeface="Times New Roman" pitchFamily="18" charset="0"/>
                <a:cs typeface="Times New Roman" pitchFamily="18" charset="0"/>
              </a:rPr>
              <a:t> помогает, обращайтесь за психологической помощью. </a:t>
            </a:r>
          </a:p>
        </p:txBody>
      </p:sp>
    </p:spTree>
    <p:extLst>
      <p:ext uri="{BB962C8B-B14F-4D97-AF65-F5344CB8AC3E}">
        <p14:creationId xmlns:p14="http://schemas.microsoft.com/office/powerpoint/2010/main" val="33578446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7"/>
          <p:cNvSpPr>
            <a:spLocks noChangeArrowheads="1"/>
          </p:cNvSpPr>
          <p:nvPr/>
        </p:nvSpPr>
        <p:spPr bwMode="auto">
          <a:xfrm>
            <a:off x="323850" y="9525"/>
            <a:ext cx="8391525" cy="5878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ru-RU" altLang="ru-RU" sz="4000" b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Памятка родителям</a:t>
            </a:r>
            <a:r>
              <a:rPr lang="ru-RU" altLang="ru-RU" sz="4000" b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ru-RU" altLang="ru-RU" sz="2400" b="1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  <a:t>Перед тем,  как взяться за ремень или нанести ребенку оскорбления: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  <a:buFont typeface="Arial" charset="0"/>
              <a:buChar char="•"/>
            </a:pPr>
            <a:r>
              <a:rPr lang="ru-RU" altLang="ru-RU" sz="240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     Остановитесь и проанализируйте, 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ru-RU" altLang="ru-RU" sz="240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отчего ваш ребенок ведет себя так, 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ru-RU" altLang="ru-RU" sz="240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как вам не хочется. Не действуйте 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ru-RU" altLang="ru-RU" sz="240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сгоряча! 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ru-RU" altLang="ru-RU" sz="240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     Подумайте, не требуете ли вы от 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ru-RU" altLang="ru-RU" sz="240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ребенка слишком многого. 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ru-RU" altLang="ru-RU" sz="240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     Подумайте: может быть, поступок ребенка, за который вы его наказываете, - это сигнал тревоги, говорящий, что ребенок попал в трудную ситуацию. 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ru-RU" altLang="ru-RU" sz="240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      Помните, что вы можете помочь своему ребенку, поддержать его, не прибегая к физическому наказанию.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ru-RU" altLang="ru-RU" sz="240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9699" name="Рисунок 2" descr="http://www.pionnier.gorod.tomsk.ru/uploads/579/1275982086/o_pogodin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7400" y="981075"/>
            <a:ext cx="2557463" cy="2497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7646054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z="3200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Обращение комиссии по делам несовершеннолетних и защите их прав</a:t>
            </a:r>
          </a:p>
        </p:txBody>
      </p:sp>
      <p:sp>
        <p:nvSpPr>
          <p:cNvPr id="30722" name="Содержимое 2"/>
          <p:cNvSpPr>
            <a:spLocks noGrp="1"/>
          </p:cNvSpPr>
          <p:nvPr>
            <p:ph idx="1"/>
          </p:nvPr>
        </p:nvSpPr>
        <p:spPr>
          <a:xfrm>
            <a:off x="457200" y="1428750"/>
            <a:ext cx="8229600" cy="5072063"/>
          </a:xfrm>
        </p:spPr>
        <p:txBody>
          <a:bodyPr>
            <a:normAutofit fontScale="92500" lnSpcReduction="10000"/>
          </a:bodyPr>
          <a:lstStyle/>
          <a:p>
            <a:pPr algn="ctr" eaLnBrk="1" hangingPunct="1">
              <a:buFontTx/>
              <a:buNone/>
            </a:pPr>
            <a:r>
              <a:rPr lang="ru-RU" altLang="ru-RU" sz="2400" b="1" smtClean="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  <a:t>Посмотрите вокруг, если </a:t>
            </a:r>
            <a:r>
              <a:rPr lang="en-US" altLang="ru-RU" sz="2400" b="1" smtClean="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  <a:t>B</a:t>
            </a:r>
            <a:r>
              <a:rPr lang="ru-RU" altLang="ru-RU" sz="2400" b="1" smtClean="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  <a:t>ы видите: </a:t>
            </a:r>
          </a:p>
          <a:p>
            <a:pPr eaLnBrk="1" hangingPunct="1"/>
            <a:r>
              <a:rPr lang="ru-RU" altLang="ru-RU" sz="2400" smtClean="0">
                <a:latin typeface="Times New Roman" pitchFamily="18" charset="0"/>
                <a:cs typeface="Times New Roman" pitchFamily="18" charset="0"/>
              </a:rPr>
              <a:t> РЕБЕНКА, который побирается;</a:t>
            </a:r>
          </a:p>
          <a:p>
            <a:pPr eaLnBrk="1" hangingPunct="1"/>
            <a:r>
              <a:rPr lang="ru-RU" altLang="ru-RU" sz="2400" smtClean="0">
                <a:latin typeface="Times New Roman" pitchFamily="18" charset="0"/>
                <a:cs typeface="Times New Roman" pitchFamily="18" charset="0"/>
              </a:rPr>
              <a:t> РЕБЕНКА, который грязно или не по сезону одет;</a:t>
            </a:r>
          </a:p>
          <a:p>
            <a:pPr eaLnBrk="1" hangingPunct="1"/>
            <a:r>
              <a:rPr lang="ru-RU" altLang="ru-RU" sz="2400" smtClean="0">
                <a:latin typeface="Times New Roman" pitchFamily="18" charset="0"/>
                <a:cs typeface="Times New Roman" pitchFamily="18" charset="0"/>
              </a:rPr>
              <a:t> РЕБЁНКА, который хулиганит, выпивает или употребляет </a:t>
            </a:r>
          </a:p>
          <a:p>
            <a:pPr eaLnBrk="1" hangingPunct="1">
              <a:buFontTx/>
              <a:buNone/>
            </a:pPr>
            <a:r>
              <a:rPr lang="ru-RU" altLang="ru-RU" sz="2400" smtClean="0">
                <a:latin typeface="Times New Roman" pitchFamily="18" charset="0"/>
                <a:cs typeface="Times New Roman" pitchFamily="18" charset="0"/>
              </a:rPr>
              <a:t> наркотические вещества;</a:t>
            </a:r>
          </a:p>
          <a:p>
            <a:pPr eaLnBrk="1" hangingPunct="1"/>
            <a:r>
              <a:rPr lang="ru-RU" altLang="ru-RU" sz="2400" smtClean="0">
                <a:latin typeface="Times New Roman" pitchFamily="18" charset="0"/>
                <a:cs typeface="Times New Roman" pitchFamily="18" charset="0"/>
              </a:rPr>
              <a:t>РЕБЕНКА, который не посещает школу</a:t>
            </a:r>
          </a:p>
          <a:p>
            <a:pPr eaLnBrk="1" hangingPunct="1"/>
            <a:r>
              <a:rPr lang="ru-RU" altLang="ru-RU" sz="2400" smtClean="0">
                <a:latin typeface="Times New Roman" pitchFamily="18" charset="0"/>
                <a:cs typeface="Times New Roman" pitchFamily="18" charset="0"/>
              </a:rPr>
              <a:t>СЕМЬЮ, которая ведет асоциальный образ жизни и не  </a:t>
            </a:r>
          </a:p>
          <a:p>
            <a:pPr eaLnBrk="1" hangingPunct="1">
              <a:buFontTx/>
              <a:buNone/>
            </a:pPr>
            <a:r>
              <a:rPr lang="ru-RU" altLang="ru-RU" sz="2400" smtClean="0">
                <a:latin typeface="Times New Roman" pitchFamily="18" charset="0"/>
                <a:cs typeface="Times New Roman" pitchFamily="18" charset="0"/>
              </a:rPr>
              <a:t>заботится о ребенке:</a:t>
            </a:r>
          </a:p>
          <a:p>
            <a:pPr eaLnBrk="1" hangingPunct="1"/>
            <a:r>
              <a:rPr lang="ru-RU" altLang="ru-RU" sz="2400" smtClean="0">
                <a:latin typeface="Times New Roman" pitchFamily="18" charset="0"/>
                <a:cs typeface="Times New Roman" pitchFamily="18" charset="0"/>
              </a:rPr>
              <a:t> ФАКТЫ жестокого обращения с детьми;</a:t>
            </a:r>
          </a:p>
          <a:p>
            <a:pPr eaLnBrk="1" hangingPunct="1"/>
            <a:r>
              <a:rPr lang="ru-RU" altLang="ru-RU" sz="2400" smtClean="0">
                <a:latin typeface="Times New Roman" pitchFamily="18" charset="0"/>
                <a:cs typeface="Times New Roman" pitchFamily="18" charset="0"/>
              </a:rPr>
              <a:t> ФАКТЫ вовлечения несовершеннолетних в употребление спиртных напитков и наркотических веществ;            </a:t>
            </a:r>
          </a:p>
          <a:p>
            <a:pPr eaLnBrk="1" hangingPunct="1"/>
            <a:r>
              <a:rPr lang="ru-RU" altLang="ru-RU" sz="2400" smtClean="0">
                <a:latin typeface="Times New Roman" pitchFamily="18" charset="0"/>
                <a:cs typeface="Times New Roman" pitchFamily="18" charset="0"/>
              </a:rPr>
              <a:t>ФАКТЫ вовлечения несовершеннолетних в преступную деятельность.</a:t>
            </a:r>
          </a:p>
        </p:txBody>
      </p:sp>
    </p:spTree>
    <p:extLst>
      <p:ext uri="{BB962C8B-B14F-4D97-AF65-F5344CB8AC3E}">
        <p14:creationId xmlns:p14="http://schemas.microsoft.com/office/powerpoint/2010/main" val="26895086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3"/>
          <p:cNvSpPr>
            <a:spLocks noGrp="1" noChangeArrowheads="1"/>
          </p:cNvSpPr>
          <p:nvPr>
            <p:ph idx="1"/>
          </p:nvPr>
        </p:nvSpPr>
        <p:spPr>
          <a:xfrm>
            <a:off x="3707904" y="476672"/>
            <a:ext cx="5329238" cy="6553200"/>
          </a:xfrm>
        </p:spPr>
        <p:txBody>
          <a:bodyPr>
            <a:normAutofit fontScale="92500"/>
          </a:bodyPr>
          <a:lstStyle/>
          <a:p>
            <a:pPr eaLnBrk="1" hangingPunct="1">
              <a:lnSpc>
                <a:spcPct val="80000"/>
              </a:lnSpc>
              <a:buFontTx/>
              <a:buNone/>
            </a:pPr>
            <a:r>
              <a:rPr lang="ru-RU" altLang="ru-RU" sz="2000" b="1" dirty="0" smtClean="0">
                <a:latin typeface="Georgia" pitchFamily="18" charset="0"/>
              </a:rPr>
              <a:t>      </a:t>
            </a:r>
            <a:r>
              <a:rPr lang="ru-RU" altLang="ru-RU" sz="2400" b="1" dirty="0" smtClean="0">
                <a:latin typeface="Times New Roman" pitchFamily="18" charset="0"/>
                <a:cs typeface="Times New Roman" pitchFamily="18" charset="0"/>
              </a:rPr>
              <a:t>Дети – главный подарок для мира,</a:t>
            </a:r>
            <a:br>
              <a:rPr lang="ru-RU" altLang="ru-RU" sz="24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altLang="ru-RU" sz="2400" b="1" dirty="0" smtClean="0">
                <a:latin typeface="Times New Roman" pitchFamily="18" charset="0"/>
                <a:cs typeface="Times New Roman" pitchFamily="18" charset="0"/>
              </a:rPr>
              <a:t>С ними чудесней земная картина.</a:t>
            </a:r>
            <a:br>
              <a:rPr lang="ru-RU" altLang="ru-RU" sz="24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altLang="ru-RU" sz="2400" b="1" dirty="0" smtClean="0">
                <a:latin typeface="Times New Roman" pitchFamily="18" charset="0"/>
                <a:cs typeface="Times New Roman" pitchFamily="18" charset="0"/>
              </a:rPr>
              <a:t>Всё понимают, берутся за всё</a:t>
            </a:r>
            <a:br>
              <a:rPr lang="ru-RU" altLang="ru-RU" sz="24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altLang="ru-RU" sz="2400" b="1" dirty="0" smtClean="0">
                <a:latin typeface="Times New Roman" pitchFamily="18" charset="0"/>
                <a:cs typeface="Times New Roman" pitchFamily="18" charset="0"/>
              </a:rPr>
              <a:t>Лучшее с ними людское житьё</a:t>
            </a:r>
            <a:br>
              <a:rPr lang="ru-RU" altLang="ru-RU" sz="24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altLang="ru-RU" sz="2400" b="1" dirty="0" smtClean="0">
                <a:latin typeface="Times New Roman" pitchFamily="18" charset="0"/>
                <a:cs typeface="Times New Roman" pitchFamily="18" charset="0"/>
              </a:rPr>
              <a:t>Частенько слабы, неумелы их руки,</a:t>
            </a:r>
            <a:br>
              <a:rPr lang="ru-RU" altLang="ru-RU" sz="24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altLang="ru-RU" sz="2400" b="1" dirty="0" smtClean="0">
                <a:latin typeface="Times New Roman" pitchFamily="18" charset="0"/>
                <a:cs typeface="Times New Roman" pitchFamily="18" charset="0"/>
              </a:rPr>
              <a:t>Но некогда думать ребятам о скуке.</a:t>
            </a:r>
            <a:br>
              <a:rPr lang="ru-RU" altLang="ru-RU" sz="24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altLang="ru-RU" sz="2400" b="1" dirty="0" smtClean="0">
                <a:latin typeface="Times New Roman" pitchFamily="18" charset="0"/>
                <a:cs typeface="Times New Roman" pitchFamily="18" charset="0"/>
              </a:rPr>
              <a:t>В движеньях, заботах их время проходит,</a:t>
            </a:r>
            <a:br>
              <a:rPr lang="ru-RU" altLang="ru-RU" sz="24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altLang="ru-RU" sz="2400" b="1" dirty="0" smtClean="0">
                <a:latin typeface="Times New Roman" pitchFamily="18" charset="0"/>
                <a:cs typeface="Times New Roman" pitchFamily="18" charset="0"/>
              </a:rPr>
              <a:t>Удача к усердным с годами приходит.</a:t>
            </a:r>
            <a:br>
              <a:rPr lang="ru-RU" altLang="ru-RU" sz="24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altLang="ru-RU" sz="2400" b="1" dirty="0" smtClean="0">
                <a:latin typeface="Times New Roman" pitchFamily="18" charset="0"/>
                <a:cs typeface="Times New Roman" pitchFamily="18" charset="0"/>
              </a:rPr>
              <a:t>В детские годы мечты расцветают,</a:t>
            </a:r>
            <a:br>
              <a:rPr lang="ru-RU" altLang="ru-RU" sz="24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altLang="ru-RU" sz="2400" b="1" dirty="0" smtClean="0">
                <a:latin typeface="Times New Roman" pitchFamily="18" charset="0"/>
                <a:cs typeface="Times New Roman" pitchFamily="18" charset="0"/>
              </a:rPr>
              <a:t>Взрослые часто об этом не знают.</a:t>
            </a:r>
            <a:br>
              <a:rPr lang="ru-RU" altLang="ru-RU" sz="24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altLang="ru-RU" sz="2400" b="1" dirty="0" smtClean="0">
                <a:latin typeface="Times New Roman" pitchFamily="18" charset="0"/>
                <a:cs typeface="Times New Roman" pitchFamily="18" charset="0"/>
              </a:rPr>
              <a:t>Надо детишкам права объяснить,</a:t>
            </a:r>
            <a:br>
              <a:rPr lang="ru-RU" altLang="ru-RU" sz="24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altLang="ru-RU" sz="2400" b="1" dirty="0" smtClean="0">
                <a:latin typeface="Times New Roman" pitchFamily="18" charset="0"/>
                <a:cs typeface="Times New Roman" pitchFamily="18" charset="0"/>
              </a:rPr>
              <a:t>Многому надо их обучить.</a:t>
            </a:r>
            <a:br>
              <a:rPr lang="ru-RU" altLang="ru-RU" sz="24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altLang="ru-RU" sz="2400" b="1" dirty="0" smtClean="0">
                <a:latin typeface="Times New Roman" pitchFamily="18" charset="0"/>
                <a:cs typeface="Times New Roman" pitchFamily="18" charset="0"/>
              </a:rPr>
              <a:t>Мир станет лучше на нашей планете,</a:t>
            </a:r>
            <a:br>
              <a:rPr lang="ru-RU" altLang="ru-RU" sz="24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altLang="ru-RU" sz="2400" b="1" dirty="0" smtClean="0">
                <a:latin typeface="Times New Roman" pitchFamily="18" charset="0"/>
                <a:cs typeface="Times New Roman" pitchFamily="18" charset="0"/>
              </a:rPr>
              <a:t>Если счастливыми будут все дети! </a:t>
            </a:r>
          </a:p>
          <a:p>
            <a:pPr algn="r" eaLnBrk="1" hangingPunct="1">
              <a:lnSpc>
                <a:spcPct val="80000"/>
              </a:lnSpc>
              <a:buFontTx/>
              <a:buNone/>
            </a:pPr>
            <a:r>
              <a:rPr lang="ru-RU" altLang="ru-RU" sz="2400" b="1" dirty="0" smtClean="0">
                <a:latin typeface="Times New Roman" pitchFamily="18" charset="0"/>
                <a:cs typeface="Times New Roman" pitchFamily="18" charset="0"/>
              </a:rPr>
              <a:t>               </a:t>
            </a:r>
            <a:r>
              <a:rPr lang="ru-RU" altLang="ru-RU" sz="2400" i="1" dirty="0" smtClean="0">
                <a:latin typeface="Times New Roman" pitchFamily="18" charset="0"/>
                <a:cs typeface="Times New Roman" pitchFamily="18" charset="0"/>
              </a:rPr>
              <a:t>Виктор Павлов</a:t>
            </a:r>
          </a:p>
        </p:txBody>
      </p:sp>
      <p:pic>
        <p:nvPicPr>
          <p:cNvPr id="32771" name="Рисунок 4" descr="Обои - Мыльные пузыри и кроха, красивые картинки, фото, заставки и обои на рабочий стол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75" y="1500188"/>
            <a:ext cx="3857625" cy="3500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211640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Апекс">
  <a:themeElements>
    <a:clrScheme name="Апекс">
      <a:dk1>
        <a:sysClr val="windowText" lastClr="000000"/>
      </a:dk1>
      <a:lt1>
        <a:sysClr val="window" lastClr="FFFFFF"/>
      </a:lt1>
      <a:dk2>
        <a:srgbClr val="69676D"/>
      </a:dk2>
      <a:lt2>
        <a:srgbClr val="C9C2D1"/>
      </a:lt2>
      <a:accent1>
        <a:srgbClr val="CEB966"/>
      </a:accent1>
      <a:accent2>
        <a:srgbClr val="9CB084"/>
      </a:accent2>
      <a:accent3>
        <a:srgbClr val="6BB1C9"/>
      </a:accent3>
      <a:accent4>
        <a:srgbClr val="6585CF"/>
      </a:accent4>
      <a:accent5>
        <a:srgbClr val="7E6BC9"/>
      </a:accent5>
      <a:accent6>
        <a:srgbClr val="A379BB"/>
      </a:accent6>
      <a:hlink>
        <a:srgbClr val="410082"/>
      </a:hlink>
      <a:folHlink>
        <a:srgbClr val="932968"/>
      </a:folHlink>
    </a:clrScheme>
    <a:fontScheme name="Апекс">
      <a:majorFont>
        <a:latin typeface="Lucida Sans"/>
        <a:ea typeface=""/>
        <a:cs typeface="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Апекс">
      <a:fillStyleLst>
        <a:solidFill>
          <a:schemeClr val="phClr"/>
        </a:solidFill>
        <a:gradFill rotWithShape="1">
          <a:gsLst>
            <a:gs pos="20000">
              <a:schemeClr val="phClr">
                <a:tint val="9000"/>
              </a:schemeClr>
            </a:gs>
            <a:gs pos="100000">
              <a:schemeClr val="phClr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gradFill rotWithShape="1">
          <a:gsLst>
            <a:gs pos="0">
              <a:schemeClr val="phClr">
                <a:shade val="60000"/>
              </a:schemeClr>
            </a:gs>
            <a:gs pos="33000">
              <a:schemeClr val="phClr">
                <a:tint val="86500"/>
              </a:schemeClr>
            </a:gs>
            <a:gs pos="46750">
              <a:schemeClr val="phClr">
                <a:tint val="71000"/>
                <a:satMod val="112000"/>
              </a:schemeClr>
            </a:gs>
            <a:gs pos="53000">
              <a:schemeClr val="phClr">
                <a:tint val="71000"/>
                <a:satMod val="112000"/>
              </a:schemeClr>
            </a:gs>
            <a:gs pos="68000">
              <a:schemeClr val="phClr">
                <a:tint val="86000"/>
              </a:schemeClr>
            </a:gs>
            <a:gs pos="100000">
              <a:schemeClr val="phClr">
                <a:shade val="60000"/>
              </a:schemeClr>
            </a:gs>
          </a:gsLst>
          <a:lin ang="8350000" scaled="1"/>
        </a:gradFill>
      </a:fillStyleLst>
      <a:lnStyleLst>
        <a:ln w="9525" cap="flat" cmpd="sng" algn="ctr">
          <a:solidFill>
            <a:schemeClr val="phClr">
              <a:shade val="48000"/>
              <a:satMod val="11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41</TotalTime>
  <Words>1274</Words>
  <Application>Microsoft Office PowerPoint</Application>
  <PresentationFormat>Экран (4:3)</PresentationFormat>
  <Paragraphs>205</Paragraphs>
  <Slides>30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30</vt:i4>
      </vt:variant>
    </vt:vector>
  </HeadingPairs>
  <TitlesOfParts>
    <vt:vector size="31" baseType="lpstr">
      <vt:lpstr>Апекс</vt:lpstr>
      <vt:lpstr>Жестокое обращение с детьми</vt:lpstr>
      <vt:lpstr>             "Проблемные" взрослые - не вина ребенка, а его беда и несчастье. Жестокое обращение с детьми - это не только побои, нанесение ран, сексуальные домогательства и другие способы, которыми взрослые люди калечат тело ребенка. Это - унижение, издевательства, различные формы пренебрежения, которые ранят детскую душу.  Жестокое обращение с детьми формирует людей социально дезадаптированных, не умеющих создавать семью, быть хорошими родителями.   Опасным социальным последствием насилия  является дальнейшее воспроизводство жестокости. </vt:lpstr>
      <vt:lpstr>            Жестокое обращение с детьми – это умышленное или неосторожное обращение или действия со стороны взрослых или сверстников, которые    привели к травмам, нарушению в развитии, смерти ребенка, либо угрожают его правам и благополучию</vt:lpstr>
      <vt:lpstr>Презентация PowerPoint</vt:lpstr>
      <vt:lpstr>Презентация PowerPoint</vt:lpstr>
      <vt:lpstr>Из истории</vt:lpstr>
      <vt:lpstr>Презентация PowerPoint</vt:lpstr>
      <vt:lpstr>Презентация PowerPoint</vt:lpstr>
      <vt:lpstr>Семьи, где несовершеннолетние подвергаются насилию, неодинаковы и по уровню материального благополучия, и по степени близости  между членами семьи.</vt:lpstr>
      <vt:lpstr>Виды насилия над детьми в семье</vt:lpstr>
      <vt:lpstr>Физическое насилие</vt:lpstr>
      <vt:lpstr>Признаки физического насилия</vt:lpstr>
      <vt:lpstr>Основными  особенностями  поведения  родителей или опекунов, если они избивают детей, являются:</vt:lpstr>
      <vt:lpstr>Психологическое насилие</vt:lpstr>
      <vt:lpstr>К психологическому насилию относится</vt:lpstr>
      <vt:lpstr>Признаки психологического насилия</vt:lpstr>
      <vt:lpstr>Пренебрежение</vt:lpstr>
      <vt:lpstr>Признаки пренебрежения</vt:lpstr>
      <vt:lpstr>Сексуальное насилие над детьми</vt:lpstr>
      <vt:lpstr>Признаки сексуального насилия</vt:lpstr>
      <vt:lpstr>Презентация PowerPoint</vt:lpstr>
      <vt:lpstr>Экономическое насилие</vt:lpstr>
      <vt:lpstr>Последствия жестокого обращения  с детьми в семье</vt:lpstr>
      <vt:lpstr>                      Защита прав и достоинств  ребёнка в законодательных        актах   </vt:lpstr>
      <vt:lpstr> Четыре заповеди мудрого родителя  </vt:lpstr>
      <vt:lpstr>Презентация PowerPoint</vt:lpstr>
      <vt:lpstr>Советы родителям</vt:lpstr>
      <vt:lpstr>Презентация PowerPoint</vt:lpstr>
      <vt:lpstr>Обращение комиссии по делам несовершеннолетних и защите их прав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Жестокое обращение с детьми</dc:title>
  <dc:creator>Марина</dc:creator>
  <cp:lastModifiedBy>Пользователь</cp:lastModifiedBy>
  <cp:revision>5</cp:revision>
  <dcterms:created xsi:type="dcterms:W3CDTF">2014-10-22T08:01:03Z</dcterms:created>
  <dcterms:modified xsi:type="dcterms:W3CDTF">2025-11-16T00:58:07Z</dcterms:modified>
</cp:coreProperties>
</file>