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14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D6F3264-8458-4E12-AD0D-264CBD0C5B1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7153092-E551-4EB2-8E33-9B789929E15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62B7E8B-4184-4F8A-ACF7-A7D3DD987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5FB3C65-C6C5-4160-992E-DB59084CAA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3F2BEAF-D735-45D7-B529-C6AB0F1746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2562584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8878F4B-594E-41A8-8C98-F13E5202F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EEE2B8B-15D4-4495-8B64-D0520244C7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F93D6B9-DB43-474E-BB71-AAD8408C57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C8DFEEB-31A7-4299-8E92-7C9CC65D8C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113973E-3DF3-4BAD-AAE0-D3BADFAF23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6337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1C4FD21-E7B2-47BB-91F4-B38B9AD97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85111F7-534D-4286-997C-D3A0BED8A0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881E9BB-62B9-46A3-BC4D-CFACE6053F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73B6C5C-B0B6-41AE-ACA1-9A558EFE64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D69D072-E988-41C2-A557-28F70B7328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919107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A4362D7-34C4-4B6E-97DE-0CDC1527A5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873D423-E2D2-4042-95A4-059F29AE4B4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E58D00D-D0A9-4DE9-B7E4-076B9D14709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2FCD813-01BD-483D-98AB-EA85305595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E53D8B9A-25EB-4E4F-814D-70D586AAE9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588814AD-5E73-475C-BBE0-FAA1A5D420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64431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36FB75E-3A23-4D1E-85CA-58E6D60B7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FFAA050-5CCE-4D74-9673-93CE7BC49C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7404BEFC-8C22-413C-BB4F-DFAA8097F1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393301B2-B8E0-42B8-A619-332158E107E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3A5C0839-D3EE-4EC0-96FD-DDF3EF59845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B3D20967-9461-4A1C-9F06-F40314B444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245D947C-FDD1-41E7-809D-5346080DBD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32582FF6-8443-4F92-A102-23D30E346B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8854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EE3A1AD-254E-43AE-A989-9908A40C84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6F676C8D-FA0C-4D80-BED3-B2CF1EBF71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D7379633-12BA-472A-8B6A-4E1055763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FF572233-AE10-47C9-A056-C0EA0AAC77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04800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8294AD28-C860-4434-A440-F4F4968B6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198DF07-D98B-4CE8-BBD3-B16B751155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CAEEB63D-B234-4647-82C4-0BB8671A5C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50936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BD34A4A-478B-47F9-9118-3E561AE0A2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6D089A5-D585-4E1D-9F20-012513AF2E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8FEC88E-B398-4F4B-B35C-6D0DA0F90A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4E56867-423F-41C6-BF35-B93ECAA8B4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A6D15B8A-1F7D-47CB-BDED-4BBDF92610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416CF10-FE62-4DE0-A4E1-1F4559CB27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193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CA806F-9601-4C98-99C2-6101F74462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62458476-C6C2-4854-A45C-538D45FC319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EC653DAC-1B43-42DC-9A6B-6F56FC60DA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8A10F0E-27E0-480D-AF4E-5088CAD35C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FEC45043-8C3B-4803-A6DB-397783F62D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B65CCCC6-381C-4EDD-B2FA-19A919DCA9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3581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7825FC-F844-4DC0-95D5-DBFAE2C509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FC7B71DB-4DF5-4686-BE74-474A2083518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3C16122-65B5-478E-A8A7-0AFBBDA266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D0A773DE-B941-4D63-854E-0981D3E553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8F7BCB7-5131-4993-8CB0-84557A8122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376844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5F3F0BB8-314B-494F-9EB4-74A820C0B4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2F82C955-18EF-4A51-B6B2-FC9991BE392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151BA5E-2B73-4E22-9487-AEDADD202B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B5ECE569-BB5A-4AB3-A7F1-FC41D12275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BB6CE474-2403-4BEF-B06E-3272DD505B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062679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F9D1977-AC2A-4CD4-AC5B-0907E2054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1BA6765D-90FB-45FA-ACF7-8678E37327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4EA71077-7498-4665-BAA8-B9D01B8BAE6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592C07-FD88-4D97-8D34-C4E1AB816F27}" type="datetimeFigureOut">
              <a:rPr lang="ru-RU" smtClean="0"/>
              <a:t>12.04.2022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0ED84D40-B0E3-4AEC-8089-D86DF14E38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9251C085-4D97-4DF3-BE27-75F101E9EE2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B9449B-06D2-442C-88C1-BD8EF5A6455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90256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ru.wikipedia.org/wiki/%D0%98%D1%82%D0%B0%D0%BB%D1%8C%D1%8F%D0%BD%D1%81%D0%BA%D0%B8%D0%B9_%D1%8F%D0%B7%D1%8B%D0%BA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dic.academic.ru/dic.nsf/ogegova/111226" TargetMode="External"/><Relationship Id="rId4" Type="http://schemas.openxmlformats.org/officeDocument/2006/relationships/hyperlink" Target="https://ru.wikipedia.org/wiki/%D0%9A%D0%B0%D0%BF%D0%B5%D0%BB%D0%BB%D0%B0_(%D0%B0%D1%80%D1%85%D0%B8%D1%82%D0%B5%D0%BA%D1%82%D1%83%D1%80%D0%B0)" TargetMode="Externa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73ED451-4090-4C26-A7A1-2ECC8C1FEE89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534A8AA4-8843-49FF-9CFF-4CC935B04C13}"/>
              </a:ext>
            </a:extLst>
          </p:cNvPr>
          <p:cNvSpPr/>
          <p:nvPr/>
        </p:nvSpPr>
        <p:spPr>
          <a:xfrm>
            <a:off x="964096" y="744130"/>
            <a:ext cx="10287000" cy="34122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6000" b="1" i="1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</a:t>
            </a:r>
            <a:r>
              <a:rPr lang="ru-RU" sz="6000" b="1" i="1" dirty="0" err="1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Распевка</a:t>
            </a:r>
            <a:r>
              <a:rPr lang="ru-RU" sz="6000" b="1" i="1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- основа постановки детского голоса»</a:t>
            </a:r>
            <a:endParaRPr lang="ru-R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«Запоют дети – запоет народ», – писал К. Д. Ушинский.</a:t>
            </a:r>
            <a:endParaRPr lang="ru-RU" sz="1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51C5946D-671E-4B40-8C82-2C441C256C4F}"/>
              </a:ext>
            </a:extLst>
          </p:cNvPr>
          <p:cNvSpPr/>
          <p:nvPr/>
        </p:nvSpPr>
        <p:spPr>
          <a:xfrm>
            <a:off x="5065643" y="5119363"/>
            <a:ext cx="6096000" cy="7655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06000"/>
              </a:lnSpc>
              <a:spcAft>
                <a:spcPts val="800"/>
              </a:spcAft>
            </a:pP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Музыкальный руководитель МДОУ №8 «Журавлик»</a:t>
            </a:r>
            <a:endParaRPr lang="ru-RU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                                                 </a:t>
            </a:r>
            <a:r>
              <a:rPr lang="ru-RU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Тюшова</a:t>
            </a: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Наталья Владимировна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628386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54A61D96-BC84-40A1-B107-D8C731485FE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17306" y="-2826026"/>
            <a:ext cx="6957390" cy="12609443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9F6DF4B-DC11-4E8B-8746-B657617BBEB7}"/>
              </a:ext>
            </a:extLst>
          </p:cNvPr>
          <p:cNvSpPr/>
          <p:nvPr/>
        </p:nvSpPr>
        <p:spPr>
          <a:xfrm>
            <a:off x="993913" y="506896"/>
            <a:ext cx="109330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ТЕРМИНЫ</a:t>
            </a:r>
            <a:r>
              <a:rPr lang="ru-RU" b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:</a:t>
            </a:r>
            <a:endParaRPr lang="ru-RU" dirty="0"/>
          </a:p>
        </p:txBody>
      </p:sp>
      <p:sp>
        <p:nvSpPr>
          <p:cNvPr id="7" name="Прямоугольник 6">
            <a:extLst>
              <a:ext uri="{FF2B5EF4-FFF2-40B4-BE49-F238E27FC236}">
                <a16:creationId xmlns:a16="http://schemas.microsoft.com/office/drawing/2014/main" id="{E4367B59-B6C6-4E10-A91E-6655470BE3A4}"/>
              </a:ext>
            </a:extLst>
          </p:cNvPr>
          <p:cNvSpPr/>
          <p:nvPr/>
        </p:nvSpPr>
        <p:spPr>
          <a:xfrm>
            <a:off x="1123123" y="1569036"/>
            <a:ext cx="10575234" cy="4593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"A </a:t>
            </a:r>
            <a:r>
              <a:rPr lang="ru-RU" sz="2800" b="1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cappella</a:t>
            </a: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"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 (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3" tooltip="Итальянский язык"/>
              </a:rPr>
              <a:t>итал.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r>
              <a:rPr lang="it-IT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 cappella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«как в 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4" tooltip="Капелла (архитектура)"/>
              </a:rPr>
              <a:t>капелле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») пение (как правило, хоровое) без инструментального сопровождения.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kern="1800" dirty="0" err="1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Валеологические</a:t>
            </a:r>
            <a:r>
              <a:rPr lang="ru-RU" sz="2800" b="1" i="1" kern="1800" dirty="0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 </a:t>
            </a:r>
            <a:r>
              <a:rPr lang="ru-RU" sz="2800" b="1" i="1" kern="1800" dirty="0" err="1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попевки</a:t>
            </a:r>
            <a:r>
              <a:rPr lang="ru-RU" sz="2800" b="1" i="1" kern="1800" dirty="0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- 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несложные, добрые тексты и мелодия, состоящая из звуков мажорной гаммы (позитивный лад), поднимают настроение, подготавливают голос к пению.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hlinkClick r:id="rId5"/>
              </a:rPr>
              <a:t>Музицирование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- играть на музыкальном инструменте, заниматься музыкой.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758592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F0753BD-FBFF-44F3-BC09-C73FE2924723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87487" y="-2587487"/>
            <a:ext cx="7017026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F2EB508A-BF89-4180-9E1B-2EFF7E4D593E}"/>
              </a:ext>
            </a:extLst>
          </p:cNvPr>
          <p:cNvSpPr/>
          <p:nvPr/>
        </p:nvSpPr>
        <p:spPr>
          <a:xfrm>
            <a:off x="725557" y="413926"/>
            <a:ext cx="10674626" cy="63182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  <a:spcAft>
                <a:spcPts val="800"/>
              </a:spcAft>
            </a:pPr>
            <a:endParaRPr lang="ru-RU" sz="2800" b="1" i="1" dirty="0">
              <a:solidFill>
                <a:srgbClr val="1F3864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Фонопедические</a:t>
            </a: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упражнения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 способствуют развитию носового, диафрагмального, брюшного дыхания, стимулированию гортанно-глоточного аппарата и деятельности головного мозга, укрепляют  голосовые связки детей, помогают профилактики заболеваний верхних дыхательных путей.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Мелодизированные</a:t>
            </a: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пальчиковые игры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-соединение пальцевой пластики с выразительным мелодическим и речевым интонированием под музыку (как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попевки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и песенки) с показом иллюстраций и игрушек.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6000"/>
              </a:lnSpc>
              <a:spcAft>
                <a:spcPts val="800"/>
              </a:spcAft>
            </a:pP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Рефлексия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- способность сознательно обращать внимание на свои мысли, эмоции, поведение, оценивать принятые решения и перспективы.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831699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B546C84A-621C-474D-AC3C-9BEB4C68738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7000"/>
            <a:ext cx="6858000" cy="12192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76A5CA1C-D155-4474-B20A-FE78F35D71B3}"/>
              </a:ext>
            </a:extLst>
          </p:cNvPr>
          <p:cNvSpPr/>
          <p:nvPr/>
        </p:nvSpPr>
        <p:spPr>
          <a:xfrm>
            <a:off x="655983" y="536713"/>
            <a:ext cx="10863469" cy="60285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Каждый человек при рождении получает уникальный дар – голос, который при желании и благоприятных условиях может стать музыкальным инструментом.</a:t>
            </a:r>
          </a:p>
          <a:p>
            <a:pPr algn="ctr"/>
            <a:endParaRPr lang="ru-RU" sz="1600" i="1" dirty="0">
              <a:solidFill>
                <a:srgbClr val="1F3864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ru-RU" sz="4800" b="1" i="1" dirty="0">
                <a:solidFill>
                  <a:schemeClr val="accent1">
                    <a:lumMod val="50000"/>
                  </a:schemeClr>
                </a:solidFill>
              </a:rPr>
              <a:t>АКТУАЛЬНОСТЬ</a:t>
            </a:r>
            <a:r>
              <a:rPr lang="ru-RU" sz="4800" i="1" dirty="0">
                <a:solidFill>
                  <a:schemeClr val="accent1">
                    <a:lumMod val="50000"/>
                  </a:schemeClr>
                </a:solidFill>
              </a:rPr>
              <a:t>.</a:t>
            </a:r>
            <a:endParaRPr lang="ru-RU" sz="4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sz="1600" dirty="0"/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Пение одно из самых любимых, ярких и доступных видов искусства, которое способно доставлять радость, развивать воображение и фантазию, способствовать творческому развитию и здоровому образу жизни ребенка. Игровые сюжеты, видео-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распевки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превращают распевание в увлекательный процесс, что в дальнейшем облегчит усвоение детьми более сложных песен. Дети и педагог получают удовольствие и радость от распевания.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88246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B73FC1B-E79D-4A42-91FF-355241D06B21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437C045-D3FC-410A-B24C-D373BCF2AB0D}"/>
              </a:ext>
            </a:extLst>
          </p:cNvPr>
          <p:cNvSpPr/>
          <p:nvPr/>
        </p:nvSpPr>
        <p:spPr>
          <a:xfrm>
            <a:off x="675861" y="606288"/>
            <a:ext cx="10883348" cy="40934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66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ЦЕЛЬ:</a:t>
            </a:r>
          </a:p>
          <a:p>
            <a:pPr algn="ctr"/>
            <a:endParaRPr lang="ru-RU" sz="4800" b="1" i="1" dirty="0">
              <a:solidFill>
                <a:srgbClr val="1F3864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endParaRPr lang="ru-RU" sz="32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Воспитание интереса и любови к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</a:rPr>
              <a:t>распевке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, умение  петь чётко, внятно с настроением и выражать свои чувства в </a:t>
            </a:r>
            <a:r>
              <a:rPr lang="ru-RU" sz="3200" dirty="0" err="1">
                <a:solidFill>
                  <a:schemeClr val="accent1">
                    <a:lumMod val="50000"/>
                  </a:schemeClr>
                </a:solidFill>
              </a:rPr>
              <a:t>распевках</a:t>
            </a:r>
            <a:r>
              <a:rPr lang="ru-RU" sz="3200" dirty="0">
                <a:solidFill>
                  <a:schemeClr val="accent1">
                    <a:lumMod val="50000"/>
                  </a:schemeClr>
                </a:solidFill>
              </a:rPr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340193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C4328DA-102D-4FBE-A154-735F086EBA6B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95490300-A097-4885-B06B-458DE50A3F2B}"/>
              </a:ext>
            </a:extLst>
          </p:cNvPr>
          <p:cNvSpPr/>
          <p:nvPr/>
        </p:nvSpPr>
        <p:spPr>
          <a:xfrm>
            <a:off x="695739" y="626165"/>
            <a:ext cx="10605052" cy="55707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ЗАДАЧИ ИГРОВОГО РАСПЕВАНИЯ:</a:t>
            </a:r>
          </a:p>
          <a:p>
            <a:pPr algn="ctr"/>
            <a:endParaRPr lang="ru-RU" sz="4800" b="1" i="1" dirty="0">
              <a:solidFill>
                <a:srgbClr val="1F3864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ru-RU" b="1" i="1" dirty="0">
              <a:solidFill>
                <a:srgbClr val="1F3864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Настроить детей на рабочий лад. Собрать внимание.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Подготовить певческий и артикуляционный аппараты к пению.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Развить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звуковысотный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слух, поработать над чистотой интонации и расширить диапазон голоса.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285750" lvl="0" indent="-28575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Отработать сложные моменты изучаемых произведений.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7359210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C3E11EDE-AA10-455F-9C76-80A790C5FBF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11726" y="-2711726"/>
            <a:ext cx="6858000" cy="12281452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8ECBA8B6-43CF-461C-A288-3704BD958AB8}"/>
              </a:ext>
            </a:extLst>
          </p:cNvPr>
          <p:cNvSpPr/>
          <p:nvPr/>
        </p:nvSpPr>
        <p:spPr>
          <a:xfrm>
            <a:off x="655983" y="526774"/>
            <a:ext cx="10803833" cy="5886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МЕТОДЫ И ПРИЕМЫ:</a:t>
            </a:r>
          </a:p>
          <a:p>
            <a:pPr algn="ctr"/>
            <a:endParaRPr lang="ru-RU" b="1" i="1" dirty="0">
              <a:solidFill>
                <a:srgbClr val="1F3864"/>
              </a:solidFill>
              <a:latin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ctr">
              <a:buFont typeface="Wingdings" panose="05000000000000000000" pitchFamily="2" charset="2"/>
              <a:buChar char="Ø"/>
            </a:pP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Подбор игровых упражнений- </a:t>
            </a:r>
            <a:r>
              <a:rPr lang="ru-RU" sz="2400" i="1" dirty="0" err="1">
                <a:solidFill>
                  <a:schemeClr val="accent1">
                    <a:lumMod val="50000"/>
                  </a:schemeClr>
                </a:solidFill>
              </a:rPr>
              <a:t>распевок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, соответствующих детям определенного возраста.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algn="ctr">
              <a:buFont typeface="Wingdings" panose="05000000000000000000" pitchFamily="2" charset="2"/>
              <a:buChar char="Ø"/>
            </a:pP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Использование технологий в игровой форме.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algn="ctr">
              <a:buFont typeface="Wingdings" panose="05000000000000000000" pitchFamily="2" charset="2"/>
              <a:buChar char="Ø"/>
            </a:pP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Пение по рядам, по цепочке.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lvl="0" indent="-342900" algn="ctr">
              <a:buFont typeface="Wingdings" panose="05000000000000000000" pitchFamily="2" charset="2"/>
              <a:buChar char="Ø"/>
            </a:pP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Пение без музыкального сопровождения (a </a:t>
            </a:r>
            <a:r>
              <a:rPr lang="ru-RU" sz="2400" i="1" dirty="0" err="1">
                <a:solidFill>
                  <a:schemeClr val="accent1">
                    <a:lumMod val="50000"/>
                  </a:schemeClr>
                </a:solidFill>
              </a:rPr>
              <a:t>capella</a:t>
            </a: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).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pPr marL="342900" indent="-342900" algn="ctr">
              <a:buFont typeface="Wingdings" panose="05000000000000000000" pitchFamily="2" charset="2"/>
              <a:buChar char="Ø"/>
            </a:pPr>
            <a:r>
              <a:rPr lang="ru-RU" sz="2400" i="1" dirty="0">
                <a:solidFill>
                  <a:schemeClr val="accent1">
                    <a:lumMod val="50000"/>
                  </a:schemeClr>
                </a:solidFill>
              </a:rPr>
              <a:t>Если рассмотреть любую мелодию, то мы увидим, что она состоит из цепочки интервалов, постепенного движения мелодии вверх, вниз или же пения на одном звуке, что, наверное, самое сложное для детей.</a:t>
            </a:r>
            <a:endParaRPr lang="ru-RU" sz="24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99683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67AA391-4099-4218-AB88-57EB2ABA584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FEA3844-7B2D-4005-9C7D-F20FA23D864A}"/>
              </a:ext>
            </a:extLst>
          </p:cNvPr>
          <p:cNvSpPr/>
          <p:nvPr/>
        </p:nvSpPr>
        <p:spPr>
          <a:xfrm>
            <a:off x="795130" y="457201"/>
            <a:ext cx="10644809" cy="59025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Теоретическое и сложное распознавание высоких, средних звуков очень важно закрепить на практике голосом, для этого и существует раздел «Распевание» музыкального занятия. Раздел «Распевание» для детей скучен, неинтересен, монотонен и не всегда понятен. Диапазон и вокальные позиции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распевок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довольно однообразны. Поэтому любая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распевка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должна содержать определенную задачу. 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Если требуется расширить диапазон голосов , то начать распевание следует со звука соль 1, чтобы достать звук ре2, который является предельным. Звук до1 для</a:t>
            </a:r>
            <a:r>
              <a:rPr lang="ru-RU" sz="28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дошкольников-«чужой».</a:t>
            </a:r>
            <a:r>
              <a:rPr lang="ru-RU" sz="2800" b="1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начале диапазон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распевок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ограничен-он равен малой или большой терции. И только постепенно, по мере укрепления  и развития голосовых связок и гортани, диапазон несколько расширяется.(н-р: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ст.гр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.,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подг.гр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.).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41420164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10D8A1AE-3511-4258-ACEC-8DD772F6852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4098884-9946-41E1-9D30-061AA9D31EFC}"/>
              </a:ext>
            </a:extLst>
          </p:cNvPr>
          <p:cNvSpPr/>
          <p:nvPr/>
        </p:nvSpPr>
        <p:spPr>
          <a:xfrm>
            <a:off x="715617" y="516836"/>
            <a:ext cx="10863470" cy="6000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Для детей любое 5 обычное песенное упражнение монотонно, однообразно, что снижает их интерес. Поэтому оно должно проходить </a:t>
            </a:r>
            <a:r>
              <a:rPr lang="ru-RU" sz="26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 игровой форме.</a:t>
            </a:r>
          </a:p>
          <a:p>
            <a:pPr algn="ctr"/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Короткий сказочный сюжет или просто игровой момент может стать основой для </a:t>
            </a:r>
            <a:r>
              <a:rPr lang="ru-RU" sz="2600" i="1" dirty="0" err="1">
                <a:solidFill>
                  <a:schemeClr val="accent1">
                    <a:lumMod val="50000"/>
                  </a:schemeClr>
                </a:solidFill>
              </a:rPr>
              <a:t>распевки</a:t>
            </a:r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. Дети воспринимают игровое распевание как первую из песен и ждут его с нетерпением. Систематическое использование  песенок-</a:t>
            </a:r>
            <a:r>
              <a:rPr lang="ru-RU" sz="2600" i="1" dirty="0" err="1">
                <a:solidFill>
                  <a:schemeClr val="accent1">
                    <a:lumMod val="50000"/>
                  </a:schemeClr>
                </a:solidFill>
              </a:rPr>
              <a:t>распевок</a:t>
            </a:r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 помогает выровнять звучание голоса, добиться естественного легкого пения. Важно, чтобы каждое упражнение имело интересное содержание, игровой момент и могло увлечь ребенка. </a:t>
            </a:r>
            <a:endParaRPr lang="ru-RU" sz="2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Использование игрового распевания окажется эффективным, если этому разделу будет уделяться 3-5 минут музыкальной НОД. Результат использования </a:t>
            </a:r>
            <a:r>
              <a:rPr lang="ru-RU" sz="2600" i="1" dirty="0" err="1">
                <a:solidFill>
                  <a:schemeClr val="accent1">
                    <a:lumMod val="50000"/>
                  </a:schemeClr>
                </a:solidFill>
              </a:rPr>
              <a:t>распевок</a:t>
            </a:r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 не заставит себя ждать – дети хорошо поют, чисто интонируют.</a:t>
            </a:r>
            <a:endParaRPr lang="ru-RU" sz="26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83120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C08F646-0F5C-4B45-A40A-8AE8C0169584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1F2DB6D3-89C2-4025-A0C9-46ABAFEF54B7}"/>
              </a:ext>
            </a:extLst>
          </p:cNvPr>
          <p:cNvSpPr/>
          <p:nvPr/>
        </p:nvSpPr>
        <p:spPr>
          <a:xfrm>
            <a:off x="646044" y="526774"/>
            <a:ext cx="10873408" cy="62578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Игровое распевание включает в себя два образа,</a:t>
            </a: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две музыкальные фразы на высокое и среднее звучание голоса.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Наглядность и образность картинок помогает детям озвучивать данных героев в разных звуковых позициях. Контрастность образов помогает детям четко сопоставлять и воспроизводить голоса и, что не мало важно, играть в них. </a:t>
            </a:r>
          </a:p>
          <a:p>
            <a:pPr algn="ctr"/>
            <a:endParaRPr lang="ru-RU" sz="2800" i="1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</a:rPr>
              <a:t>Такое игровое распевание благодаря наглядности и игровой ситуации развивает: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Образное воображение, правильность выбора голоса (среднего, высокого), чистое интонирование.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Самоконтроль, умение анализировать свое пение и товарищей.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Дикцию, артикуляцию, дыхание в пении.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2978193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0B1F1DA4-1014-49C2-B805-19FD22778F65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3F186D5D-4344-4D33-8955-26D2F4FB482E}"/>
              </a:ext>
            </a:extLst>
          </p:cNvPr>
          <p:cNvSpPr/>
          <p:nvPr/>
        </p:nvSpPr>
        <p:spPr>
          <a:xfrm>
            <a:off x="725557" y="616226"/>
            <a:ext cx="10903226" cy="58269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Творческие способности, формирует навыки театральной деятельности( используется мимика, жесты, пение по ролям).</a:t>
            </a: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Распевание может перейти в музыкальную игру, танец, повтор и закрепление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муз.ритм.движений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, музицирование.</a:t>
            </a:r>
          </a:p>
          <a:p>
            <a:pPr marL="457200" lvl="0" indent="-457200" algn="ctr">
              <a:buFont typeface="Wingdings" panose="05000000000000000000" pitchFamily="2" charset="2"/>
              <a:buChar char="Ø"/>
            </a:pP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 </a:t>
            </a:r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</a:rPr>
              <a:t>Игровые </a:t>
            </a:r>
            <a:r>
              <a:rPr lang="ru-RU" sz="2800" i="1" u="sng" dirty="0" err="1">
                <a:solidFill>
                  <a:schemeClr val="accent1">
                    <a:lumMod val="50000"/>
                  </a:schemeClr>
                </a:solidFill>
              </a:rPr>
              <a:t>распевки</a:t>
            </a:r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</a:rPr>
              <a:t> на музыкальном занятии используют в различных видах деятельности: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музыкальное приветствие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валеологические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попевки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, музицирование, дыхательная и артикуляционная гимнастика, речевые игры в форму музыкальных чистоговорок,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фонопедические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упражнения,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распевки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- календарики,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мелодизированные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пальчиковые игры.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12677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EDBEAF0-3850-49C5-8D3B-618AC3E0A8E7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B37FBB65-353A-4801-82B8-3583E8461145}"/>
              </a:ext>
            </a:extLst>
          </p:cNvPr>
          <p:cNvSpPr/>
          <p:nvPr/>
        </p:nvSpPr>
        <p:spPr>
          <a:xfrm>
            <a:off x="765313" y="327991"/>
            <a:ext cx="10654749" cy="660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Дети игровое распевание воспринимают, как первую из песен.</a:t>
            </a:r>
          </a:p>
          <a:p>
            <a:pPr algn="ctr"/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Чередование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распевок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и смена иллюстраций подогревает интерес.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Распевка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должна предвосхищать решение поставленной задачи в последующей песне (отработать скачки или плавный подъём мелодии).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</a:rPr>
              <a:t>Песня – это не только мелодия, но в ней есть еще и слова.</a:t>
            </a:r>
            <a:r>
              <a:rPr lang="ru-RU" sz="2800" b="1" i="1" dirty="0">
                <a:solidFill>
                  <a:schemeClr val="accent1">
                    <a:lumMod val="50000"/>
                  </a:schemeClr>
                </a:solidFill>
              </a:rPr>
              <a:t> </a:t>
            </a:r>
            <a:r>
              <a:rPr lang="ru-RU" sz="2800" b="1" i="1" u="sng" dirty="0">
                <a:solidFill>
                  <a:schemeClr val="accent1">
                    <a:lumMod val="50000"/>
                  </a:schemeClr>
                </a:solidFill>
              </a:rPr>
              <a:t>АРТИКУЛЯЦИОННАЯ ГИМНАСТИКА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 помогает справиться с трудностями неправильного произношения отдельных звуков. Целью, которой является развитие певческих способностей, чувство ритма, совершенствование дикции, формирование артикуляции различных звуков. Отточить дикцию помогут скороговорки,  игровые упражнения в для губ, язычка. («Кот Рыжик», «Баба </a:t>
            </a:r>
            <a:r>
              <a:rPr lang="ru-RU" sz="2800" i="1" dirty="0" err="1">
                <a:solidFill>
                  <a:schemeClr val="accent1">
                    <a:lumMod val="50000"/>
                  </a:schemeClr>
                </a:solidFill>
              </a:rPr>
              <a:t>Квака</a:t>
            </a:r>
            <a:r>
              <a:rPr lang="ru-RU" sz="2800" i="1" dirty="0">
                <a:solidFill>
                  <a:schemeClr val="accent1">
                    <a:lumMod val="50000"/>
                  </a:schemeClr>
                </a:solidFill>
              </a:rPr>
              <a:t>», «Лягушонок-слоненок», «Неваляшка».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800" i="1" u="sng" dirty="0">
                <a:solidFill>
                  <a:schemeClr val="accent1">
                    <a:lumMod val="50000"/>
                  </a:schemeClr>
                </a:solidFill>
              </a:rPr>
              <a:t>Каждая буквочка – это завернутая конфетка.</a:t>
            </a:r>
            <a:endParaRPr lang="ru-RU" sz="28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172183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D7592F8A-BDC6-4D2E-9813-623B8691717C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6FCD2DB7-3357-4464-B2FB-2E248F676376}"/>
              </a:ext>
            </a:extLst>
          </p:cNvPr>
          <p:cNvSpPr/>
          <p:nvPr/>
        </p:nvSpPr>
        <p:spPr>
          <a:xfrm>
            <a:off x="467139" y="238539"/>
            <a:ext cx="11092071" cy="619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</a:pPr>
            <a:endParaRPr lang="ru-RU" sz="2800" b="1" i="1" u="sng" dirty="0">
              <a:solidFill>
                <a:srgbClr val="1F3864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МЕЛОДИЗИРОВАННЫЕ ЧИСТОГОВОРКИ.</a:t>
            </a: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Формирование артикуляционного уклада сонорных, свистящих, шипящих звуков стимулирует развитие экспрессивной речи, правильного звукопроизношения, артикуляционной моторики, укрепляет мышцы губ и языка, положительно влияет на формирование дыхания у детей, музыкальных и творческих способностей. Параллельно использовать жесты: хлопки, шлепки по коленям, щелчки, притопы. Свистящие звуки «С» «З» «Ц»: «Цыплята», «Злая коза», «Гости», «Оса», «Гусь», «Колесо». Сонорные звуки «Л» «Р»: «Кукла», «Утро», «Котик». Шипящие звуки «Ж» «Ш» «Ч» «Щ»: «Калачи»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47714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395C812F-CFD8-49EA-BB36-8E94CC37D3E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455479B8-AD62-4636-A15F-B7FAD39B348E}"/>
              </a:ext>
            </a:extLst>
          </p:cNvPr>
          <p:cNvSpPr/>
          <p:nvPr/>
        </p:nvSpPr>
        <p:spPr>
          <a:xfrm>
            <a:off x="685800" y="516836"/>
            <a:ext cx="10942983" cy="60006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Пение с предшествующей</a:t>
            </a:r>
            <a:r>
              <a:rPr lang="ru-RU" sz="2600" b="1" i="1" u="sng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ДЫХАТЕЛЬНОЙ ГИМНАСТИКОЙ</a:t>
            </a:r>
            <a:r>
              <a:rPr lang="ru-RU" sz="2600" i="1" dirty="0">
                <a:solidFill>
                  <a:schemeClr val="accent1">
                    <a:lumMod val="50000"/>
                  </a:schemeClr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оказывает на детей психотерапевтическое, оздоравливающее, лечебное воздействие. Используются упражнения на развитие диафрагмально-брюшного дыхания, продолжительного речевого выдоха: «Ладошки», «Кошка», «Большой маятник», «Игрушка-неваляшка», «Погончики», «Насос», «Накачиваем шины»….</a:t>
            </a:r>
          </a:p>
          <a:p>
            <a:pPr algn="ctr"/>
            <a:endParaRPr lang="ru-RU" sz="2600" i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/>
            <a:r>
              <a:rPr lang="ru-RU" sz="2600" b="1" i="1" u="sng" dirty="0">
                <a:solidFill>
                  <a:schemeClr val="accent1">
                    <a:lumMod val="50000"/>
                  </a:schemeClr>
                </a:solidFill>
              </a:rPr>
              <a:t>ВОКАЛЬНО-ПЕВЧЕСКАЯ ПОСТАНОВКА КОРПУСА.</a:t>
            </a:r>
            <a:endParaRPr lang="ru-RU" sz="2600" dirty="0">
              <a:solidFill>
                <a:schemeClr val="accent1">
                  <a:lumMod val="50000"/>
                </a:schemeClr>
              </a:solidFill>
            </a:endParaRPr>
          </a:p>
          <a:p>
            <a:pPr algn="ctr"/>
            <a:r>
              <a:rPr lang="ru-RU" sz="2600" i="1" dirty="0">
                <a:solidFill>
                  <a:schemeClr val="accent1">
                    <a:lumMod val="50000"/>
                  </a:schemeClr>
                </a:solidFill>
              </a:rPr>
              <a:t>ВАЖНО принять правильное положение. Чтобы ребенок чувствовал себя свободно – внимательно следить за осанкой. Голос будет звучать естественно и легко, если ничего не мешает. Сесть или встать прямо, голову не поднимать слишком высоко, плечи свободно опущены. Игровые упражнения - установки: «Спинка-тростинка», «Сидит дед», «Баба-Яга», «Посмотрите за собой», «Петь приятно и удобно».</a:t>
            </a:r>
            <a:endParaRPr lang="ru-RU" sz="2600" dirty="0">
              <a:solidFill>
                <a:schemeClr val="accent1">
                  <a:lumMod val="50000"/>
                </a:schemeClr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8874172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02DC416-217C-413F-99A1-B2D43D56D64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847E1842-50A0-4518-B806-64D162B8722D}"/>
              </a:ext>
            </a:extLst>
          </p:cNvPr>
          <p:cNvSpPr/>
          <p:nvPr/>
        </p:nvSpPr>
        <p:spPr>
          <a:xfrm>
            <a:off x="506897" y="367748"/>
            <a:ext cx="11270974" cy="60601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Игровые</a:t>
            </a:r>
            <a:r>
              <a:rPr lang="ru-RU" sz="28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ФОНОПЕДИЧЕСКИЕ УПРАЖНЕНИЯ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как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здоровьесберегающая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технология. Цель, которых 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активизация фонационного выдоха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 </a:t>
            </a:r>
            <a:r>
              <a:rPr lang="ru-RU" sz="2800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т.е. связь голоса с дыханием.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(«Лень», «Погреемся», «Посчитаем», «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Капризка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«Тигр вышел погулять», «Покачай  ребенка», «Эхо», «Езда на автомобиле», «От 1 до 10», «Море», «Качели», «Ракета»). 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МЕЛОДИЗИРОВАННЫЕ ПАЛЬЧИКОВЫЕ ИГРЫ.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Цель: развитие речи, двигательных качеств, соединение пальцевой пластики с выразительным мелодическим и речевым интонированием под музыку (как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попевки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и песенки) с показом иллюстраций и игрушек.(«Хлопаем в ладоши», «Лодочка», «Тили-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тели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», «Лебедушка», «Котик», «Дождик», «Деревенский разговор», «Зоосад»).</a:t>
            </a:r>
            <a:endParaRPr lang="ru-RU" sz="28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760757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913DEB7F-3EE9-4F09-B32F-A999385B0A8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6D2DA060-E9BC-4F1E-80F1-E8CF7A9421F4}"/>
              </a:ext>
            </a:extLst>
          </p:cNvPr>
          <p:cNvSpPr/>
          <p:nvPr/>
        </p:nvSpPr>
        <p:spPr>
          <a:xfrm>
            <a:off x="506896" y="506896"/>
            <a:ext cx="11201400" cy="55863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4800" b="1" i="1" u="sng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РАБОТА С ВОСПИТАТЕЛЯМИ И РОДИТЕЛЯМИ.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90600">
              <a:lnSpc>
                <a:spcPct val="106000"/>
              </a:lnSpc>
              <a:spcAft>
                <a:spcPts val="0"/>
              </a:spcAft>
            </a:pPr>
            <a:r>
              <a:rPr lang="ru-RU" dirty="0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 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endParaRPr lang="ru-RU" sz="2800" i="1" dirty="0">
              <a:solidFill>
                <a:srgbClr val="1F3864"/>
              </a:solidFill>
              <a:latin typeface="Calibri" panose="020F0502020204030204" pitchFamily="34" charset="0"/>
              <a:ea typeface="Times New Roman" panose="02020603050405020304" pitchFamily="18" charset="0"/>
              <a:cs typeface="Tahoma" panose="020B0604030504040204" pitchFamily="34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Консультации о вреде крикливого пения, громкого разговора на улице в холодную, сырую погоду. Крик и шум портит голос детей, притупляет слух и отрицательно влияет на их нервную систему. К голосовым связкам детей нужно относиться бережно,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Tahoma" panose="020B0604030504040204" pitchFamily="34" charset="0"/>
              </a:rPr>
              <a:t>не допускать, чтобы дети кричали, напрягали и не берегли голос, не форсировали звук во время пения, следить за плавным голосоведением.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2417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2E28B8C9-D13F-4CED-A7D8-1971BC5D5708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2F98D7C-F13C-4971-B928-74A8F02A21BC}"/>
              </a:ext>
            </a:extLst>
          </p:cNvPr>
          <p:cNvSpPr/>
          <p:nvPr/>
        </p:nvSpPr>
        <p:spPr>
          <a:xfrm>
            <a:off x="785191" y="318053"/>
            <a:ext cx="1092310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Картотека песенок-</a:t>
            </a:r>
            <a:r>
              <a:rPr lang="ru-RU" sz="3600" b="1" i="1" u="sng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распевок</a:t>
            </a:r>
            <a:r>
              <a:rPr lang="ru-RU" sz="3600" b="1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музыкально-дидактических игр</a:t>
            </a:r>
            <a:endParaRPr lang="ru-RU" sz="3600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C83C7F5-A2F0-4423-990B-CCF6C6A4D6A2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81798" y="1301390"/>
            <a:ext cx="2786322" cy="2171368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A4F5560-7DB3-4777-8EA2-9E075B507E4F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3418319" y="1770580"/>
            <a:ext cx="2653750" cy="2181476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4935F2E7-42D1-4B30-88C5-6E4982EA62CE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242532" y="1770582"/>
            <a:ext cx="2653747" cy="21814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C5225EF0-7D36-48B9-AEA4-E48E144A0C5D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690" y="1046975"/>
            <a:ext cx="2298919" cy="2653749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17707213-37B5-44AC-945B-3AEA04198C79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1688" y="4272888"/>
            <a:ext cx="3048000" cy="2012950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2C32A134-B81F-4C58-AE6F-14DAF1F959B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7350486" y="3782033"/>
            <a:ext cx="1996440" cy="2994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0772481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ABBE872-373B-4FE0-83C7-03183667C590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B5D01999-7D6B-4BF6-B96D-3C8BF88CC68A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671779" y="659072"/>
            <a:ext cx="3012575" cy="266954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7F640CE-A5CF-44AD-8E56-7A75D63B19F5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1887" y="505874"/>
            <a:ext cx="2331720" cy="2975935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8BDE2DF-4E30-4B9E-B839-F7DFFDEE0B05}"/>
              </a:ext>
            </a:extLst>
          </p:cNvPr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6329780" y="808931"/>
            <a:ext cx="2975935" cy="236982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8C27C58-621F-4B88-8348-7E63485B02B2}"/>
              </a:ext>
            </a:extLst>
          </p:cNvPr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887164" y="779864"/>
            <a:ext cx="2917806" cy="236982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066DBBF-C2B5-4CB0-8625-89D3E0A63CA8}"/>
              </a:ext>
            </a:extLst>
          </p:cNvPr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556597" y="3271777"/>
            <a:ext cx="2730581" cy="3534640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E:\ДОКЛАД РАСПЕВКИ, ПОКАЗ. ЗАНЯТ\ФОТО С ТЕЛЕФОНА\12 (2).jpg">
            <a:extLst>
              <a:ext uri="{FF2B5EF4-FFF2-40B4-BE49-F238E27FC236}">
                <a16:creationId xmlns:a16="http://schemas.microsoft.com/office/drawing/2014/main" id="{2DEE55B6-18EE-4D76-B12B-E211FE0AE7DF}"/>
              </a:ext>
            </a:extLst>
          </p:cNvPr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69492" y="3673806"/>
            <a:ext cx="3106960" cy="259369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64672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E528498-BB3C-443B-AA3B-AC4A24465A0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2E726037-F33A-4FD7-B4E1-ED7D655D7BB1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5313" y="462238"/>
            <a:ext cx="5218044" cy="3483597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2F258AE0-7F46-4BCA-9DD8-43C892D828D1}"/>
              </a:ext>
            </a:extLst>
          </p:cNvPr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1288" y="2464904"/>
            <a:ext cx="5218044" cy="382656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680556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F6A351B1-E4BA-4367-A4B3-D3216738506E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05A459DF-E52A-4399-9DE5-8D56020086AF}"/>
              </a:ext>
            </a:extLst>
          </p:cNvPr>
          <p:cNvSpPr/>
          <p:nvPr/>
        </p:nvSpPr>
        <p:spPr>
          <a:xfrm>
            <a:off x="278296" y="452232"/>
            <a:ext cx="11310731" cy="59463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4800" b="1" i="1" u="sng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ВЫВОД: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Игра, как самый доступный для детей вид деятельности, помогает более эффективному формированию их певческих способностей. </a:t>
            </a:r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Систематическое использование </a:t>
            </a:r>
            <a:r>
              <a:rPr lang="ru-RU" sz="26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распевок</a:t>
            </a:r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 помогает выровнять звучание голоса, добиться естественного легкого пения. Важно, чтобы каждое упражнение имело интересное содержание или игровой момент, могло увлечь ребенка. Ведь как поется в детской песенке «Учиться надо весело, чтоб учиться хорошо»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800"/>
              </a:spcAft>
            </a:pPr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Каждый человек при рождении получает уникальный дар – голос, который при желании и благоприятных условиях может стать музыкальным инструментом. </a:t>
            </a:r>
            <a:r>
              <a:rPr lang="ru-RU" sz="26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 это, в свою очередь, выражается в успешном исполнении песен на концертах, праздничных утренниках и досугах.</a:t>
            </a:r>
            <a:endParaRPr lang="ru-RU" sz="2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124813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4FF593CA-CF62-4266-A16C-1049F17E0B96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67000" y="-2666997"/>
            <a:ext cx="6858000" cy="12192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7CBC1CE3-C182-49C2-83A0-056A778873FC}"/>
              </a:ext>
            </a:extLst>
          </p:cNvPr>
          <p:cNvSpPr/>
          <p:nvPr/>
        </p:nvSpPr>
        <p:spPr>
          <a:xfrm>
            <a:off x="377687" y="457200"/>
            <a:ext cx="11191461" cy="58868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4800" b="1" i="1" u="sng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РЕФЛЕКСИЯ.</a:t>
            </a: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Уважаемые коллеги, предлагаю спеть с удовольствием «играючи»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распевочку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лесенку «Хорошо поем, весело живем». </a:t>
            </a: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Я буду рада, если вы возьмете в работу любую из предложенных мной </a:t>
            </a:r>
            <a:r>
              <a:rPr lang="ru-RU" sz="2800" i="1" dirty="0" err="1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распевок</a:t>
            </a:r>
            <a:r>
              <a:rPr lang="ru-RU" sz="2800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endParaRPr lang="ru-RU" sz="2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i="1" u="sng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algn="ctr">
              <a:lnSpc>
                <a:spcPct val="106000"/>
              </a:lnSpc>
              <a:spcAft>
                <a:spcPts val="0"/>
              </a:spcAft>
            </a:pPr>
            <a:r>
              <a:rPr lang="ru-RU" sz="4800" b="1" i="1" dirty="0">
                <a:solidFill>
                  <a:srgbClr val="1F3864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СПАСИБО ЗА ВНИМАНИЕ.</a:t>
            </a:r>
            <a:endParaRPr lang="ru-RU" sz="4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990600" algn="ctr">
              <a:lnSpc>
                <a:spcPct val="106000"/>
              </a:lnSpc>
              <a:spcAft>
                <a:spcPts val="800"/>
              </a:spcAft>
            </a:pPr>
            <a:r>
              <a:rPr lang="ru-RU" i="1" dirty="0">
                <a:solidFill>
                  <a:srgbClr val="1F3864"/>
                </a:solidFill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 </a:t>
            </a:r>
            <a:endParaRPr lang="ru-RU" sz="9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2856548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1121</Words>
  <Application>Microsoft Office PowerPoint</Application>
  <PresentationFormat>Широкоэкранный</PresentationFormat>
  <Paragraphs>95</Paragraphs>
  <Slides>21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8" baseType="lpstr">
      <vt:lpstr>Arial</vt:lpstr>
      <vt:lpstr>Calibri</vt:lpstr>
      <vt:lpstr>Calibri Light</vt:lpstr>
      <vt:lpstr>Tahoma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Елена</dc:creator>
  <cp:lastModifiedBy>juravliknew8@outlook.com</cp:lastModifiedBy>
  <cp:revision>16</cp:revision>
  <dcterms:created xsi:type="dcterms:W3CDTF">2022-03-23T15:59:30Z</dcterms:created>
  <dcterms:modified xsi:type="dcterms:W3CDTF">2022-04-12T08:45:43Z</dcterms:modified>
</cp:coreProperties>
</file>