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Open Sans Light" panose="020B0604020202020204" charset="0"/>
      <p:regular r:id="rId13"/>
    </p:embeddedFont>
    <p:embeddedFont>
      <p:font typeface="Tenor Sans" panose="020B0604020202020204" charset="-52"/>
      <p:regular r:id="rId14"/>
    </p:embeddedFont>
    <p:embeddedFont>
      <p:font typeface="Monotype Corsiva" panose="03010101010201010101" pitchFamily="66" charset="0"/>
      <p:italic r:id="rId15"/>
    </p:embeddedFont>
    <p:embeddedFont>
      <p:font typeface="Tempus Sans ITC" panose="04020404030D07020202" pitchFamily="82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Arimo" panose="020B0604020202020204" charset="0"/>
      <p:regular r:id="rId21"/>
    </p:embeddedFont>
    <p:embeddedFont>
      <p:font typeface="Cambria" panose="02040503050406030204" pitchFamily="18" charset="0"/>
      <p:regular r:id="rId22"/>
      <p:bold r:id="rId23"/>
      <p:italic r:id="rId24"/>
      <p:boldItalic r:id="rId25"/>
    </p:embeddedFont>
    <p:embeddedFont>
      <p:font typeface="Tahoma" panose="020B0604030504040204" pitchFamily="34" charset="0"/>
      <p:regular r:id="rId26"/>
      <p:bold r:id="rId27"/>
    </p:embeddedFont>
    <p:embeddedFont>
      <p:font typeface="Kurale" panose="020B0604020202020204" charset="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1260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rustih.ru/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vk.com/video-198450260_456239023" TargetMode="External"/><Relationship Id="rId7" Type="http://schemas.openxmlformats.org/officeDocument/2006/relationships/hyperlink" Target="https://vk.com/video-198450260_456239019" TargetMode="External"/><Relationship Id="rId2" Type="http://schemas.openxmlformats.org/officeDocument/2006/relationships/hyperlink" Target="https://vk.com/video-198450260_45623902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vk.com/video-198450260_456239020" TargetMode="External"/><Relationship Id="rId5" Type="http://schemas.openxmlformats.org/officeDocument/2006/relationships/hyperlink" Target="https://vk.com/video-198450260_456239021" TargetMode="External"/><Relationship Id="rId4" Type="http://schemas.openxmlformats.org/officeDocument/2006/relationships/hyperlink" Target="https://vk.com/video-198450260_45623902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70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 rot="-5400000">
            <a:off x="1239754" y="4675188"/>
            <a:ext cx="6586924" cy="936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00"/>
              </a:lnSpc>
            </a:pPr>
            <a:r>
              <a:rPr lang="en-US" sz="5500" spc="275">
                <a:solidFill>
                  <a:srgbClr val="F6FCF9"/>
                </a:solidFill>
                <a:latin typeface="Lumberjack Inline"/>
              </a:rPr>
              <a:t>Праздник поэзии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5754848" y="249629"/>
            <a:ext cx="11893814" cy="5058273"/>
            <a:chOff x="0" y="133350"/>
            <a:chExt cx="15882867" cy="6870121"/>
          </a:xfrm>
        </p:grpSpPr>
        <p:sp>
          <p:nvSpPr>
            <p:cNvPr id="4" name="TextBox 4"/>
            <p:cNvSpPr txBox="1"/>
            <p:nvPr/>
          </p:nvSpPr>
          <p:spPr>
            <a:xfrm>
              <a:off x="0" y="133350"/>
              <a:ext cx="15882867" cy="33067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234"/>
                </a:lnSpc>
              </a:pPr>
              <a:r>
                <a:rPr lang="en-US" sz="6562" spc="65" dirty="0">
                  <a:solidFill>
                    <a:srgbClr val="F6FCF9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КОЛЛЕКТИВНЫЙ </a:t>
              </a:r>
            </a:p>
            <a:p>
              <a:pPr>
                <a:lnSpc>
                  <a:spcPts val="6234"/>
                </a:lnSpc>
              </a:pPr>
              <a:r>
                <a:rPr lang="en-US" sz="6562" spc="65" dirty="0">
                  <a:solidFill>
                    <a:srgbClr val="F6FCF9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ПРОЕКТ</a:t>
              </a:r>
            </a:p>
            <a:p>
              <a:pPr>
                <a:lnSpc>
                  <a:spcPts val="6234"/>
                </a:lnSpc>
              </a:pPr>
              <a:endParaRPr lang="en-US" sz="6562" spc="65" dirty="0">
                <a:solidFill>
                  <a:srgbClr val="F6FCF9"/>
                </a:solidFill>
                <a:latin typeface="Voga Bold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557327" y="2300740"/>
              <a:ext cx="14551200" cy="470273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5111"/>
                </a:lnSpc>
              </a:pPr>
              <a:r>
                <a:rPr lang="ru-RU" sz="3650" spc="547" dirty="0" smtClean="0">
                  <a:solidFill>
                    <a:srgbClr val="F6FCF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</a:t>
              </a:r>
            </a:p>
            <a:p>
              <a:pPr>
                <a:lnSpc>
                  <a:spcPts val="5111"/>
                </a:lnSpc>
              </a:pPr>
              <a:r>
                <a:rPr lang="ru-RU" sz="3650" spc="547" dirty="0">
                  <a:solidFill>
                    <a:srgbClr val="F6FCF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3650" spc="547" dirty="0" smtClean="0">
                  <a:solidFill>
                    <a:srgbClr val="F6FCF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</a:t>
              </a:r>
              <a:r>
                <a:rPr lang="en-US" sz="3650" spc="547" dirty="0" smtClean="0">
                  <a:solidFill>
                    <a:srgbClr val="F6FCF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 </a:t>
              </a:r>
              <a:r>
                <a:rPr lang="en-US" sz="3650" spc="547" dirty="0">
                  <a:solidFill>
                    <a:srgbClr val="F6FCF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ТЕМУ</a:t>
              </a:r>
              <a:r>
                <a:rPr lang="en-US" sz="3650" spc="547" dirty="0" smtClean="0">
                  <a:solidFill>
                    <a:srgbClr val="F6FCF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endParaRPr lang="ru-RU" sz="3650" spc="547" dirty="0" smtClean="0">
                <a:solidFill>
                  <a:srgbClr val="F6FCF9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ts val="1611"/>
                </a:lnSpc>
              </a:pPr>
              <a:endParaRPr lang="en-US" sz="3650" spc="547" dirty="0">
                <a:solidFill>
                  <a:srgbClr val="F6FCF9"/>
                </a:solidFill>
                <a:latin typeface="Tenor Sans"/>
              </a:endParaRPr>
            </a:p>
            <a:p>
              <a:pPr>
                <a:lnSpc>
                  <a:spcPts val="7351"/>
                </a:lnSpc>
              </a:pPr>
              <a:r>
                <a:rPr lang="en-US" sz="7200" b="1" spc="534" dirty="0">
                  <a:solidFill>
                    <a:srgbClr val="F6FCF9"/>
                  </a:solidFill>
                  <a:latin typeface="Monotype Corsiva" panose="03010101010201010101" pitchFamily="66" charset="0"/>
                </a:rPr>
                <a:t>"</a:t>
              </a:r>
              <a:r>
                <a:rPr lang="en-US" sz="7200" b="1" spc="534" dirty="0" err="1">
                  <a:solidFill>
                    <a:srgbClr val="F6FCF9"/>
                  </a:solidFill>
                  <a:latin typeface="Monotype Corsiva" panose="03010101010201010101" pitchFamily="66" charset="0"/>
                </a:rPr>
                <a:t>Русские</a:t>
              </a:r>
              <a:r>
                <a:rPr lang="en-US" sz="7200" b="1" spc="534" dirty="0">
                  <a:solidFill>
                    <a:srgbClr val="F6FCF9"/>
                  </a:solidFill>
                  <a:latin typeface="Monotype Corsiva" panose="03010101010201010101" pitchFamily="66" charset="0"/>
                </a:rPr>
                <a:t> </a:t>
              </a:r>
              <a:r>
                <a:rPr lang="en-US" sz="7200" b="1" spc="534" dirty="0" err="1">
                  <a:solidFill>
                    <a:srgbClr val="F6FCF9"/>
                  </a:solidFill>
                  <a:latin typeface="Monotype Corsiva" panose="03010101010201010101" pitchFamily="66" charset="0"/>
                </a:rPr>
                <a:t>детские</a:t>
              </a:r>
              <a:r>
                <a:rPr lang="en-US" sz="7200" b="1" spc="534" dirty="0">
                  <a:solidFill>
                    <a:srgbClr val="F6FCF9"/>
                  </a:solidFill>
                  <a:latin typeface="Monotype Corsiva" panose="03010101010201010101" pitchFamily="66" charset="0"/>
                </a:rPr>
                <a:t> </a:t>
              </a:r>
              <a:r>
                <a:rPr lang="en-US" sz="7200" b="1" spc="534" dirty="0" err="1">
                  <a:solidFill>
                    <a:srgbClr val="F6FCF9"/>
                  </a:solidFill>
                  <a:latin typeface="Monotype Corsiva" panose="03010101010201010101" pitchFamily="66" charset="0"/>
                </a:rPr>
                <a:t>поэты</a:t>
              </a:r>
              <a:r>
                <a:rPr lang="en-US" sz="7200" b="1" spc="534" dirty="0">
                  <a:solidFill>
                    <a:srgbClr val="F6FCF9"/>
                  </a:solidFill>
                  <a:latin typeface="Monotype Corsiva" panose="03010101010201010101" pitchFamily="66" charset="0"/>
                </a:rPr>
                <a:t>"</a:t>
              </a:r>
            </a:p>
            <a:p>
              <a:pPr>
                <a:lnSpc>
                  <a:spcPts val="7771"/>
                </a:lnSpc>
              </a:pPr>
              <a:endParaRPr lang="en-US" sz="3564" spc="534" dirty="0">
                <a:solidFill>
                  <a:srgbClr val="F6FCF9"/>
                </a:solidFill>
                <a:latin typeface="Nautilius Pompilius"/>
              </a:endParaRPr>
            </a:p>
          </p:txBody>
        </p:sp>
      </p:grpSp>
      <p:sp>
        <p:nvSpPr>
          <p:cNvPr id="6" name="AutoShape 6"/>
          <p:cNvSpPr/>
          <p:nvPr/>
        </p:nvSpPr>
        <p:spPr>
          <a:xfrm>
            <a:off x="5571619" y="1864703"/>
            <a:ext cx="37864" cy="6557595"/>
          </a:xfrm>
          <a:prstGeom prst="rect">
            <a:avLst/>
          </a:prstGeom>
          <a:solidFill>
            <a:srgbClr val="F6FCF9"/>
          </a:solidFill>
        </p:spPr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-314831">
            <a:off x="-3547110" y="-1885950"/>
            <a:ext cx="7575570" cy="13174905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6019800" y="4653877"/>
            <a:ext cx="11875797" cy="49372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Авторы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 smtClean="0">
                <a:solidFill>
                  <a:srgbClr val="EDE9E5"/>
                </a:solidFill>
                <a:latin typeface="Cambria" panose="02040503050406030204" pitchFamily="18" charset="0"/>
              </a:rPr>
              <a:t>проекта</a:t>
            </a:r>
            <a:r>
              <a:rPr lang="ru-RU" sz="3200" dirty="0" smtClean="0">
                <a:solidFill>
                  <a:srgbClr val="EDE9E5"/>
                </a:solidFill>
                <a:latin typeface="Cambria" panose="02040503050406030204" pitchFamily="18" charset="0"/>
              </a:rPr>
              <a:t>:</a:t>
            </a:r>
            <a:r>
              <a:rPr lang="en-US" sz="4400" dirty="0" smtClean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endParaRPr lang="en-US" sz="4400" dirty="0">
              <a:solidFill>
                <a:srgbClr val="EDE9E5"/>
              </a:solidFill>
              <a:latin typeface="Cambria" panose="02040503050406030204" pitchFamily="18" charset="0"/>
            </a:endParaRPr>
          </a:p>
          <a:p>
            <a:pPr>
              <a:lnSpc>
                <a:spcPts val="4199"/>
              </a:lnSpc>
            </a:pP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классный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руководитель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Бирюкова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Оксана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Александровна</a:t>
            </a:r>
            <a:endParaRPr lang="en-US" sz="3200" dirty="0">
              <a:solidFill>
                <a:srgbClr val="EDE9E5"/>
              </a:solidFill>
              <a:latin typeface="Cambria" panose="02040503050406030204" pitchFamily="18" charset="0"/>
            </a:endParaRPr>
          </a:p>
          <a:p>
            <a:pPr>
              <a:lnSpc>
                <a:spcPts val="4199"/>
              </a:lnSpc>
            </a:pP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воспитатель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ГПД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Александрова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Ксения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Александровна</a:t>
            </a:r>
            <a:endParaRPr lang="en-US" sz="3200" dirty="0">
              <a:solidFill>
                <a:srgbClr val="EDE9E5"/>
              </a:solidFill>
              <a:latin typeface="Cambria" panose="02040503050406030204" pitchFamily="18" charset="0"/>
            </a:endParaRPr>
          </a:p>
          <a:p>
            <a:pPr>
              <a:lnSpc>
                <a:spcPts val="4199"/>
              </a:lnSpc>
            </a:pPr>
            <a:endParaRPr lang="en-US" sz="3200" dirty="0">
              <a:solidFill>
                <a:srgbClr val="EDE9E5"/>
              </a:solidFill>
              <a:latin typeface="Cambria" panose="02040503050406030204" pitchFamily="18" charset="0"/>
            </a:endParaRPr>
          </a:p>
          <a:p>
            <a:pPr>
              <a:lnSpc>
                <a:spcPts val="4199"/>
              </a:lnSpc>
            </a:pP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Руководитель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проекта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: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классный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руководитель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Бирюкова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Оксана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Александровна</a:t>
            </a:r>
            <a:endParaRPr lang="en-US" sz="3200" dirty="0">
              <a:solidFill>
                <a:srgbClr val="EDE9E5"/>
              </a:solidFill>
              <a:latin typeface="Cambria" panose="02040503050406030204" pitchFamily="18" charset="0"/>
            </a:endParaRPr>
          </a:p>
          <a:p>
            <a:pPr>
              <a:lnSpc>
                <a:spcPts val="4339"/>
              </a:lnSpc>
            </a:pPr>
            <a:endParaRPr lang="en-US" sz="3200" dirty="0">
              <a:solidFill>
                <a:srgbClr val="EDE9E5"/>
              </a:solidFill>
              <a:latin typeface="Cambria" panose="02040503050406030204" pitchFamily="18" charset="0"/>
            </a:endParaRPr>
          </a:p>
          <a:p>
            <a:pPr>
              <a:lnSpc>
                <a:spcPts val="4199"/>
              </a:lnSpc>
            </a:pP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Количество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участников</a:t>
            </a:r>
            <a:r>
              <a:rPr lang="en-US" sz="3200" dirty="0">
                <a:solidFill>
                  <a:srgbClr val="EDE9E5"/>
                </a:solidFill>
                <a:latin typeface="Cambria" panose="02040503050406030204" pitchFamily="18" charset="0"/>
              </a:rPr>
              <a:t>: 37 </a:t>
            </a:r>
            <a:r>
              <a:rPr lang="en-US" sz="3200" dirty="0" err="1">
                <a:solidFill>
                  <a:srgbClr val="EDE9E5"/>
                </a:solidFill>
                <a:latin typeface="Cambria" panose="02040503050406030204" pitchFamily="18" charset="0"/>
              </a:rPr>
              <a:t>человек</a:t>
            </a:r>
            <a:endParaRPr lang="en-US" sz="3200" dirty="0">
              <a:solidFill>
                <a:srgbClr val="EDE9E5"/>
              </a:solidFill>
              <a:latin typeface="Cambria" panose="02040503050406030204" pitchFamily="18" charset="0"/>
            </a:endParaRPr>
          </a:p>
          <a:p>
            <a:pPr algn="ctr">
              <a:lnSpc>
                <a:spcPts val="4759"/>
              </a:lnSpc>
            </a:pPr>
            <a:endParaRPr lang="en-US" sz="799" dirty="0">
              <a:solidFill>
                <a:srgbClr val="EDE9E5"/>
              </a:solidFill>
              <a:latin typeface="Arim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315200" y="9334500"/>
            <a:ext cx="6096000" cy="4744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732"/>
              </a:lnSpc>
            </a:pPr>
            <a:r>
              <a:rPr lang="en-US" sz="2665" dirty="0" err="1">
                <a:solidFill>
                  <a:srgbClr val="000000"/>
                </a:solidFill>
                <a:latin typeface="Open Sans Light"/>
              </a:rPr>
              <a:t>Санкт-Петербург</a:t>
            </a:r>
            <a:r>
              <a:rPr lang="en-US" sz="2665" dirty="0">
                <a:solidFill>
                  <a:srgbClr val="000000"/>
                </a:solidFill>
                <a:latin typeface="Open Sans Light"/>
              </a:rPr>
              <a:t>  2020- 2021гг.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70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125068" y="1864703"/>
            <a:ext cx="37864" cy="6557595"/>
          </a:xfrm>
          <a:prstGeom prst="rect">
            <a:avLst/>
          </a:prstGeom>
          <a:solidFill>
            <a:srgbClr val="F6FCF9"/>
          </a:solidFill>
        </p:spPr>
      </p:sp>
      <p:sp>
        <p:nvSpPr>
          <p:cNvPr id="3" name="TextBox 3"/>
          <p:cNvSpPr txBox="1"/>
          <p:nvPr/>
        </p:nvSpPr>
        <p:spPr>
          <a:xfrm>
            <a:off x="1028700" y="2569845"/>
            <a:ext cx="7097029" cy="4231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00"/>
              </a:lnSpc>
            </a:pP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Многие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учащиеся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испытывают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трудности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при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заучивании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наизусть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,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стесняются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выступать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перед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другими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 </a:t>
            </a:r>
            <a:r>
              <a:rPr lang="en-US" sz="4400" spc="44" dirty="0" err="1">
                <a:solidFill>
                  <a:srgbClr val="F6FCF9"/>
                </a:solidFill>
                <a:latin typeface="Tempus Sans ITC" panose="04020404030D07020202" pitchFamily="82" charset="0"/>
              </a:rPr>
              <a:t>детьми</a:t>
            </a:r>
            <a:r>
              <a:rPr lang="en-US" sz="4400" spc="44" dirty="0">
                <a:solidFill>
                  <a:srgbClr val="F6FCF9"/>
                </a:solidFill>
                <a:latin typeface="Tempus Sans ITC" panose="04020404030D07020202" pitchFamily="82" charset="0"/>
              </a:rPr>
              <a:t>.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9982200" y="2789397"/>
            <a:ext cx="7782829" cy="2953702"/>
            <a:chOff x="0" y="0"/>
            <a:chExt cx="10377105" cy="3938270"/>
          </a:xfrm>
        </p:grpSpPr>
        <p:sp>
          <p:nvSpPr>
            <p:cNvPr id="5" name="TextBox 5"/>
            <p:cNvSpPr txBox="1"/>
            <p:nvPr/>
          </p:nvSpPr>
          <p:spPr>
            <a:xfrm>
              <a:off x="0" y="0"/>
              <a:ext cx="10377101" cy="29067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8520"/>
                </a:lnSpc>
              </a:pPr>
              <a:r>
                <a:rPr lang="en-US" sz="7100" spc="142" dirty="0">
                  <a:solidFill>
                    <a:srgbClr val="F6FCF9"/>
                  </a:solidFill>
                  <a:latin typeface="Cambria" panose="02040503050406030204" pitchFamily="18" charset="0"/>
                </a:rPr>
                <a:t>АКТУАЛЬНОСТЬ ПРОБЛЕМЫ: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3403600"/>
              <a:ext cx="10377105" cy="5346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359"/>
                </a:lnSpc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C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-10800000">
            <a:off x="5001877" y="1864703"/>
            <a:ext cx="37864" cy="6557595"/>
          </a:xfrm>
          <a:prstGeom prst="rect">
            <a:avLst/>
          </a:prstGeom>
          <a:solidFill>
            <a:srgbClr val="E47068"/>
          </a:solidFill>
        </p:spPr>
      </p:sp>
      <p:grpSp>
        <p:nvGrpSpPr>
          <p:cNvPr id="3" name="Group 3"/>
          <p:cNvGrpSpPr/>
          <p:nvPr/>
        </p:nvGrpSpPr>
        <p:grpSpPr>
          <a:xfrm>
            <a:off x="11062612" y="478317"/>
            <a:ext cx="6730616" cy="9529284"/>
            <a:chOff x="0" y="-9525"/>
            <a:chExt cx="8974155" cy="12705710"/>
          </a:xfrm>
        </p:grpSpPr>
        <p:sp>
          <p:nvSpPr>
            <p:cNvPr id="4" name="TextBox 4"/>
            <p:cNvSpPr txBox="1"/>
            <p:nvPr/>
          </p:nvSpPr>
          <p:spPr>
            <a:xfrm>
              <a:off x="0" y="-9525"/>
              <a:ext cx="8974155" cy="7715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560"/>
                </a:lnSpc>
              </a:pPr>
              <a:endParaRPr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1599132"/>
              <a:ext cx="8974155" cy="110970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850"/>
                </a:lnSpc>
              </a:pPr>
              <a:r>
                <a:rPr lang="en-US" sz="3600" spc="39" dirty="0">
                  <a:solidFill>
                    <a:srgbClr val="E47068"/>
                  </a:solidFill>
                  <a:latin typeface="Cambria" panose="02040503050406030204" pitchFamily="18" charset="0"/>
                </a:rPr>
                <a:t>1. </a:t>
              </a:r>
              <a:r>
                <a:rPr lang="en-US" sz="3600" spc="39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Ограниченность</a:t>
              </a:r>
              <a:r>
                <a:rPr lang="en-US" sz="3600" spc="39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39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читательского</a:t>
              </a:r>
              <a:r>
                <a:rPr lang="en-US" sz="3600" spc="39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39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опыта</a:t>
              </a:r>
              <a:r>
                <a:rPr lang="en-US" sz="3600" spc="39" dirty="0">
                  <a:solidFill>
                    <a:srgbClr val="E47068"/>
                  </a:solidFill>
                  <a:latin typeface="Cambria" panose="02040503050406030204" pitchFamily="18" charset="0"/>
                </a:rPr>
                <a:t>;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</a:p>
            <a:p>
              <a:pPr>
                <a:lnSpc>
                  <a:spcPts val="5850"/>
                </a:lnSpc>
              </a:pPr>
              <a:endParaRPr lang="ru-RU" sz="3600" spc="20" dirty="0" smtClean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5850"/>
                </a:lnSpc>
              </a:pPr>
              <a:r>
                <a:rPr lang="en-US" sz="3600" spc="20" dirty="0" smtClean="0">
                  <a:solidFill>
                    <a:srgbClr val="E47068"/>
                  </a:solidFill>
                  <a:latin typeface="Cambria" panose="02040503050406030204" pitchFamily="18" charset="0"/>
                </a:rPr>
                <a:t>2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.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Незнание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русских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поэтов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,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которые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посвятили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свое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творчество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детям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;</a:t>
              </a:r>
            </a:p>
            <a:p>
              <a:pPr>
                <a:lnSpc>
                  <a:spcPts val="5850"/>
                </a:lnSpc>
              </a:pPr>
              <a:endParaRPr lang="ru-RU" sz="3600" spc="20" dirty="0" smtClean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5850"/>
                </a:lnSpc>
              </a:pPr>
              <a:r>
                <a:rPr lang="en-US" sz="3600" spc="20" dirty="0" smtClean="0">
                  <a:solidFill>
                    <a:srgbClr val="E47068"/>
                  </a:solidFill>
                  <a:latin typeface="Cambria" panose="02040503050406030204" pitchFamily="18" charset="0"/>
                </a:rPr>
                <a:t>3.Понять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,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чему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учит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нас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творчество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,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что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хотели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донести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до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20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читателя</a:t>
              </a:r>
              <a:r>
                <a:rPr lang="en-US" sz="3600" spc="20" dirty="0">
                  <a:solidFill>
                    <a:srgbClr val="E47068"/>
                  </a:solidFill>
                  <a:latin typeface="Cambria" panose="02040503050406030204" pitchFamily="18" charset="0"/>
                </a:rPr>
                <a:t>.</a:t>
              </a:r>
            </a:p>
            <a:p>
              <a:pPr>
                <a:lnSpc>
                  <a:spcPts val="5850"/>
                </a:lnSpc>
              </a:pPr>
              <a:endParaRPr lang="en-US" sz="3600" spc="20" dirty="0">
                <a:solidFill>
                  <a:srgbClr val="E47068"/>
                </a:solidFill>
                <a:latin typeface="Cambria" panose="02040503050406030204" pitchFamily="18" charset="0"/>
              </a:endParaRPr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332146" y="2312271"/>
            <a:ext cx="5335854" cy="5662458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 rot="-5400000">
            <a:off x="-1916745" y="4453880"/>
            <a:ext cx="8462640" cy="21031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60"/>
              </a:lnSpc>
            </a:pPr>
            <a:r>
              <a:rPr lang="en-US" sz="9600" spc="136" dirty="0">
                <a:solidFill>
                  <a:srgbClr val="E47068"/>
                </a:solidFill>
                <a:latin typeface="Cambria" panose="02040503050406030204" pitchFamily="18" charset="0"/>
              </a:rPr>
              <a:t>ПРОБЛЕМА ПРОЕКТА: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C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2171700"/>
            <a:ext cx="18469387" cy="8115300"/>
          </a:xfrm>
          <a:prstGeom prst="rect">
            <a:avLst/>
          </a:prstGeom>
          <a:solidFill>
            <a:srgbClr val="F6FCF9"/>
          </a:solidFill>
        </p:spPr>
      </p:sp>
      <p:sp>
        <p:nvSpPr>
          <p:cNvPr id="3" name="TextBox 3"/>
          <p:cNvSpPr txBox="1"/>
          <p:nvPr/>
        </p:nvSpPr>
        <p:spPr>
          <a:xfrm>
            <a:off x="5401307" y="945195"/>
            <a:ext cx="11857993" cy="1172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710"/>
              </a:lnSpc>
            </a:pPr>
            <a:r>
              <a:rPr lang="en-US" sz="11500" spc="201" dirty="0" err="1">
                <a:solidFill>
                  <a:srgbClr val="E47068"/>
                </a:solidFill>
                <a:latin typeface="Cambria" panose="02040503050406030204" pitchFamily="18" charset="0"/>
              </a:rPr>
              <a:t>Цели</a:t>
            </a:r>
            <a:r>
              <a:rPr lang="en-US" sz="11500" spc="201" dirty="0">
                <a:solidFill>
                  <a:srgbClr val="E47068"/>
                </a:solidFill>
                <a:latin typeface="Cambria" panose="02040503050406030204" pitchFamily="18" charset="0"/>
              </a:rPr>
              <a:t>:</a:t>
            </a:r>
          </a:p>
        </p:txBody>
      </p:sp>
      <p:grpSp>
        <p:nvGrpSpPr>
          <p:cNvPr id="4" name="Group 4"/>
          <p:cNvGrpSpPr/>
          <p:nvPr/>
        </p:nvGrpSpPr>
        <p:grpSpPr>
          <a:xfrm>
            <a:off x="4637612" y="2700935"/>
            <a:ext cx="6119952" cy="1970697"/>
            <a:chOff x="0" y="-126797"/>
            <a:chExt cx="8159935" cy="2627596"/>
          </a:xfrm>
        </p:grpSpPr>
        <p:sp>
          <p:nvSpPr>
            <p:cNvPr id="5" name="TextBox 5"/>
            <p:cNvSpPr txBox="1"/>
            <p:nvPr/>
          </p:nvSpPr>
          <p:spPr>
            <a:xfrm>
              <a:off x="0" y="-76200"/>
              <a:ext cx="8123186" cy="7890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4967"/>
                </a:lnSpc>
              </a:pPr>
              <a:endParaRPr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36749" y="-126797"/>
              <a:ext cx="8123186" cy="262759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382"/>
                </a:lnSpc>
              </a:pPr>
              <a:r>
                <a:rPr lang="en-US" sz="3588" spc="35" dirty="0">
                  <a:solidFill>
                    <a:srgbClr val="E47068"/>
                  </a:solidFill>
                  <a:latin typeface="Kurale"/>
                </a:rPr>
                <a:t>1.Познакомиться с </a:t>
              </a:r>
              <a:r>
                <a:rPr lang="en-US" sz="3588" spc="35" dirty="0" err="1">
                  <a:solidFill>
                    <a:srgbClr val="E47068"/>
                  </a:solidFill>
                  <a:latin typeface="Kurale"/>
                </a:rPr>
                <a:t>произведениями</a:t>
              </a:r>
              <a:r>
                <a:rPr lang="en-US" sz="3588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88" spc="35" dirty="0" err="1">
                  <a:solidFill>
                    <a:srgbClr val="E47068"/>
                  </a:solidFill>
                  <a:latin typeface="Kurale"/>
                </a:rPr>
                <a:t>литературы</a:t>
              </a:r>
              <a:r>
                <a:rPr lang="en-US" sz="3588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88" spc="35" dirty="0" err="1">
                  <a:solidFill>
                    <a:srgbClr val="E47068"/>
                  </a:solidFill>
                  <a:latin typeface="Kurale"/>
                </a:rPr>
                <a:t>русских</a:t>
              </a:r>
              <a:r>
                <a:rPr lang="en-US" sz="3588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88" spc="35" dirty="0" err="1">
                  <a:solidFill>
                    <a:srgbClr val="E47068"/>
                  </a:solidFill>
                  <a:latin typeface="Kurale"/>
                </a:rPr>
                <a:t>поэтов</a:t>
              </a:r>
              <a:r>
                <a:rPr lang="en-US" sz="3588" spc="35" dirty="0">
                  <a:solidFill>
                    <a:srgbClr val="E47068"/>
                  </a:solidFill>
                  <a:latin typeface="Kurale"/>
                </a:rPr>
                <a:t>;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1664242" y="3188711"/>
            <a:ext cx="6623758" cy="4457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49"/>
              </a:lnSpc>
            </a:pPr>
            <a:r>
              <a:rPr lang="en-US" sz="3500" spc="35" dirty="0">
                <a:solidFill>
                  <a:srgbClr val="E47068"/>
                </a:solidFill>
                <a:latin typeface="Kurale"/>
              </a:rPr>
              <a:t>4. </a:t>
            </a:r>
            <a:r>
              <a:rPr lang="en-US" sz="3500" spc="35" dirty="0" err="1">
                <a:solidFill>
                  <a:srgbClr val="E47068"/>
                </a:solidFill>
                <a:latin typeface="Kurale"/>
              </a:rPr>
              <a:t>Учиться</a:t>
            </a:r>
            <a:r>
              <a:rPr lang="en-US" sz="3500" spc="35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500" spc="35" dirty="0" err="1">
                <a:solidFill>
                  <a:srgbClr val="E47068"/>
                </a:solidFill>
                <a:latin typeface="Kurale"/>
              </a:rPr>
              <a:t>подбирать</a:t>
            </a:r>
            <a:r>
              <a:rPr lang="en-US" sz="3500" spc="35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500" spc="35" dirty="0" err="1">
                <a:solidFill>
                  <a:srgbClr val="E47068"/>
                </a:solidFill>
                <a:latin typeface="Kurale"/>
              </a:rPr>
              <a:t>стихотворения</a:t>
            </a:r>
            <a:r>
              <a:rPr lang="en-US" sz="3500" spc="35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500" spc="35" dirty="0" err="1">
                <a:solidFill>
                  <a:srgbClr val="E47068"/>
                </a:solidFill>
                <a:latin typeface="Kurale"/>
              </a:rPr>
              <a:t>для</a:t>
            </a:r>
            <a:r>
              <a:rPr lang="en-US" sz="3500" spc="35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500" spc="35" dirty="0" err="1">
                <a:solidFill>
                  <a:srgbClr val="E47068"/>
                </a:solidFill>
                <a:latin typeface="Kurale"/>
              </a:rPr>
              <a:t>выступления</a:t>
            </a:r>
            <a:r>
              <a:rPr lang="en-US" sz="3500" spc="35" dirty="0">
                <a:solidFill>
                  <a:srgbClr val="E47068"/>
                </a:solidFill>
                <a:latin typeface="Kurale"/>
              </a:rPr>
              <a:t>;</a:t>
            </a:r>
          </a:p>
          <a:p>
            <a:pPr>
              <a:lnSpc>
                <a:spcPts val="5249"/>
              </a:lnSpc>
            </a:pPr>
            <a:endParaRPr lang="en-US" sz="3500" spc="35" dirty="0">
              <a:solidFill>
                <a:srgbClr val="E47068"/>
              </a:solidFill>
              <a:latin typeface="Kurale"/>
            </a:endParaRPr>
          </a:p>
          <a:p>
            <a:pPr>
              <a:lnSpc>
                <a:spcPts val="5249"/>
              </a:lnSpc>
            </a:pPr>
            <a:r>
              <a:rPr lang="en-US" sz="3600" spc="21" dirty="0">
                <a:solidFill>
                  <a:srgbClr val="E47068"/>
                </a:solidFill>
                <a:latin typeface="Kurale"/>
              </a:rPr>
              <a:t>5. </a:t>
            </a:r>
            <a:r>
              <a:rPr lang="en-US" sz="3600" spc="21" dirty="0" err="1">
                <a:solidFill>
                  <a:srgbClr val="E47068"/>
                </a:solidFill>
                <a:latin typeface="Kurale"/>
              </a:rPr>
              <a:t>Учиться</a:t>
            </a:r>
            <a:r>
              <a:rPr lang="en-US" sz="3600" spc="21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600" spc="21" dirty="0" err="1">
                <a:solidFill>
                  <a:srgbClr val="E47068"/>
                </a:solidFill>
                <a:latin typeface="Kurale"/>
              </a:rPr>
              <a:t>работать</a:t>
            </a:r>
            <a:r>
              <a:rPr lang="en-US" sz="3600" spc="21" dirty="0">
                <a:solidFill>
                  <a:srgbClr val="E47068"/>
                </a:solidFill>
                <a:latin typeface="Kurale"/>
              </a:rPr>
              <a:t> в </a:t>
            </a:r>
            <a:r>
              <a:rPr lang="en-US" sz="3600" spc="21" dirty="0" err="1">
                <a:solidFill>
                  <a:srgbClr val="E47068"/>
                </a:solidFill>
                <a:latin typeface="Kurale"/>
              </a:rPr>
              <a:t>группе</a:t>
            </a:r>
            <a:r>
              <a:rPr lang="en-US" sz="3600" spc="21" dirty="0">
                <a:solidFill>
                  <a:srgbClr val="E47068"/>
                </a:solidFill>
                <a:latin typeface="Kurale"/>
              </a:rPr>
              <a:t>, </a:t>
            </a:r>
            <a:r>
              <a:rPr lang="en-US" sz="3600" spc="21" dirty="0" err="1">
                <a:solidFill>
                  <a:srgbClr val="E47068"/>
                </a:solidFill>
                <a:latin typeface="Kurale"/>
              </a:rPr>
              <a:t>прислушиваться</a:t>
            </a:r>
            <a:r>
              <a:rPr lang="en-US" sz="3600" spc="21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600" spc="21" dirty="0" err="1">
                <a:solidFill>
                  <a:srgbClr val="E47068"/>
                </a:solidFill>
                <a:latin typeface="Kurale"/>
              </a:rPr>
              <a:t>друг</a:t>
            </a:r>
            <a:r>
              <a:rPr lang="en-US" sz="3600" spc="21" dirty="0">
                <a:solidFill>
                  <a:srgbClr val="E47068"/>
                </a:solidFill>
                <a:latin typeface="Kurale"/>
              </a:rPr>
              <a:t> к </a:t>
            </a:r>
            <a:r>
              <a:rPr lang="en-US" sz="3600" spc="21" dirty="0" err="1">
                <a:solidFill>
                  <a:srgbClr val="E47068"/>
                </a:solidFill>
                <a:latin typeface="Kurale"/>
              </a:rPr>
              <a:t>другу</a:t>
            </a:r>
            <a:r>
              <a:rPr lang="en-US" sz="3600" spc="21" dirty="0">
                <a:solidFill>
                  <a:srgbClr val="E47068"/>
                </a:solidFill>
                <a:latin typeface="Kurale"/>
              </a:rPr>
              <a:t>;</a:t>
            </a:r>
          </a:p>
          <a:p>
            <a:pPr algn="r">
              <a:lnSpc>
                <a:spcPts val="3750"/>
              </a:lnSpc>
            </a:pPr>
            <a:endParaRPr lang="en-US" sz="2199" spc="21" dirty="0">
              <a:solidFill>
                <a:srgbClr val="E47068"/>
              </a:solidFill>
              <a:latin typeface="Kurale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3694410" y="5067477"/>
            <a:ext cx="7635893" cy="4000388"/>
            <a:chOff x="0" y="-991912"/>
            <a:chExt cx="10181191" cy="5333851"/>
          </a:xfrm>
        </p:grpSpPr>
        <p:sp>
          <p:nvSpPr>
            <p:cNvPr id="9" name="TextBox 9"/>
            <p:cNvSpPr txBox="1"/>
            <p:nvPr/>
          </p:nvSpPr>
          <p:spPr>
            <a:xfrm>
              <a:off x="0" y="-76200"/>
              <a:ext cx="9774792" cy="80952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5110"/>
                </a:lnSpc>
              </a:pPr>
              <a:endParaRPr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406399" y="-991912"/>
              <a:ext cx="9774792" cy="533385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348"/>
                </a:lnSpc>
              </a:pP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2.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Развитие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коммуникативных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навыков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,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умение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выступать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перед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учащимися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других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565" spc="35" dirty="0" err="1">
                  <a:solidFill>
                    <a:srgbClr val="E47068"/>
                  </a:solidFill>
                  <a:latin typeface="Kurale"/>
                </a:rPr>
                <a:t>классов</a:t>
              </a:r>
              <a:r>
                <a:rPr lang="en-US" sz="3565" spc="35" dirty="0">
                  <a:solidFill>
                    <a:srgbClr val="E47068"/>
                  </a:solidFill>
                  <a:latin typeface="Kurale"/>
                </a:rPr>
                <a:t>;</a:t>
              </a:r>
            </a:p>
            <a:p>
              <a:pPr>
                <a:lnSpc>
                  <a:spcPts val="5348"/>
                </a:lnSpc>
              </a:pPr>
              <a:endParaRPr lang="en-US" sz="3565" spc="35" dirty="0">
                <a:solidFill>
                  <a:srgbClr val="E47068"/>
                </a:solidFill>
                <a:latin typeface="Kurale"/>
              </a:endParaRPr>
            </a:p>
            <a:p>
              <a:pPr>
                <a:lnSpc>
                  <a:spcPts val="5348"/>
                </a:lnSpc>
              </a:pPr>
              <a:r>
                <a:rPr lang="en-US" sz="3600" spc="21" dirty="0">
                  <a:solidFill>
                    <a:srgbClr val="E47068"/>
                  </a:solidFill>
                  <a:latin typeface="Kurale"/>
                </a:rPr>
                <a:t>3. </a:t>
              </a:r>
              <a:r>
                <a:rPr lang="en-US" sz="3600" spc="21" dirty="0" err="1">
                  <a:solidFill>
                    <a:srgbClr val="E47068"/>
                  </a:solidFill>
                  <a:latin typeface="Kurale"/>
                </a:rPr>
                <a:t>Нравственные</a:t>
              </a:r>
              <a:r>
                <a:rPr lang="en-US" sz="3600" spc="21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600" spc="21" dirty="0" err="1">
                  <a:solidFill>
                    <a:srgbClr val="E47068"/>
                  </a:solidFill>
                  <a:latin typeface="Kurale"/>
                </a:rPr>
                <a:t>уроки</a:t>
              </a:r>
              <a:r>
                <a:rPr lang="en-US" sz="3600" spc="21" dirty="0">
                  <a:solidFill>
                    <a:srgbClr val="E47068"/>
                  </a:solidFill>
                  <a:latin typeface="Kurale"/>
                </a:rPr>
                <a:t>;</a:t>
              </a:r>
            </a:p>
            <a:p>
              <a:pPr>
                <a:lnSpc>
                  <a:spcPts val="5348"/>
                </a:lnSpc>
              </a:pPr>
              <a:endParaRPr lang="en-US" sz="2127" spc="21" dirty="0">
                <a:solidFill>
                  <a:srgbClr val="E47068"/>
                </a:solidFill>
                <a:latin typeface="Kurale"/>
              </a:endParaRP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1664242" y="7722935"/>
            <a:ext cx="5595058" cy="1344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50"/>
              </a:lnSpc>
            </a:pPr>
            <a:r>
              <a:rPr lang="en-US" sz="3700" spc="37">
                <a:solidFill>
                  <a:srgbClr val="E47068"/>
                </a:solidFill>
                <a:latin typeface="Kurale"/>
              </a:rPr>
              <a:t>6. Сотрудничать с библиотекой школы.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-1066800" y="-723900"/>
            <a:ext cx="6064084" cy="105462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8592736" y="1864703"/>
            <a:ext cx="37864" cy="6557595"/>
          </a:xfrm>
          <a:prstGeom prst="rect">
            <a:avLst/>
          </a:prstGeom>
          <a:solidFill>
            <a:srgbClr val="E47068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7135586">
            <a:off x="15422369" y="-4108873"/>
            <a:ext cx="4725204" cy="821774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7135586">
            <a:off x="-1333902" y="6178127"/>
            <a:ext cx="4725204" cy="821774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042976" y="2437648"/>
            <a:ext cx="7960894" cy="597067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44720" y="2830753"/>
            <a:ext cx="7354296" cy="4339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917"/>
              </a:lnSpc>
            </a:pP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Детство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–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прекрасная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пора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жизни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,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многие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поэты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пишут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стихотворения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о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детях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и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для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611" spc="46" dirty="0" err="1">
                <a:solidFill>
                  <a:srgbClr val="E47068"/>
                </a:solidFill>
                <a:latin typeface="Kurale"/>
              </a:rPr>
              <a:t>детей</a:t>
            </a:r>
            <a:r>
              <a:rPr lang="en-US" sz="4611" spc="46" dirty="0">
                <a:solidFill>
                  <a:srgbClr val="E47068"/>
                </a:solidFill>
                <a:latin typeface="Kurale"/>
              </a:rPr>
              <a:t>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171450"/>
            <a:ext cx="9738866" cy="1474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599"/>
              </a:lnSpc>
            </a:pPr>
            <a:r>
              <a:rPr lang="en-US" sz="9000" dirty="0" err="1">
                <a:solidFill>
                  <a:srgbClr val="E47068"/>
                </a:solidFill>
                <a:latin typeface="Cambria" panose="02040503050406030204" pitchFamily="18" charset="0"/>
              </a:rPr>
              <a:t>Гипотеза</a:t>
            </a:r>
            <a:r>
              <a:rPr lang="en-US" sz="9000" dirty="0">
                <a:solidFill>
                  <a:srgbClr val="E47068"/>
                </a:solidFill>
                <a:latin typeface="Cambria" panose="02040503050406030204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 rot="5400000">
            <a:off x="12633358" y="3709988"/>
            <a:ext cx="6671940" cy="2867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6300" spc="126" dirty="0">
                <a:solidFill>
                  <a:srgbClr val="E47068"/>
                </a:solidFill>
                <a:latin typeface="Cambria" panose="02040503050406030204" pitchFamily="18" charset="0"/>
              </a:rPr>
              <a:t>ПЕДЛАГАЕМЫЙ ПРОДУКТ ПРОЕКТА:</a:t>
            </a:r>
          </a:p>
        </p:txBody>
      </p:sp>
      <p:sp>
        <p:nvSpPr>
          <p:cNvPr id="3" name="AutoShape 3"/>
          <p:cNvSpPr/>
          <p:nvPr/>
        </p:nvSpPr>
        <p:spPr>
          <a:xfrm>
            <a:off x="14044997" y="1864703"/>
            <a:ext cx="37864" cy="6557595"/>
          </a:xfrm>
          <a:prstGeom prst="rect">
            <a:avLst/>
          </a:prstGeom>
          <a:solidFill>
            <a:srgbClr val="E47068"/>
          </a:solidFill>
        </p:spPr>
      </p:sp>
      <p:grpSp>
        <p:nvGrpSpPr>
          <p:cNvPr id="4" name="Group 4"/>
          <p:cNvGrpSpPr/>
          <p:nvPr/>
        </p:nvGrpSpPr>
        <p:grpSpPr>
          <a:xfrm rot="-10800000">
            <a:off x="12556553" y="2506921"/>
            <a:ext cx="1526307" cy="276400"/>
            <a:chOff x="0" y="0"/>
            <a:chExt cx="2805223" cy="508000"/>
          </a:xfrm>
        </p:grpSpPr>
        <p:sp>
          <p:nvSpPr>
            <p:cNvPr id="5" name="Freeform 5"/>
            <p:cNvSpPr/>
            <p:nvPr/>
          </p:nvSpPr>
          <p:spPr>
            <a:xfrm>
              <a:off x="0" y="49530"/>
              <a:ext cx="2805223" cy="408940"/>
            </a:xfrm>
            <a:custGeom>
              <a:avLst/>
              <a:gdLst/>
              <a:ahLst/>
              <a:cxnLst/>
              <a:rect l="l" t="t" r="r" b="b"/>
              <a:pathLst>
                <a:path w="2805223" h="408940">
                  <a:moveTo>
                    <a:pt x="2599483" y="0"/>
                  </a:moveTo>
                  <a:cubicBezTo>
                    <a:pt x="2499153" y="0"/>
                    <a:pt x="2416603" y="72390"/>
                    <a:pt x="2397553" y="166370"/>
                  </a:cubicBezTo>
                  <a:lnTo>
                    <a:pt x="0" y="166370"/>
                  </a:lnTo>
                  <a:lnTo>
                    <a:pt x="0" y="242570"/>
                  </a:lnTo>
                  <a:lnTo>
                    <a:pt x="2398823" y="242570"/>
                  </a:lnTo>
                  <a:cubicBezTo>
                    <a:pt x="2416603" y="337820"/>
                    <a:pt x="2500423" y="408940"/>
                    <a:pt x="2600753" y="408940"/>
                  </a:cubicBezTo>
                  <a:cubicBezTo>
                    <a:pt x="2713783" y="408940"/>
                    <a:pt x="2805223" y="317500"/>
                    <a:pt x="2805223" y="204470"/>
                  </a:cubicBezTo>
                  <a:cubicBezTo>
                    <a:pt x="2805223" y="91440"/>
                    <a:pt x="2713783" y="0"/>
                    <a:pt x="2599483" y="0"/>
                  </a:cubicBezTo>
                  <a:close/>
                </a:path>
              </a:pathLst>
            </a:custGeom>
            <a:solidFill>
              <a:srgbClr val="E47068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5638800" y="1469714"/>
            <a:ext cx="7239000" cy="16158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300"/>
              </a:lnSpc>
            </a:pPr>
            <a:r>
              <a:rPr lang="en-US" sz="4200" spc="42" dirty="0" err="1">
                <a:solidFill>
                  <a:srgbClr val="E47068"/>
                </a:solidFill>
                <a:latin typeface="Kurale"/>
              </a:rPr>
              <a:t>Создание</a:t>
            </a:r>
            <a:r>
              <a:rPr lang="en-US" sz="4200" spc="42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200" spc="42" dirty="0" err="1">
                <a:solidFill>
                  <a:srgbClr val="E47068"/>
                </a:solidFill>
                <a:latin typeface="Kurale"/>
              </a:rPr>
              <a:t>презентации</a:t>
            </a:r>
            <a:r>
              <a:rPr lang="en-US" sz="4200" spc="42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200" spc="42" dirty="0" err="1">
                <a:solidFill>
                  <a:srgbClr val="E47068"/>
                </a:solidFill>
                <a:latin typeface="Kurale"/>
              </a:rPr>
              <a:t>по</a:t>
            </a:r>
            <a:r>
              <a:rPr lang="en-US" sz="4200" spc="42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200" spc="42" dirty="0" err="1">
                <a:solidFill>
                  <a:srgbClr val="E47068"/>
                </a:solidFill>
                <a:latin typeface="Kurale"/>
              </a:rPr>
              <a:t>отобранным</a:t>
            </a:r>
            <a:r>
              <a:rPr lang="en-US" sz="4200" spc="42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200" spc="42" dirty="0" err="1">
                <a:solidFill>
                  <a:srgbClr val="E47068"/>
                </a:solidFill>
                <a:latin typeface="Kurale"/>
              </a:rPr>
              <a:t>материалам</a:t>
            </a:r>
            <a:r>
              <a:rPr lang="en-US" sz="4200" spc="42" dirty="0">
                <a:solidFill>
                  <a:srgbClr val="E47068"/>
                </a:solidFill>
                <a:latin typeface="Kurale"/>
              </a:rPr>
              <a:t>;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4266437" y="2856703"/>
            <a:ext cx="8504474" cy="4673925"/>
            <a:chOff x="0" y="-66675"/>
            <a:chExt cx="11339300" cy="6231900"/>
          </a:xfrm>
        </p:grpSpPr>
        <p:sp>
          <p:nvSpPr>
            <p:cNvPr id="8" name="TextBox 8"/>
            <p:cNvSpPr txBox="1"/>
            <p:nvPr/>
          </p:nvSpPr>
          <p:spPr>
            <a:xfrm>
              <a:off x="0" y="-66675"/>
              <a:ext cx="9366965" cy="6102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779"/>
                </a:lnSpc>
              </a:pPr>
              <a:endParaRPr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1972335" y="930286"/>
              <a:ext cx="9366965" cy="52349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299"/>
                </a:lnSpc>
              </a:pPr>
              <a:r>
                <a:rPr lang="en-US" sz="4200" spc="42" dirty="0" err="1">
                  <a:solidFill>
                    <a:srgbClr val="E47068"/>
                  </a:solidFill>
                  <a:latin typeface="Kurale"/>
                </a:rPr>
                <a:t>Расширение</a:t>
              </a:r>
              <a:r>
                <a:rPr lang="en-US" sz="4200" spc="42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4200" spc="42" dirty="0" err="1">
                  <a:solidFill>
                    <a:srgbClr val="E47068"/>
                  </a:solidFill>
                  <a:latin typeface="Kurale"/>
                </a:rPr>
                <a:t>знаний</a:t>
              </a:r>
              <a:r>
                <a:rPr lang="en-US" sz="4200" spc="42" dirty="0">
                  <a:solidFill>
                    <a:srgbClr val="E47068"/>
                  </a:solidFill>
                  <a:latin typeface="Kurale"/>
                </a:rPr>
                <a:t> о </a:t>
              </a:r>
              <a:r>
                <a:rPr lang="en-US" sz="4200" spc="42" dirty="0" err="1">
                  <a:solidFill>
                    <a:srgbClr val="E47068"/>
                  </a:solidFill>
                  <a:latin typeface="Kurale"/>
                </a:rPr>
                <a:t>творчестве</a:t>
              </a:r>
              <a:r>
                <a:rPr lang="en-US" sz="4200" spc="42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4200" spc="42" dirty="0" err="1">
                  <a:solidFill>
                    <a:srgbClr val="E47068"/>
                  </a:solidFill>
                  <a:latin typeface="Kurale"/>
                </a:rPr>
                <a:t>поэтов</a:t>
              </a:r>
              <a:r>
                <a:rPr lang="en-US" sz="4200" spc="42" dirty="0">
                  <a:solidFill>
                    <a:srgbClr val="E47068"/>
                  </a:solidFill>
                  <a:latin typeface="Kurale"/>
                </a:rPr>
                <a:t>;</a:t>
              </a:r>
            </a:p>
            <a:p>
              <a:pPr>
                <a:lnSpc>
                  <a:spcPts val="6299"/>
                </a:lnSpc>
              </a:pPr>
              <a:endParaRPr lang="en-US" sz="4200" spc="42" dirty="0">
                <a:solidFill>
                  <a:srgbClr val="E47068"/>
                </a:solidFill>
                <a:latin typeface="Kurale"/>
              </a:endParaRPr>
            </a:p>
            <a:p>
              <a:pPr>
                <a:lnSpc>
                  <a:spcPts val="6300"/>
                </a:lnSpc>
              </a:pPr>
              <a:r>
                <a:rPr lang="en-US" sz="4199" spc="41" dirty="0" err="1">
                  <a:solidFill>
                    <a:srgbClr val="E47068"/>
                  </a:solidFill>
                  <a:latin typeface="Kurale"/>
                </a:rPr>
                <a:t>Пополнение</a:t>
              </a:r>
              <a:r>
                <a:rPr lang="en-US" sz="4199" spc="41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4199" spc="41" dirty="0" err="1">
                  <a:solidFill>
                    <a:srgbClr val="E47068"/>
                  </a:solidFill>
                  <a:latin typeface="Kurale"/>
                </a:rPr>
                <a:t>читательского</a:t>
              </a:r>
              <a:r>
                <a:rPr lang="en-US" sz="4199" spc="41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4199" spc="41" dirty="0" err="1">
                  <a:solidFill>
                    <a:srgbClr val="E47068"/>
                  </a:solidFill>
                  <a:latin typeface="Kurale"/>
                </a:rPr>
                <a:t>опыта</a:t>
              </a:r>
              <a:r>
                <a:rPr lang="en-US" sz="4199" spc="41" dirty="0">
                  <a:solidFill>
                    <a:srgbClr val="E47068"/>
                  </a:solidFill>
                  <a:latin typeface="Kurale"/>
                </a:rPr>
                <a:t>;</a:t>
              </a: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638800" y="7763043"/>
            <a:ext cx="7025223" cy="1676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50"/>
              </a:lnSpc>
            </a:pPr>
            <a:r>
              <a:rPr lang="en-US" sz="4500" spc="45" dirty="0">
                <a:solidFill>
                  <a:srgbClr val="E47068"/>
                </a:solidFill>
                <a:latin typeface="Kurale"/>
              </a:rPr>
              <a:t>·</a:t>
            </a:r>
            <a:r>
              <a:rPr lang="en-US" sz="4500" spc="45" dirty="0" err="1">
                <a:solidFill>
                  <a:srgbClr val="E47068"/>
                </a:solidFill>
                <a:latin typeface="Kurale"/>
              </a:rPr>
              <a:t>Создание</a:t>
            </a:r>
            <a:r>
              <a:rPr lang="en-US" sz="4500" spc="45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500" spc="45" dirty="0" err="1">
                <a:solidFill>
                  <a:srgbClr val="E47068"/>
                </a:solidFill>
                <a:latin typeface="Kurale"/>
              </a:rPr>
              <a:t>памятки</a:t>
            </a:r>
            <a:r>
              <a:rPr lang="en-US" sz="4500" spc="45" dirty="0">
                <a:solidFill>
                  <a:srgbClr val="E47068"/>
                </a:solidFill>
                <a:latin typeface="Kurale"/>
              </a:rPr>
              <a:t>, </a:t>
            </a:r>
            <a:r>
              <a:rPr lang="en-US" sz="4500" spc="45" dirty="0" err="1">
                <a:solidFill>
                  <a:srgbClr val="E47068"/>
                </a:solidFill>
                <a:latin typeface="Kurale"/>
              </a:rPr>
              <a:t>как</a:t>
            </a:r>
            <a:r>
              <a:rPr lang="en-US" sz="4500" spc="45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500" spc="45" dirty="0" err="1">
                <a:solidFill>
                  <a:srgbClr val="E47068"/>
                </a:solidFill>
                <a:latin typeface="Kurale"/>
              </a:rPr>
              <a:t>выучить</a:t>
            </a:r>
            <a:r>
              <a:rPr lang="en-US" sz="4500" spc="45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4500" spc="45" dirty="0" err="1">
                <a:solidFill>
                  <a:srgbClr val="E47068"/>
                </a:solidFill>
                <a:latin typeface="Kurale"/>
              </a:rPr>
              <a:t>наизусть</a:t>
            </a:r>
            <a:r>
              <a:rPr lang="en-US" sz="4500" spc="45" dirty="0">
                <a:solidFill>
                  <a:srgbClr val="E47068"/>
                </a:solidFill>
                <a:latin typeface="Kurale"/>
              </a:rPr>
              <a:t>.</a:t>
            </a:r>
          </a:p>
        </p:txBody>
      </p:sp>
      <p:grpSp>
        <p:nvGrpSpPr>
          <p:cNvPr id="11" name="Group 11"/>
          <p:cNvGrpSpPr/>
          <p:nvPr/>
        </p:nvGrpSpPr>
        <p:grpSpPr>
          <a:xfrm rot="-10800000">
            <a:off x="12556553" y="5005300"/>
            <a:ext cx="1526307" cy="276400"/>
            <a:chOff x="0" y="0"/>
            <a:chExt cx="2805223" cy="508000"/>
          </a:xfrm>
        </p:grpSpPr>
        <p:sp>
          <p:nvSpPr>
            <p:cNvPr id="12" name="Freeform 12"/>
            <p:cNvSpPr/>
            <p:nvPr/>
          </p:nvSpPr>
          <p:spPr>
            <a:xfrm>
              <a:off x="0" y="49530"/>
              <a:ext cx="2805223" cy="408940"/>
            </a:xfrm>
            <a:custGeom>
              <a:avLst/>
              <a:gdLst/>
              <a:ahLst/>
              <a:cxnLst/>
              <a:rect l="l" t="t" r="r" b="b"/>
              <a:pathLst>
                <a:path w="2805223" h="408940">
                  <a:moveTo>
                    <a:pt x="2599483" y="0"/>
                  </a:moveTo>
                  <a:cubicBezTo>
                    <a:pt x="2499153" y="0"/>
                    <a:pt x="2416603" y="72390"/>
                    <a:pt x="2397553" y="166370"/>
                  </a:cubicBezTo>
                  <a:lnTo>
                    <a:pt x="0" y="166370"/>
                  </a:lnTo>
                  <a:lnTo>
                    <a:pt x="0" y="242570"/>
                  </a:lnTo>
                  <a:lnTo>
                    <a:pt x="2398823" y="242570"/>
                  </a:lnTo>
                  <a:cubicBezTo>
                    <a:pt x="2416603" y="337820"/>
                    <a:pt x="2500423" y="408940"/>
                    <a:pt x="2600753" y="408940"/>
                  </a:cubicBezTo>
                  <a:cubicBezTo>
                    <a:pt x="2713783" y="408940"/>
                    <a:pt x="2805223" y="317500"/>
                    <a:pt x="2805223" y="204470"/>
                  </a:cubicBezTo>
                  <a:cubicBezTo>
                    <a:pt x="2805223" y="91440"/>
                    <a:pt x="2713783" y="0"/>
                    <a:pt x="2599483" y="0"/>
                  </a:cubicBezTo>
                  <a:close/>
                </a:path>
              </a:pathLst>
            </a:custGeom>
            <a:solidFill>
              <a:srgbClr val="E47068"/>
            </a:solidFill>
          </p:spPr>
        </p:sp>
      </p:grpSp>
      <p:grpSp>
        <p:nvGrpSpPr>
          <p:cNvPr id="13" name="Group 13"/>
          <p:cNvGrpSpPr/>
          <p:nvPr/>
        </p:nvGrpSpPr>
        <p:grpSpPr>
          <a:xfrm rot="-10800000">
            <a:off x="12556553" y="7503679"/>
            <a:ext cx="1526307" cy="276400"/>
            <a:chOff x="0" y="0"/>
            <a:chExt cx="2805223" cy="508000"/>
          </a:xfrm>
        </p:grpSpPr>
        <p:sp>
          <p:nvSpPr>
            <p:cNvPr id="14" name="Freeform 14"/>
            <p:cNvSpPr/>
            <p:nvPr/>
          </p:nvSpPr>
          <p:spPr>
            <a:xfrm>
              <a:off x="0" y="49530"/>
              <a:ext cx="2805223" cy="408940"/>
            </a:xfrm>
            <a:custGeom>
              <a:avLst/>
              <a:gdLst/>
              <a:ahLst/>
              <a:cxnLst/>
              <a:rect l="l" t="t" r="r" b="b"/>
              <a:pathLst>
                <a:path w="2805223" h="408940">
                  <a:moveTo>
                    <a:pt x="2599483" y="0"/>
                  </a:moveTo>
                  <a:cubicBezTo>
                    <a:pt x="2499153" y="0"/>
                    <a:pt x="2416603" y="72390"/>
                    <a:pt x="2397553" y="166370"/>
                  </a:cubicBezTo>
                  <a:lnTo>
                    <a:pt x="0" y="166370"/>
                  </a:lnTo>
                  <a:lnTo>
                    <a:pt x="0" y="242570"/>
                  </a:lnTo>
                  <a:lnTo>
                    <a:pt x="2398823" y="242570"/>
                  </a:lnTo>
                  <a:cubicBezTo>
                    <a:pt x="2416603" y="337820"/>
                    <a:pt x="2500423" y="408940"/>
                    <a:pt x="2600753" y="408940"/>
                  </a:cubicBezTo>
                  <a:cubicBezTo>
                    <a:pt x="2713783" y="408940"/>
                    <a:pt x="2805223" y="317500"/>
                    <a:pt x="2805223" y="204470"/>
                  </a:cubicBezTo>
                  <a:cubicBezTo>
                    <a:pt x="2805223" y="91440"/>
                    <a:pt x="2713783" y="0"/>
                    <a:pt x="2599483" y="0"/>
                  </a:cubicBezTo>
                  <a:close/>
                </a:path>
              </a:pathLst>
            </a:custGeom>
            <a:solidFill>
              <a:srgbClr val="E47068"/>
            </a:solidFill>
          </p:spPr>
        </p:sp>
      </p:grpSp>
      <p:pic>
        <p:nvPicPr>
          <p:cNvPr id="15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261280">
            <a:off x="561660" y="369028"/>
            <a:ext cx="4820011" cy="97714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C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525000" y="1591959"/>
            <a:ext cx="8763000" cy="5587969"/>
            <a:chOff x="0" y="0"/>
            <a:chExt cx="9803392" cy="7450624"/>
          </a:xfrm>
        </p:grpSpPr>
        <p:sp>
          <p:nvSpPr>
            <p:cNvPr id="3" name="TextBox 3"/>
            <p:cNvSpPr txBox="1"/>
            <p:nvPr/>
          </p:nvSpPr>
          <p:spPr>
            <a:xfrm>
              <a:off x="0" y="0"/>
              <a:ext cx="9803392" cy="1436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just">
                <a:lnSpc>
                  <a:spcPts val="8417"/>
                </a:lnSpc>
              </a:pPr>
              <a:r>
                <a:rPr lang="en-US" sz="7014" spc="350" dirty="0">
                  <a:solidFill>
                    <a:srgbClr val="E47068"/>
                  </a:solidFill>
                  <a:latin typeface="Cambria" panose="02040503050406030204" pitchFamily="18" charset="0"/>
                </a:rPr>
                <a:t>ТИП ПРОЕКТА: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48190" y="2496408"/>
              <a:ext cx="9755202" cy="49542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0089"/>
                </a:lnSpc>
              </a:pPr>
              <a:r>
                <a:rPr lang="en-US" sz="6726" spc="67" dirty="0" err="1">
                  <a:solidFill>
                    <a:srgbClr val="E47068"/>
                  </a:solidFill>
                  <a:latin typeface="Kurale"/>
                </a:rPr>
                <a:t>Учебный</a:t>
              </a:r>
              <a:r>
                <a:rPr lang="en-US" sz="6726" spc="67" dirty="0">
                  <a:solidFill>
                    <a:srgbClr val="E47068"/>
                  </a:solidFill>
                  <a:latin typeface="Kurale"/>
                </a:rPr>
                <a:t>, </a:t>
              </a:r>
              <a:r>
                <a:rPr lang="en-US" sz="6726" spc="67" dirty="0" err="1">
                  <a:solidFill>
                    <a:srgbClr val="E47068"/>
                  </a:solidFill>
                  <a:latin typeface="Kurale"/>
                </a:rPr>
                <a:t>коллективный</a:t>
              </a:r>
              <a:r>
                <a:rPr lang="en-US" sz="6726" spc="67" dirty="0">
                  <a:solidFill>
                    <a:srgbClr val="E47068"/>
                  </a:solidFill>
                  <a:latin typeface="Kurale"/>
                </a:rPr>
                <a:t>, </a:t>
              </a:r>
              <a:r>
                <a:rPr lang="en-US" sz="6726" spc="67" dirty="0" err="1">
                  <a:solidFill>
                    <a:srgbClr val="E47068"/>
                  </a:solidFill>
                  <a:latin typeface="Kurale"/>
                </a:rPr>
                <a:t>долгосрочный</a:t>
              </a:r>
              <a:r>
                <a:rPr lang="en-US" sz="6726" spc="67" dirty="0">
                  <a:solidFill>
                    <a:srgbClr val="E47068"/>
                  </a:solidFill>
                  <a:latin typeface="Kurale"/>
                </a:rPr>
                <a:t>.</a:t>
              </a:r>
            </a:p>
          </p:txBody>
        </p:sp>
      </p:grpSp>
      <p:sp>
        <p:nvSpPr>
          <p:cNvPr id="5" name="AutoShape 5"/>
          <p:cNvSpPr/>
          <p:nvPr/>
        </p:nvSpPr>
        <p:spPr>
          <a:xfrm rot="-5400000">
            <a:off x="13887567" y="-249966"/>
            <a:ext cx="37864" cy="6557595"/>
          </a:xfrm>
          <a:prstGeom prst="rect">
            <a:avLst/>
          </a:prstGeom>
          <a:solidFill>
            <a:srgbClr val="E47068"/>
          </a:solidFill>
        </p:spPr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76534" y="2366842"/>
            <a:ext cx="7960894" cy="59706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326171" y="-68030"/>
            <a:ext cx="11961829" cy="10355030"/>
          </a:xfrm>
          <a:prstGeom prst="rect">
            <a:avLst/>
          </a:prstGeom>
          <a:solidFill>
            <a:srgbClr val="F8CBC6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3649" y="3683639"/>
            <a:ext cx="6145918" cy="460943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 b="12738"/>
          <a:stretch>
            <a:fillRect/>
          </a:stretch>
        </p:blipFill>
        <p:spPr>
          <a:xfrm>
            <a:off x="7186962" y="6627035"/>
            <a:ext cx="4325932" cy="283115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258337" y="3501669"/>
            <a:ext cx="4325932" cy="286103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258337" y="226968"/>
            <a:ext cx="4296710" cy="2916392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81000" y="962025"/>
            <a:ext cx="5562600" cy="2180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450"/>
              </a:lnSpc>
            </a:pPr>
            <a:r>
              <a:rPr lang="en-US" sz="8000" spc="195" dirty="0" err="1">
                <a:solidFill>
                  <a:srgbClr val="E47068"/>
                </a:solidFill>
                <a:latin typeface="Cambria" panose="02040503050406030204" pitchFamily="18" charset="0"/>
              </a:rPr>
              <a:t>Аннотация</a:t>
            </a:r>
            <a:r>
              <a:rPr lang="en-US" sz="8000" spc="195" dirty="0">
                <a:solidFill>
                  <a:srgbClr val="E47068"/>
                </a:solidFill>
                <a:latin typeface="Cambria" panose="02040503050406030204" pitchFamily="18" charset="0"/>
              </a:rPr>
              <a:t> </a:t>
            </a:r>
            <a:r>
              <a:rPr lang="en-US" sz="8000" spc="195" dirty="0" err="1">
                <a:solidFill>
                  <a:srgbClr val="E47068"/>
                </a:solidFill>
                <a:latin typeface="Cambria" panose="02040503050406030204" pitchFamily="18" charset="0"/>
              </a:rPr>
              <a:t>проекта</a:t>
            </a:r>
            <a:r>
              <a:rPr lang="en-US" sz="8000" spc="195" dirty="0">
                <a:solidFill>
                  <a:srgbClr val="E47068"/>
                </a:solidFill>
                <a:latin typeface="Cambria" panose="02040503050406030204" pitchFamily="18" charset="0"/>
              </a:rPr>
              <a:t>: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1804512" y="-1033741"/>
            <a:ext cx="5744741" cy="3645362"/>
            <a:chOff x="0" y="-76200"/>
            <a:chExt cx="7659654" cy="4860482"/>
          </a:xfrm>
        </p:grpSpPr>
        <p:sp>
          <p:nvSpPr>
            <p:cNvPr id="9" name="TextBox 9"/>
            <p:cNvSpPr txBox="1"/>
            <p:nvPr/>
          </p:nvSpPr>
          <p:spPr>
            <a:xfrm>
              <a:off x="0" y="-76200"/>
              <a:ext cx="7659654" cy="8169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161"/>
                </a:lnSpc>
              </a:pPr>
              <a:endParaRPr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1845871"/>
              <a:ext cx="7659654" cy="29384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865"/>
                </a:lnSpc>
              </a:pPr>
              <a:r>
                <a:rPr lang="en-US" sz="3910" spc="39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24" dirty="0" err="1">
                  <a:solidFill>
                    <a:srgbClr val="E47068"/>
                  </a:solidFill>
                  <a:latin typeface="Kurale"/>
                </a:rPr>
                <a:t>Учащиеся</a:t>
              </a:r>
              <a:r>
                <a:rPr lang="en-US" sz="3200" spc="24" dirty="0">
                  <a:solidFill>
                    <a:srgbClr val="E47068"/>
                  </a:solidFill>
                  <a:latin typeface="Kurale"/>
                </a:rPr>
                <a:t> 2 – а </a:t>
              </a:r>
              <a:r>
                <a:rPr lang="en-US" sz="3200" spc="24" dirty="0" err="1">
                  <a:solidFill>
                    <a:srgbClr val="E47068"/>
                  </a:solidFill>
                  <a:latin typeface="Kurale"/>
                </a:rPr>
                <a:t>класса</a:t>
              </a:r>
              <a:r>
                <a:rPr lang="en-US" sz="3200" spc="24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24" dirty="0" err="1">
                  <a:solidFill>
                    <a:srgbClr val="E47068"/>
                  </a:solidFill>
                  <a:latin typeface="Kurale"/>
                </a:rPr>
                <a:t>разучивают</a:t>
              </a:r>
              <a:r>
                <a:rPr lang="en-US" sz="3200" spc="24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24" dirty="0" err="1">
                  <a:solidFill>
                    <a:srgbClr val="E47068"/>
                  </a:solidFill>
                  <a:latin typeface="Kurale"/>
                </a:rPr>
                <a:t>стихотворения</a:t>
              </a:r>
              <a:r>
                <a:rPr lang="en-US" sz="3200" spc="24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24" dirty="0" err="1">
                  <a:solidFill>
                    <a:srgbClr val="E47068"/>
                  </a:solidFill>
                  <a:latin typeface="Kurale"/>
                </a:rPr>
                <a:t>русских</a:t>
              </a:r>
              <a:r>
                <a:rPr lang="en-US" sz="3200" spc="24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24" dirty="0" err="1">
                  <a:solidFill>
                    <a:srgbClr val="E47068"/>
                  </a:solidFill>
                  <a:latin typeface="Kurale"/>
                </a:rPr>
                <a:t>поэтов</a:t>
              </a:r>
              <a:r>
                <a:rPr lang="en-US" sz="3200" spc="24" dirty="0">
                  <a:solidFill>
                    <a:srgbClr val="E47068"/>
                  </a:solidFill>
                  <a:latin typeface="Kurale"/>
                </a:rPr>
                <a:t>; 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804512" y="2829081"/>
            <a:ext cx="6104651" cy="2827254"/>
            <a:chOff x="0" y="-114300"/>
            <a:chExt cx="8139535" cy="3769672"/>
          </a:xfrm>
        </p:grpSpPr>
        <p:sp>
          <p:nvSpPr>
            <p:cNvPr id="12" name="TextBox 12"/>
            <p:cNvSpPr txBox="1"/>
            <p:nvPr/>
          </p:nvSpPr>
          <p:spPr>
            <a:xfrm>
              <a:off x="0" y="-114300"/>
              <a:ext cx="8139535" cy="8380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342"/>
                </a:lnSpc>
              </a:pPr>
              <a:endParaRPr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905047"/>
              <a:ext cx="8139535" cy="2750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520"/>
                </a:lnSpc>
              </a:pP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Создаются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творческие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группы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для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выступления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перед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учащимися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первых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 </a:t>
              </a:r>
              <a:r>
                <a:rPr lang="en-US" sz="3200" spc="36" dirty="0" err="1">
                  <a:solidFill>
                    <a:srgbClr val="E47068"/>
                  </a:solidFill>
                  <a:latin typeface="Kurale"/>
                </a:rPr>
                <a:t>классов</a:t>
              </a:r>
              <a:r>
                <a:rPr lang="en-US" sz="3200" spc="36" dirty="0">
                  <a:solidFill>
                    <a:srgbClr val="E47068"/>
                  </a:solidFill>
                  <a:latin typeface="Kurale"/>
                </a:rPr>
                <a:t>;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1971866" y="6730715"/>
            <a:ext cx="5769941" cy="2623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18"/>
              </a:lnSpc>
            </a:pPr>
            <a:r>
              <a:rPr lang="en-US" sz="3200" spc="34" dirty="0" err="1">
                <a:solidFill>
                  <a:srgbClr val="E47068"/>
                </a:solidFill>
                <a:latin typeface="Kurale"/>
              </a:rPr>
              <a:t>Регулярное</a:t>
            </a:r>
            <a:r>
              <a:rPr lang="en-US" sz="3200" spc="34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200" spc="34" dirty="0" err="1">
                <a:solidFill>
                  <a:srgbClr val="E47068"/>
                </a:solidFill>
                <a:latin typeface="Kurale"/>
              </a:rPr>
              <a:t>посещение</a:t>
            </a:r>
            <a:r>
              <a:rPr lang="en-US" sz="3200" spc="34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200" spc="34" dirty="0" err="1">
                <a:solidFill>
                  <a:srgbClr val="E47068"/>
                </a:solidFill>
                <a:latin typeface="Kurale"/>
              </a:rPr>
              <a:t>библиотеки</a:t>
            </a:r>
            <a:r>
              <a:rPr lang="en-US" sz="3200" spc="34" dirty="0">
                <a:solidFill>
                  <a:srgbClr val="E47068"/>
                </a:solidFill>
                <a:latin typeface="Kurale"/>
              </a:rPr>
              <a:t>, </a:t>
            </a:r>
            <a:r>
              <a:rPr lang="en-US" sz="3200" spc="34" dirty="0" err="1">
                <a:solidFill>
                  <a:srgbClr val="E47068"/>
                </a:solidFill>
                <a:latin typeface="Kurale"/>
              </a:rPr>
              <a:t>сотрудничество</a:t>
            </a:r>
            <a:r>
              <a:rPr lang="en-US" sz="3200" spc="34" dirty="0">
                <a:solidFill>
                  <a:srgbClr val="E47068"/>
                </a:solidFill>
                <a:latin typeface="Kurale"/>
              </a:rPr>
              <a:t> с </a:t>
            </a:r>
            <a:r>
              <a:rPr lang="en-US" sz="3200" spc="34" dirty="0" err="1">
                <a:solidFill>
                  <a:srgbClr val="E47068"/>
                </a:solidFill>
                <a:latin typeface="Kurale"/>
              </a:rPr>
              <a:t>библиотекарем</a:t>
            </a:r>
            <a:r>
              <a:rPr lang="en-US" sz="3200" spc="34" dirty="0">
                <a:solidFill>
                  <a:srgbClr val="E47068"/>
                </a:solidFill>
                <a:latin typeface="Kurale"/>
              </a:rPr>
              <a:t>, </a:t>
            </a:r>
            <a:r>
              <a:rPr lang="en-US" sz="3200" spc="34" dirty="0" err="1">
                <a:solidFill>
                  <a:srgbClr val="E47068"/>
                </a:solidFill>
                <a:latin typeface="Kurale"/>
              </a:rPr>
              <a:t>ведение</a:t>
            </a:r>
            <a:r>
              <a:rPr lang="en-US" sz="3200" spc="34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200" spc="34" dirty="0" err="1">
                <a:solidFill>
                  <a:srgbClr val="E47068"/>
                </a:solidFill>
                <a:latin typeface="Kurale"/>
              </a:rPr>
              <a:t>читательского</a:t>
            </a:r>
            <a:r>
              <a:rPr lang="en-US" sz="3200" spc="34" dirty="0">
                <a:solidFill>
                  <a:srgbClr val="E47068"/>
                </a:solidFill>
                <a:latin typeface="Kurale"/>
              </a:rPr>
              <a:t> </a:t>
            </a:r>
            <a:r>
              <a:rPr lang="en-US" sz="3200" spc="34" dirty="0" err="1">
                <a:solidFill>
                  <a:srgbClr val="E47068"/>
                </a:solidFill>
                <a:latin typeface="Kurale"/>
              </a:rPr>
              <a:t>дневника</a:t>
            </a:r>
            <a:r>
              <a:rPr lang="en-US" sz="3200" spc="34" dirty="0">
                <a:solidFill>
                  <a:srgbClr val="E47068"/>
                </a:solidFill>
                <a:latin typeface="Kurale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7048741" cy="10383369"/>
          </a:xfrm>
          <a:prstGeom prst="rect">
            <a:avLst/>
          </a:prstGeom>
          <a:solidFill>
            <a:srgbClr val="F8CBC6"/>
          </a:solidFill>
        </p:spPr>
      </p:sp>
      <p:sp>
        <p:nvSpPr>
          <p:cNvPr id="3" name="AutoShape 3"/>
          <p:cNvSpPr/>
          <p:nvPr/>
        </p:nvSpPr>
        <p:spPr>
          <a:xfrm rot="-10800000">
            <a:off x="9604555" y="1864703"/>
            <a:ext cx="37864" cy="6557595"/>
          </a:xfrm>
          <a:prstGeom prst="rect">
            <a:avLst/>
          </a:prstGeom>
          <a:solidFill>
            <a:srgbClr val="E47068"/>
          </a:solidFill>
        </p:spPr>
      </p:sp>
      <p:grpSp>
        <p:nvGrpSpPr>
          <p:cNvPr id="4" name="Group 4"/>
          <p:cNvGrpSpPr/>
          <p:nvPr/>
        </p:nvGrpSpPr>
        <p:grpSpPr>
          <a:xfrm>
            <a:off x="9906000" y="1746894"/>
            <a:ext cx="8077200" cy="6280030"/>
            <a:chOff x="-324909" y="9525"/>
            <a:chExt cx="10769600" cy="8373373"/>
          </a:xfrm>
        </p:grpSpPr>
        <p:sp>
          <p:nvSpPr>
            <p:cNvPr id="5" name="TextBox 5"/>
            <p:cNvSpPr txBox="1"/>
            <p:nvPr/>
          </p:nvSpPr>
          <p:spPr>
            <a:xfrm>
              <a:off x="0" y="9525"/>
              <a:ext cx="10444691" cy="304356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8880"/>
                </a:lnSpc>
              </a:pPr>
              <a:r>
                <a:rPr lang="en-US" sz="6000" b="1" spc="148" dirty="0">
                  <a:solidFill>
                    <a:srgbClr val="E47068"/>
                  </a:solidFill>
                  <a:latin typeface="Cambria" panose="02040503050406030204" pitchFamily="18" charset="0"/>
                </a:rPr>
                <a:t>НЕОБХОДИМОЕ ОБОРУДОВАНИЕ</a:t>
              </a:r>
              <a:r>
                <a:rPr lang="en-US" sz="7400" spc="148" dirty="0">
                  <a:solidFill>
                    <a:srgbClr val="E47068"/>
                  </a:solidFill>
                  <a:latin typeface="Cambria" panose="02040503050406030204" pitchFamily="18" charset="0"/>
                </a:rPr>
                <a:t>: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-324909" y="4518593"/>
              <a:ext cx="10356715" cy="38643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928370" lvl="1" indent="-464185">
                <a:lnSpc>
                  <a:spcPts val="6020"/>
                </a:lnSpc>
                <a:buFont typeface="Arial"/>
                <a:buChar char="•"/>
              </a:pPr>
              <a:r>
                <a:rPr lang="en-US" sz="3200" spc="344" dirty="0">
                  <a:solidFill>
                    <a:srgbClr val="E47068"/>
                  </a:solidFill>
                  <a:latin typeface="Cambria" panose="02040503050406030204" pitchFamily="18" charset="0"/>
                </a:rPr>
                <a:t>УЧЕБНИК ЛИТЕРАТУРЫ;</a:t>
              </a:r>
            </a:p>
            <a:p>
              <a:pPr marL="928370" lvl="1" indent="-464185">
                <a:lnSpc>
                  <a:spcPts val="6020"/>
                </a:lnSpc>
                <a:buFont typeface="Arial"/>
                <a:buChar char="•"/>
              </a:pPr>
              <a:r>
                <a:rPr lang="en-US" sz="3600" spc="175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Интерактивная</a:t>
              </a:r>
              <a:r>
                <a:rPr lang="en-US" sz="3600" spc="175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175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доска</a:t>
              </a:r>
              <a:r>
                <a:rPr lang="en-US" sz="3600" spc="175" dirty="0">
                  <a:solidFill>
                    <a:srgbClr val="E47068"/>
                  </a:solidFill>
                  <a:latin typeface="Cambria" panose="02040503050406030204" pitchFamily="18" charset="0"/>
                </a:rPr>
                <a:t>;</a:t>
              </a:r>
            </a:p>
            <a:p>
              <a:pPr marL="928370" lvl="1" indent="-464185">
                <a:lnSpc>
                  <a:spcPts val="6020"/>
                </a:lnSpc>
                <a:buFont typeface="Arial"/>
                <a:buChar char="•"/>
              </a:pPr>
              <a:r>
                <a:rPr lang="en-US" sz="3600" spc="175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Библиотечный</a:t>
              </a:r>
              <a:r>
                <a:rPr lang="en-US" sz="3600" spc="175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3600" spc="175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фонд</a:t>
              </a:r>
              <a:r>
                <a:rPr lang="en-US" sz="3600" spc="175" dirty="0">
                  <a:solidFill>
                    <a:srgbClr val="E47068"/>
                  </a:solidFill>
                  <a:latin typeface="Cambria" panose="02040503050406030204" pitchFamily="18" charset="0"/>
                </a:rPr>
                <a:t>.</a:t>
              </a:r>
            </a:p>
            <a:p>
              <a:pPr>
                <a:lnSpc>
                  <a:spcPts val="4620"/>
                </a:lnSpc>
              </a:pPr>
              <a:endParaRPr lang="en-US" sz="2199" spc="175" dirty="0">
                <a:solidFill>
                  <a:srgbClr val="E47068"/>
                </a:solidFill>
                <a:latin typeface="Kurale"/>
              </a:endParaRPr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19200" y="635001"/>
            <a:ext cx="7239000" cy="9651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8600" y="2207963"/>
            <a:ext cx="5716591" cy="6938865"/>
            <a:chOff x="-201056" y="-47625"/>
            <a:chExt cx="7622122" cy="9251819"/>
          </a:xfrm>
        </p:grpSpPr>
        <p:sp>
          <p:nvSpPr>
            <p:cNvPr id="3" name="TextBox 3"/>
            <p:cNvSpPr txBox="1"/>
            <p:nvPr/>
          </p:nvSpPr>
          <p:spPr>
            <a:xfrm>
              <a:off x="0" y="-47625"/>
              <a:ext cx="7421066" cy="17440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380"/>
                </a:lnSpc>
              </a:pPr>
              <a:r>
                <a:rPr lang="en-US" sz="2414" spc="193" dirty="0" smtClean="0">
                  <a:solidFill>
                    <a:srgbClr val="E47068"/>
                  </a:solidFill>
                  <a:latin typeface="Tenor Sans"/>
                </a:rPr>
                <a:t>ИНТЕРНЕТ-РЕСУРСЫ</a:t>
              </a:r>
              <a:endParaRPr lang="ru-RU" sz="2414" spc="193" dirty="0" smtClean="0">
                <a:solidFill>
                  <a:srgbClr val="E47068"/>
                </a:solidFill>
                <a:latin typeface="Tenor Sans"/>
              </a:endParaRPr>
            </a:p>
            <a:p>
              <a:pPr>
                <a:lnSpc>
                  <a:spcPts val="3380"/>
                </a:lnSpc>
              </a:pPr>
              <a:endParaRPr lang="ru-RU" sz="2414" spc="193" dirty="0">
                <a:solidFill>
                  <a:srgbClr val="E47068"/>
                </a:solidFill>
                <a:latin typeface="Tenor Sans"/>
              </a:endParaRPr>
            </a:p>
            <a:p>
              <a:pPr>
                <a:lnSpc>
                  <a:spcPts val="3380"/>
                </a:lnSpc>
              </a:pPr>
              <a:r>
                <a:rPr lang="en-US" sz="2414" spc="193" dirty="0" smtClean="0">
                  <a:solidFill>
                    <a:srgbClr val="E47068"/>
                  </a:solidFill>
                  <a:latin typeface="Tenor Sans"/>
                </a:rPr>
                <a:t> </a:t>
              </a:r>
              <a:r>
                <a:rPr lang="en-US" sz="3600" spc="193" dirty="0" smtClean="0">
                  <a:solidFill>
                    <a:srgbClr val="E47068"/>
                  </a:solidFill>
                  <a:latin typeface="Tenor Sans"/>
                  <a:hlinkClick r:id="rId2"/>
                </a:rPr>
                <a:t>https://rustih.ru/</a:t>
              </a:r>
              <a:endParaRPr lang="en-US" sz="3600" spc="193" dirty="0">
                <a:solidFill>
                  <a:srgbClr val="E47068"/>
                </a:solidFill>
                <a:latin typeface="Tenor San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1860497"/>
              <a:ext cx="7421066" cy="53266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380"/>
                </a:lnSpc>
              </a:pPr>
              <a:endParaRPr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-201056" y="2126832"/>
              <a:ext cx="7421066" cy="11627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380"/>
                </a:lnSpc>
              </a:pPr>
              <a:endParaRPr dirty="0"/>
            </a:p>
            <a:p>
              <a:pPr>
                <a:lnSpc>
                  <a:spcPts val="3380"/>
                </a:lnSpc>
              </a:pPr>
              <a:r>
                <a:rPr lang="ru-RU" sz="2414" spc="193" dirty="0" smtClean="0">
                  <a:solidFill>
                    <a:srgbClr val="E47068"/>
                  </a:solidFill>
                  <a:latin typeface="Tenor Sans"/>
                </a:rPr>
                <a:t> </a:t>
              </a:r>
              <a:r>
                <a:rPr lang="en-US" sz="2414" spc="193" dirty="0" smtClean="0">
                  <a:solidFill>
                    <a:srgbClr val="E47068"/>
                  </a:solidFill>
                  <a:latin typeface="Tenor Sans"/>
                </a:rPr>
                <a:t>ЛИТЕРАТУРА</a:t>
              </a:r>
              <a:endParaRPr lang="en-US" sz="2414" spc="193" dirty="0">
                <a:solidFill>
                  <a:srgbClr val="E47068"/>
                </a:solidFill>
                <a:latin typeface="Tenor Sans"/>
              </a:endParaRP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-15132" y="3561624"/>
              <a:ext cx="7421066" cy="56425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292"/>
                </a:lnSpc>
              </a:pP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Большая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поэзия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для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маленьких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детей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.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Времена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года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. "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Мозаика-Синтез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", 2016г.</a:t>
              </a:r>
            </a:p>
            <a:p>
              <a:pPr>
                <a:lnSpc>
                  <a:spcPts val="3292"/>
                </a:lnSpc>
              </a:pPr>
              <a:endParaRPr lang="en-US" sz="2800" spc="21" dirty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3292"/>
                </a:lnSpc>
              </a:pP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Л.Ф.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Климанова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, В.Г.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Горецкий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, М.В.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Голованова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,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Литературное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чтение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 2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класс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, I,II 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часть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. "</a:t>
              </a:r>
              <a:r>
                <a:rPr lang="en-US" sz="2800" spc="21" dirty="0" err="1">
                  <a:solidFill>
                    <a:srgbClr val="E47068"/>
                  </a:solidFill>
                  <a:latin typeface="Cambria" panose="02040503050406030204" pitchFamily="18" charset="0"/>
                </a:rPr>
                <a:t>Просвещение</a:t>
              </a:r>
              <a:r>
                <a:rPr lang="en-US" sz="2800" spc="21" dirty="0">
                  <a:solidFill>
                    <a:srgbClr val="E47068"/>
                  </a:solidFill>
                  <a:latin typeface="Cambria" panose="02040503050406030204" pitchFamily="18" charset="0"/>
                </a:rPr>
                <a:t>", 2018г.</a:t>
              </a:r>
            </a:p>
            <a:p>
              <a:pPr>
                <a:lnSpc>
                  <a:spcPts val="3292"/>
                </a:lnSpc>
              </a:pPr>
              <a:endParaRPr lang="en-US" sz="2194" spc="21" dirty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3292"/>
                </a:lnSpc>
              </a:pPr>
              <a:endParaRPr lang="en-US" sz="2194" spc="21" dirty="0">
                <a:solidFill>
                  <a:srgbClr val="E47068"/>
                </a:solidFill>
                <a:latin typeface="Tenor Sans"/>
              </a:endParaRPr>
            </a:p>
          </p:txBody>
        </p:sp>
      </p:grpSp>
      <p:sp>
        <p:nvSpPr>
          <p:cNvPr id="7" name="AutoShape 7"/>
          <p:cNvSpPr/>
          <p:nvPr/>
        </p:nvSpPr>
        <p:spPr>
          <a:xfrm rot="-5400000">
            <a:off x="5602544" y="-1455941"/>
            <a:ext cx="37864" cy="6670951"/>
          </a:xfrm>
          <a:prstGeom prst="rect">
            <a:avLst/>
          </a:prstGeom>
          <a:solidFill>
            <a:srgbClr val="E47068"/>
          </a:solidFill>
        </p:spPr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543800" y="2109864"/>
            <a:ext cx="10093049" cy="7569787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9283765" y="503408"/>
            <a:ext cx="7862181" cy="2552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419"/>
              </a:lnSpc>
            </a:pPr>
            <a:r>
              <a:rPr lang="en-US" sz="5350" spc="107" dirty="0">
                <a:solidFill>
                  <a:srgbClr val="E47068"/>
                </a:solidFill>
                <a:latin typeface="Cambria" panose="02040503050406030204" pitchFamily="18" charset="0"/>
              </a:rPr>
              <a:t>ИНФОРМАЦИОННЫЕ </a:t>
            </a:r>
            <a:r>
              <a:rPr lang="en-US" sz="5350" spc="107" dirty="0" smtClean="0">
                <a:solidFill>
                  <a:srgbClr val="E47068"/>
                </a:solidFill>
                <a:latin typeface="Cambria" panose="02040503050406030204" pitchFamily="18" charset="0"/>
              </a:rPr>
              <a:t>ИСТОЧНИКИ</a:t>
            </a:r>
            <a:r>
              <a:rPr lang="ru-RU" sz="5350" spc="107" dirty="0" smtClean="0">
                <a:solidFill>
                  <a:srgbClr val="E47068"/>
                </a:solidFill>
                <a:latin typeface="Cambria" panose="02040503050406030204" pitchFamily="18" charset="0"/>
              </a:rPr>
              <a:t>:</a:t>
            </a:r>
            <a:endParaRPr lang="en-US" sz="5350" spc="107" dirty="0">
              <a:solidFill>
                <a:srgbClr val="E47068"/>
              </a:solidFill>
              <a:latin typeface="Cambria" panose="02040503050406030204" pitchFamily="18" charset="0"/>
            </a:endParaRPr>
          </a:p>
          <a:p>
            <a:pPr algn="r">
              <a:lnSpc>
                <a:spcPts val="6420"/>
              </a:lnSpc>
            </a:pPr>
            <a:endParaRPr lang="en-US" sz="5350" spc="107" dirty="0">
              <a:solidFill>
                <a:srgbClr val="E47068"/>
              </a:solidFill>
              <a:latin typeface="Old Standard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C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62000" y="385602"/>
            <a:ext cx="18033598" cy="9694962"/>
            <a:chOff x="-10371255" y="-751012"/>
            <a:chExt cx="20174647" cy="12926618"/>
          </a:xfrm>
        </p:grpSpPr>
        <p:sp>
          <p:nvSpPr>
            <p:cNvPr id="3" name="TextBox 3"/>
            <p:cNvSpPr txBox="1"/>
            <p:nvPr/>
          </p:nvSpPr>
          <p:spPr>
            <a:xfrm>
              <a:off x="-10371255" y="-751012"/>
              <a:ext cx="13724749" cy="1292661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8417"/>
                </a:lnSpc>
              </a:pPr>
              <a:r>
                <a:rPr lang="ru-RU" sz="8000" spc="350" dirty="0" smtClean="0">
                  <a:solidFill>
                    <a:srgbClr val="E47068"/>
                  </a:solidFill>
                  <a:latin typeface="Cambria" panose="02040503050406030204" pitchFamily="18" charset="0"/>
                </a:rPr>
                <a:t>Реализация проекта:</a:t>
              </a:r>
            </a:p>
            <a:p>
              <a:pPr algn="r">
                <a:lnSpc>
                  <a:spcPts val="8417"/>
                </a:lnSpc>
              </a:pPr>
              <a:r>
                <a:rPr lang="ru-RU" sz="8000" spc="350" dirty="0" smtClean="0">
                  <a:solidFill>
                    <a:srgbClr val="E47068"/>
                  </a:solidFill>
                  <a:latin typeface="Cambria" panose="02040503050406030204" pitchFamily="18" charset="0"/>
                </a:rPr>
                <a:t>                                         </a:t>
              </a:r>
            </a:p>
            <a:p>
              <a:pPr>
                <a:lnSpc>
                  <a:spcPts val="8417"/>
                </a:lnSpc>
              </a:pPr>
              <a:r>
                <a:rPr lang="en-US" sz="3200" spc="350" dirty="0" smtClean="0">
                  <a:solidFill>
                    <a:srgbClr val="E47068"/>
                  </a:solidFill>
                  <a:latin typeface="Cambria" panose="02040503050406030204" pitchFamily="18" charset="0"/>
                  <a:hlinkClick r:id="rId2"/>
                </a:rPr>
                <a:t>https://vk.com/video-198450260_456239024</a:t>
              </a:r>
              <a:endParaRPr lang="ru-RU" sz="3200" spc="350" dirty="0" smtClean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8417"/>
                </a:lnSpc>
              </a:pPr>
              <a:r>
                <a:rPr lang="en-US" sz="3200" spc="350" dirty="0" smtClean="0">
                  <a:solidFill>
                    <a:srgbClr val="E47068"/>
                  </a:solidFill>
                  <a:latin typeface="Cambria" panose="02040503050406030204" pitchFamily="18" charset="0"/>
                  <a:hlinkClick r:id="rId3"/>
                </a:rPr>
                <a:t>https://vk.com/video-198450260_456239023</a:t>
              </a:r>
              <a:endParaRPr lang="ru-RU" sz="3200" spc="350" dirty="0" smtClean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8417"/>
                </a:lnSpc>
              </a:pPr>
              <a:r>
                <a:rPr lang="en-US" sz="3200" spc="350" dirty="0" smtClean="0">
                  <a:solidFill>
                    <a:srgbClr val="E47068"/>
                  </a:solidFill>
                  <a:latin typeface="Cambria" panose="02040503050406030204" pitchFamily="18" charset="0"/>
                  <a:hlinkClick r:id="rId4"/>
                </a:rPr>
                <a:t>https://vk.com/video-198450260_456239022</a:t>
              </a:r>
              <a:endParaRPr lang="ru-RU" sz="3200" spc="350" dirty="0" smtClean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8417"/>
                </a:lnSpc>
              </a:pPr>
              <a:r>
                <a:rPr lang="en-US" sz="3200" spc="350" dirty="0" smtClean="0">
                  <a:solidFill>
                    <a:srgbClr val="E47068"/>
                  </a:solidFill>
                  <a:latin typeface="Cambria" panose="02040503050406030204" pitchFamily="18" charset="0"/>
                  <a:hlinkClick r:id="rId5"/>
                </a:rPr>
                <a:t>https://vk.com/video-198450260_456239021</a:t>
              </a:r>
              <a:endParaRPr lang="ru-RU" sz="3200" spc="350" dirty="0" smtClean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8417"/>
                </a:lnSpc>
              </a:pPr>
              <a:r>
                <a:rPr lang="en-US" sz="3200" spc="350" dirty="0" smtClean="0">
                  <a:solidFill>
                    <a:srgbClr val="E47068"/>
                  </a:solidFill>
                  <a:latin typeface="Cambria" panose="02040503050406030204" pitchFamily="18" charset="0"/>
                  <a:hlinkClick r:id="rId6"/>
                </a:rPr>
                <a:t>https://vk.com/video-198450260_456239020</a:t>
              </a:r>
              <a:endParaRPr lang="ru-RU" sz="3200" spc="350" dirty="0" smtClean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8417"/>
                </a:lnSpc>
              </a:pPr>
              <a:r>
                <a:rPr lang="en-US" sz="3200" spc="350" dirty="0" smtClean="0">
                  <a:solidFill>
                    <a:srgbClr val="E47068"/>
                  </a:solidFill>
                  <a:latin typeface="Cambria" panose="02040503050406030204" pitchFamily="18" charset="0"/>
                  <a:hlinkClick r:id="rId7"/>
                </a:rPr>
                <a:t>https://vk.com/video-198450260_456239019</a:t>
              </a:r>
              <a:endParaRPr lang="ru-RU" sz="3200" spc="350" dirty="0" smtClean="0">
                <a:solidFill>
                  <a:srgbClr val="E47068"/>
                </a:solidFill>
                <a:latin typeface="Cambria" panose="02040503050406030204" pitchFamily="18" charset="0"/>
              </a:endParaRPr>
            </a:p>
            <a:p>
              <a:pPr>
                <a:lnSpc>
                  <a:spcPts val="8417"/>
                </a:lnSpc>
              </a:pPr>
              <a:endParaRPr lang="en-US" sz="3200" spc="350" dirty="0">
                <a:solidFill>
                  <a:srgbClr val="E47068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48190" y="2496408"/>
              <a:ext cx="9755202" cy="164027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0089"/>
                </a:lnSpc>
              </a:pPr>
              <a:endParaRPr lang="en-US" sz="6726" spc="67" dirty="0">
                <a:solidFill>
                  <a:srgbClr val="E47068"/>
                </a:solidFill>
                <a:latin typeface="Kurale"/>
              </a:endParaRPr>
            </a:p>
          </p:txBody>
        </p:sp>
      </p:grpSp>
      <p:sp>
        <p:nvSpPr>
          <p:cNvPr id="5" name="AutoShape 5"/>
          <p:cNvSpPr/>
          <p:nvPr/>
        </p:nvSpPr>
        <p:spPr>
          <a:xfrm rot="-5400000">
            <a:off x="10346466" y="-1469166"/>
            <a:ext cx="37864" cy="6557595"/>
          </a:xfrm>
          <a:prstGeom prst="rect">
            <a:avLst/>
          </a:prstGeom>
          <a:solidFill>
            <a:srgbClr val="E47068"/>
          </a:solidFill>
        </p:spPr>
      </p:sp>
      <p:pic>
        <p:nvPicPr>
          <p:cNvPr id="6" name="Picture 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1019336" y="2851161"/>
            <a:ext cx="6832600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6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324</Words>
  <Application>Microsoft Office PowerPoint</Application>
  <PresentationFormat>Произвольный</PresentationFormat>
  <Paragraphs>67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7" baseType="lpstr">
      <vt:lpstr>Open Sans Light</vt:lpstr>
      <vt:lpstr>Tenor Sans</vt:lpstr>
      <vt:lpstr>Monotype Corsiva</vt:lpstr>
      <vt:lpstr>Tempus Sans ITC</vt:lpstr>
      <vt:lpstr>Calibri</vt:lpstr>
      <vt:lpstr>Lumberjack Inline</vt:lpstr>
      <vt:lpstr>Arial</vt:lpstr>
      <vt:lpstr>Nautilius Pompilius</vt:lpstr>
      <vt:lpstr>Arimo</vt:lpstr>
      <vt:lpstr>Cambria</vt:lpstr>
      <vt:lpstr>Times New Roman</vt:lpstr>
      <vt:lpstr>Voga Bold</vt:lpstr>
      <vt:lpstr>Tahoma</vt:lpstr>
      <vt:lpstr>Kurale</vt:lpstr>
      <vt:lpstr>Old Standard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Праздник поэзии</dc:title>
  <dc:creator>КСЕНИЯ</dc:creator>
  <cp:lastModifiedBy>User</cp:lastModifiedBy>
  <cp:revision>10</cp:revision>
  <dcterms:created xsi:type="dcterms:W3CDTF">2006-08-16T00:00:00Z</dcterms:created>
  <dcterms:modified xsi:type="dcterms:W3CDTF">2021-08-09T09:05:40Z</dcterms:modified>
  <dc:identifier>DAEeS-Bgty0</dc:identifier>
</cp:coreProperties>
</file>