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6" d="100"/>
          <a:sy n="76" d="100"/>
        </p:scale>
        <p:origin x="54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11/27/2020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2A54C80-263E-416B-A8E0-580EDEADCBDC}" type="datetimeFigureOut">
              <a:rPr lang="en-US" dirty="0"/>
              <a:t>11/27/2020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11/27/2020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710267" y="1079500"/>
            <a:ext cx="7766936" cy="1346200"/>
          </a:xfrm>
        </p:spPr>
        <p:txBody>
          <a:bodyPr/>
          <a:lstStyle/>
          <a:p>
            <a:pPr algn="ctr"/>
            <a:r>
              <a:rPr lang="ru-RU" sz="3600" b="1" i="1" dirty="0" err="1">
                <a:latin typeface="Arial" panose="020B0604020202020204" pitchFamily="34" charset="0"/>
                <a:cs typeface="Arial" panose="020B0604020202020204" pitchFamily="34" charset="0"/>
              </a:rPr>
              <a:t>Иппотерапия</a:t>
            </a:r>
            <a:r>
              <a:rPr lang="ru-RU" sz="3600" b="1" i="1" dirty="0">
                <a:latin typeface="Arial" panose="020B0604020202020204" pitchFamily="34" charset="0"/>
                <a:cs typeface="Arial" panose="020B0604020202020204" pitchFamily="34" charset="0"/>
              </a:rPr>
              <a:t> для особенных детей — в Якутии проводят уникальные занятия</a:t>
            </a:r>
          </a:p>
        </p:txBody>
      </p:sp>
      <p:sp>
        <p:nvSpPr>
          <p:cNvPr id="3" name="Подзаголовок 2"/>
          <p:cNvSpPr>
            <a:spLocks noGrp="1"/>
          </p:cNvSpPr>
          <p:nvPr>
            <p:ph type="subTitle" idx="1"/>
          </p:nvPr>
        </p:nvSpPr>
        <p:spPr>
          <a:xfrm>
            <a:off x="3119967" y="5168900"/>
            <a:ext cx="7766936" cy="677332"/>
          </a:xfrm>
        </p:spPr>
        <p:txBody>
          <a:bodyPr>
            <a:normAutofit fontScale="92500" lnSpcReduction="20000"/>
          </a:bodyPr>
          <a:lstStyle/>
          <a:p>
            <a:r>
              <a:rPr lang="ru-RU" dirty="0" smtClean="0"/>
              <a:t>Выполнила: Макарова Анна Петровна </a:t>
            </a:r>
          </a:p>
          <a:p>
            <a:r>
              <a:rPr lang="ru-RU" dirty="0" smtClean="0"/>
              <a:t>Специалист Центра ПМСС «</a:t>
            </a:r>
            <a:r>
              <a:rPr lang="ru-RU" dirty="0" err="1" smtClean="0"/>
              <a:t>Кэскил</a:t>
            </a:r>
            <a:r>
              <a:rPr lang="ru-RU" dirty="0" smtClean="0"/>
              <a:t>» с. Майя</a:t>
            </a:r>
            <a:endParaRPr lang="ru-RU" dirty="0"/>
          </a:p>
        </p:txBody>
      </p:sp>
      <p:pic>
        <p:nvPicPr>
          <p:cNvPr id="4" name="Рисунок 3"/>
          <p:cNvPicPr>
            <a:picLocks noChangeAspect="1"/>
          </p:cNvPicPr>
          <p:nvPr/>
        </p:nvPicPr>
        <p:blipFill>
          <a:blip r:embed="rId2"/>
          <a:stretch>
            <a:fillRect/>
          </a:stretch>
        </p:blipFill>
        <p:spPr>
          <a:xfrm>
            <a:off x="4081902" y="2664777"/>
            <a:ext cx="3398398" cy="2265045"/>
          </a:xfrm>
          <a:prstGeom prst="rect">
            <a:avLst/>
          </a:prstGeom>
          <a:ln>
            <a:noFill/>
          </a:ln>
          <a:effectLst>
            <a:softEdge rad="112500"/>
          </a:effectLst>
        </p:spPr>
      </p:pic>
    </p:spTree>
    <p:extLst>
      <p:ext uri="{BB962C8B-B14F-4D97-AF65-F5344CB8AC3E}">
        <p14:creationId xmlns:p14="http://schemas.microsoft.com/office/powerpoint/2010/main" val="19095226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838200"/>
          </a:xfrm>
        </p:spPr>
        <p:txBody>
          <a:bodyPr/>
          <a:lstStyle/>
          <a:p>
            <a:pPr algn="ctr"/>
            <a:r>
              <a:rPr lang="ru-RU" dirty="0" smtClean="0"/>
              <a:t>Введение</a:t>
            </a:r>
            <a:endParaRPr lang="ru-RU" dirty="0"/>
          </a:p>
        </p:txBody>
      </p:sp>
      <p:sp>
        <p:nvSpPr>
          <p:cNvPr id="3" name="Объект 2"/>
          <p:cNvSpPr>
            <a:spLocks noGrp="1"/>
          </p:cNvSpPr>
          <p:nvPr>
            <p:ph idx="1"/>
          </p:nvPr>
        </p:nvSpPr>
        <p:spPr>
          <a:xfrm>
            <a:off x="677334" y="1447800"/>
            <a:ext cx="10054166" cy="4597400"/>
          </a:xfrm>
        </p:spPr>
        <p:txBody>
          <a:bodyPr>
            <a:normAutofit fontScale="92500" lnSpcReduction="20000"/>
          </a:bodyPr>
          <a:lstStyle/>
          <a:p>
            <a:pPr algn="just"/>
            <a:r>
              <a:rPr lang="ru-RU" dirty="0" err="1"/>
              <a:t>Иппотерапия</a:t>
            </a:r>
            <a:r>
              <a:rPr lang="ru-RU" dirty="0"/>
              <a:t> - одна из эффективнейших методик лечения животными посредством лошадей. Она направлена на борьбу со многими заболеваниями. Некоторые называют </a:t>
            </a:r>
            <a:r>
              <a:rPr lang="ru-RU" dirty="0" err="1"/>
              <a:t>иппотерапию</a:t>
            </a:r>
            <a:r>
              <a:rPr lang="ru-RU" dirty="0"/>
              <a:t> лечебной верховой ездой. Да, основной эффект от лечения достигается именно за счет упражнений, выполняющихся на лошади. Но все же нельзя сказать, что эти два понятия абсолютно тождественны. Ведь важным условием для исцеления является не только верховая езда, но и просто общение с лошадью, уход за ней. Чаще всего борются с такими заболеваниями, как ДЦП и различными нарушениями опорно-двигательной системы, а также аутизмом</a:t>
            </a:r>
            <a:r>
              <a:rPr lang="ru-RU" dirty="0" smtClean="0"/>
              <a:t>. </a:t>
            </a:r>
          </a:p>
          <a:p>
            <a:pPr algn="just"/>
            <a:r>
              <a:rPr lang="ru-RU" dirty="0"/>
              <a:t>Еще к показаниям </a:t>
            </a:r>
            <a:r>
              <a:rPr lang="ru-RU" dirty="0" smtClean="0"/>
              <a:t>относят: Сколиоз </a:t>
            </a:r>
            <a:r>
              <a:rPr lang="ru-RU" dirty="0"/>
              <a:t>1,2 степени или иные нарушения </a:t>
            </a:r>
            <a:r>
              <a:rPr lang="ru-RU" dirty="0" smtClean="0"/>
              <a:t>позвоночника, Различные </a:t>
            </a:r>
            <a:r>
              <a:rPr lang="ru-RU" dirty="0"/>
              <a:t>нарушения </a:t>
            </a:r>
            <a:r>
              <a:rPr lang="ru-RU" dirty="0" smtClean="0"/>
              <a:t>суставов, Синдром Дауна, Полиомиелит,  Неврозы </a:t>
            </a:r>
            <a:r>
              <a:rPr lang="ru-RU" dirty="0"/>
              <a:t>и иные заболевания нервной </a:t>
            </a:r>
            <a:r>
              <a:rPr lang="ru-RU" dirty="0" smtClean="0"/>
              <a:t>системы, Нарушения слуха, Нарушения зрения, Нарушения речи, Сбои </a:t>
            </a:r>
            <a:r>
              <a:rPr lang="ru-RU" dirty="0"/>
              <a:t>работы органов </a:t>
            </a:r>
            <a:r>
              <a:rPr lang="ru-RU" dirty="0" smtClean="0"/>
              <a:t>чувств, Инсульты, Склероз, Избыточный вес, Задержка </a:t>
            </a:r>
            <a:r>
              <a:rPr lang="ru-RU" dirty="0"/>
              <a:t>умственного и физического развития</a:t>
            </a:r>
            <a:r>
              <a:rPr lang="ru-RU" dirty="0" smtClean="0"/>
              <a:t>. </a:t>
            </a:r>
          </a:p>
          <a:p>
            <a:pPr algn="just"/>
            <a:r>
              <a:rPr lang="ru-RU" dirty="0"/>
              <a:t>Иногда взрослым людям с бронхиальной астмой, хроническим бронхитом, заболеваниями сердечно-сосудистой системы назначают </a:t>
            </a:r>
            <a:r>
              <a:rPr lang="ru-RU" dirty="0" err="1"/>
              <a:t>иппотерапию</a:t>
            </a:r>
            <a:r>
              <a:rPr lang="ru-RU" dirty="0"/>
              <a:t> в комплексе с другими видами лечения. Занятия на лошади создают эффект интенсивной тренировки, но в то же время, являются очень щадящими, что исключает побочные реакции и опасность перенапряжения при данных заболеваниях. Также иногда </a:t>
            </a:r>
            <a:r>
              <a:rPr lang="ru-RU" dirty="0" err="1"/>
              <a:t>иппотерапию</a:t>
            </a:r>
            <a:r>
              <a:rPr lang="ru-RU" dirty="0"/>
              <a:t> используют при лечении алкоголизма и наркотической зависимости.</a:t>
            </a:r>
            <a:endParaRPr lang="ru-RU" dirty="0" smtClean="0"/>
          </a:p>
          <a:p>
            <a:pPr algn="just"/>
            <a:endParaRPr lang="ru-RU" dirty="0"/>
          </a:p>
        </p:txBody>
      </p:sp>
    </p:spTree>
    <p:extLst>
      <p:ext uri="{BB962C8B-B14F-4D97-AF65-F5344CB8AC3E}">
        <p14:creationId xmlns:p14="http://schemas.microsoft.com/office/powerpoint/2010/main" val="1490152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850900"/>
          </a:xfrm>
        </p:spPr>
        <p:txBody>
          <a:bodyPr/>
          <a:lstStyle/>
          <a:p>
            <a:pPr algn="ctr"/>
            <a:r>
              <a:rPr lang="ru-RU" b="1" dirty="0"/>
              <a:t>Из истории </a:t>
            </a:r>
            <a:r>
              <a:rPr lang="ru-RU" b="1" dirty="0" err="1"/>
              <a:t>иппотерапии</a:t>
            </a:r>
            <a:r>
              <a:rPr lang="ru-RU" b="1" dirty="0"/>
              <a:t> </a:t>
            </a:r>
          </a:p>
        </p:txBody>
      </p:sp>
      <p:sp>
        <p:nvSpPr>
          <p:cNvPr id="3" name="Объект 2"/>
          <p:cNvSpPr>
            <a:spLocks noGrp="1"/>
          </p:cNvSpPr>
          <p:nvPr>
            <p:ph sz="half" idx="1"/>
          </p:nvPr>
        </p:nvSpPr>
        <p:spPr>
          <a:xfrm>
            <a:off x="677334" y="1701800"/>
            <a:ext cx="4184035" cy="4339561"/>
          </a:xfrm>
        </p:spPr>
        <p:txBody>
          <a:bodyPr>
            <a:normAutofit fontScale="92500" lnSpcReduction="20000"/>
          </a:bodyPr>
          <a:lstStyle/>
          <a:p>
            <a:pPr algn="just"/>
            <a:r>
              <a:rPr lang="ru-RU" dirty="0"/>
              <a:t>В глубокой древности врач Гиппократ говорил, что раненные и больные поправляются быстрее и успешнее, если ездят верхом. Он советовал прогулку верхом – как лучшее средство от грусти и печали.</a:t>
            </a:r>
          </a:p>
          <a:p>
            <a:pPr algn="just"/>
            <a:r>
              <a:rPr lang="ru-RU" dirty="0"/>
              <a:t>В первое тысячелетие до Рождества Христова лошадью лечили многие тяжелые болезни, и не только, болезни даже предупреждали, как только они появлялись.</a:t>
            </a:r>
          </a:p>
          <a:p>
            <a:pPr algn="just"/>
            <a:r>
              <a:rPr lang="ru-RU" dirty="0"/>
              <a:t>В 19 веке доктор Перрон изучал, как </a:t>
            </a:r>
            <a:r>
              <a:rPr lang="ru-RU" dirty="0" err="1"/>
              <a:t>иппотерапия</a:t>
            </a:r>
            <a:r>
              <a:rPr lang="ru-RU" dirty="0"/>
              <a:t> влияет на здоровье человека. Вылечил спортсменку по имени Лиз, и на конных скачках она завоевала Олимпийскую медаль. </a:t>
            </a:r>
          </a:p>
        </p:txBody>
      </p:sp>
      <p:pic>
        <p:nvPicPr>
          <p:cNvPr id="5" name="Объект 4"/>
          <p:cNvPicPr>
            <a:picLocks noGrp="1" noChangeAspect="1"/>
          </p:cNvPicPr>
          <p:nvPr>
            <p:ph sz="half" idx="2"/>
          </p:nvPr>
        </p:nvPicPr>
        <p:blipFill>
          <a:blip r:embed="rId2"/>
          <a:stretch>
            <a:fillRect/>
          </a:stretch>
        </p:blipFill>
        <p:spPr>
          <a:xfrm>
            <a:off x="5615042" y="1826527"/>
            <a:ext cx="3133616" cy="4090771"/>
          </a:xfrm>
          <a:prstGeom prst="rect">
            <a:avLst/>
          </a:prstGeom>
        </p:spPr>
      </p:pic>
    </p:spTree>
    <p:extLst>
      <p:ext uri="{BB962C8B-B14F-4D97-AF65-F5344CB8AC3E}">
        <p14:creationId xmlns:p14="http://schemas.microsoft.com/office/powerpoint/2010/main" val="28677222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9546166" cy="1320800"/>
          </a:xfrm>
        </p:spPr>
        <p:txBody>
          <a:bodyPr>
            <a:normAutofit/>
          </a:bodyPr>
          <a:lstStyle/>
          <a:p>
            <a:pPr algn="ctr"/>
            <a:r>
              <a:rPr lang="ru-RU" sz="2800" b="1" dirty="0"/>
              <a:t>Дети с ограниченными возможностями здоровья проходят </a:t>
            </a:r>
            <a:r>
              <a:rPr lang="ru-RU" sz="2800" b="1" dirty="0" err="1"/>
              <a:t>иппотерапию</a:t>
            </a:r>
            <a:r>
              <a:rPr lang="ru-RU" sz="2800" b="1" dirty="0"/>
              <a:t> на базе АГАТУ</a:t>
            </a:r>
          </a:p>
        </p:txBody>
      </p:sp>
      <p:sp>
        <p:nvSpPr>
          <p:cNvPr id="3" name="Объект 2"/>
          <p:cNvSpPr>
            <a:spLocks noGrp="1"/>
          </p:cNvSpPr>
          <p:nvPr>
            <p:ph idx="1"/>
          </p:nvPr>
        </p:nvSpPr>
        <p:spPr>
          <a:xfrm>
            <a:off x="677334" y="1752601"/>
            <a:ext cx="9673166" cy="4288762"/>
          </a:xfrm>
        </p:spPr>
        <p:txBody>
          <a:bodyPr/>
          <a:lstStyle/>
          <a:p>
            <a:pPr algn="just"/>
            <a:r>
              <a:rPr lang="ru-RU" dirty="0"/>
              <a:t>Совместный проект Федерации конного спорта Якутии, Арктического </a:t>
            </a:r>
            <a:r>
              <a:rPr lang="ru-RU" dirty="0" smtClean="0"/>
              <a:t>ГАТУ (ЯГСХА) </a:t>
            </a:r>
            <a:r>
              <a:rPr lang="ru-RU" dirty="0"/>
              <a:t>и Республиканской специальной (коррекционной) школы-интерната «Открытые сердца» в 2019 году выиграл грант президента Российской Федерации на 1,7 млн рублей. Проект, который стартовал 1 июня, в Международный день защиты детей, направлен на реабилитацию детей с ограниченными возможностями здоровья по зрению и слуху посредством адаптивной верховой езды. </a:t>
            </a:r>
            <a:r>
              <a:rPr lang="ru-RU" dirty="0" err="1"/>
              <a:t>Иппотерапия</a:t>
            </a:r>
            <a:r>
              <a:rPr lang="ru-RU" dirty="0"/>
              <a:t> благотворно влияет не только на детей с ограниченными возможностями здоровья, но и их родителей. Повышается уровень детской самооценки и уверенности, снижается уровень тревоги, эмоциональное напряжение и уменьшается вероятность других нежелательных форм поведения. Совместные действия с животными в дальнейшем помогают ребенку легче устанавливать отношения с детьми и взрослыми.</a:t>
            </a:r>
          </a:p>
        </p:txBody>
      </p:sp>
      <p:pic>
        <p:nvPicPr>
          <p:cNvPr id="4" name="Рисунок 3"/>
          <p:cNvPicPr>
            <a:picLocks noChangeAspect="1"/>
          </p:cNvPicPr>
          <p:nvPr/>
        </p:nvPicPr>
        <p:blipFill>
          <a:blip r:embed="rId2"/>
          <a:stretch>
            <a:fillRect/>
          </a:stretch>
        </p:blipFill>
        <p:spPr>
          <a:xfrm rot="20961501">
            <a:off x="321963" y="5149368"/>
            <a:ext cx="1692153" cy="1269115"/>
          </a:xfrm>
          <a:prstGeom prst="rect">
            <a:avLst/>
          </a:prstGeom>
          <a:ln>
            <a:noFill/>
          </a:ln>
          <a:effectLst>
            <a:softEdge rad="112500"/>
          </a:effectLst>
        </p:spPr>
      </p:pic>
      <p:pic>
        <p:nvPicPr>
          <p:cNvPr id="5" name="Рисунок 4"/>
          <p:cNvPicPr>
            <a:picLocks noChangeAspect="1"/>
          </p:cNvPicPr>
          <p:nvPr/>
        </p:nvPicPr>
        <p:blipFill>
          <a:blip r:embed="rId3"/>
          <a:stretch>
            <a:fillRect/>
          </a:stretch>
        </p:blipFill>
        <p:spPr>
          <a:xfrm rot="777222">
            <a:off x="9431640" y="4854093"/>
            <a:ext cx="2131665" cy="1423331"/>
          </a:xfrm>
          <a:prstGeom prst="rect">
            <a:avLst/>
          </a:prstGeom>
        </p:spPr>
      </p:pic>
      <p:pic>
        <p:nvPicPr>
          <p:cNvPr id="6" name="Рисунок 5"/>
          <p:cNvPicPr>
            <a:picLocks noChangeAspect="1"/>
          </p:cNvPicPr>
          <p:nvPr/>
        </p:nvPicPr>
        <p:blipFill>
          <a:blip r:embed="rId4"/>
          <a:stretch>
            <a:fillRect/>
          </a:stretch>
        </p:blipFill>
        <p:spPr>
          <a:xfrm>
            <a:off x="4163617" y="4798836"/>
            <a:ext cx="3088746" cy="2059164"/>
          </a:xfrm>
          <a:prstGeom prst="rect">
            <a:avLst/>
          </a:prstGeom>
          <a:ln>
            <a:noFill/>
          </a:ln>
          <a:effectLst>
            <a:softEdge rad="112500"/>
          </a:effectLst>
        </p:spPr>
      </p:pic>
    </p:spTree>
    <p:extLst>
      <p:ext uri="{BB962C8B-B14F-4D97-AF65-F5344CB8AC3E}">
        <p14:creationId xmlns:p14="http://schemas.microsoft.com/office/powerpoint/2010/main" val="23085243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939800"/>
          </a:xfrm>
        </p:spPr>
        <p:txBody>
          <a:bodyPr>
            <a:normAutofit fontScale="90000"/>
          </a:bodyPr>
          <a:lstStyle/>
          <a:p>
            <a:pPr algn="ctr"/>
            <a:r>
              <a:rPr lang="ru-RU" dirty="0"/>
              <a:t>Отличительные особенности </a:t>
            </a:r>
            <a:r>
              <a:rPr lang="ru-RU" dirty="0" err="1"/>
              <a:t>иппотерапии</a:t>
            </a:r>
            <a:endParaRPr lang="ru-RU" dirty="0"/>
          </a:p>
        </p:txBody>
      </p:sp>
      <p:sp>
        <p:nvSpPr>
          <p:cNvPr id="3" name="Объект 2"/>
          <p:cNvSpPr>
            <a:spLocks noGrp="1"/>
          </p:cNvSpPr>
          <p:nvPr>
            <p:ph idx="1"/>
          </p:nvPr>
        </p:nvSpPr>
        <p:spPr>
          <a:xfrm>
            <a:off x="677334" y="1828801"/>
            <a:ext cx="9076266" cy="4212562"/>
          </a:xfrm>
        </p:spPr>
        <p:txBody>
          <a:bodyPr>
            <a:normAutofit/>
          </a:bodyPr>
          <a:lstStyle/>
          <a:p>
            <a:pPr algn="just"/>
            <a:r>
              <a:rPr lang="ru-RU" dirty="0" err="1"/>
              <a:t>Иппотерапия</a:t>
            </a:r>
            <a:r>
              <a:rPr lang="ru-RU" dirty="0"/>
              <a:t> характеризуется рядом дополнительных преимуществ перед традиционными методиками восстановительного лечения. Как вариант лечебной физической культуры, </a:t>
            </a:r>
            <a:r>
              <a:rPr lang="ru-RU" dirty="0" err="1"/>
              <a:t>иппотерапия</a:t>
            </a:r>
            <a:r>
              <a:rPr lang="ru-RU" dirty="0"/>
              <a:t> базируется на использовании естественной биологической функции лошади — движения, имеющей огромное социальное значение. Реабилитация с применением </a:t>
            </a:r>
            <a:r>
              <a:rPr lang="ru-RU" dirty="0" err="1"/>
              <a:t>иппотерапии</a:t>
            </a:r>
            <a:r>
              <a:rPr lang="ru-RU" dirty="0"/>
              <a:t> – это комплексное воздействие на человека с той или иной патологией, тогда как основные восстановительные методики действуют односторонне</a:t>
            </a:r>
            <a:r>
              <a:rPr lang="ru-RU" dirty="0" smtClean="0"/>
              <a:t>.</a:t>
            </a:r>
            <a:endParaRPr lang="ru-RU" dirty="0"/>
          </a:p>
          <a:p>
            <a:pPr algn="just"/>
            <a:r>
              <a:rPr lang="ru-RU" dirty="0" err="1"/>
              <a:t>Иппотерапия</a:t>
            </a:r>
            <a:r>
              <a:rPr lang="ru-RU" dirty="0"/>
              <a:t> дает огромные перспективы восстановления для лиц с недостаточностью функции двигательного аппарата, помогает решить тяжелейшие психолого-педагогические задачи, а также является оптимальной методикой интеграции и психосоциальной реабилитации инвалидов.</a:t>
            </a:r>
          </a:p>
        </p:txBody>
      </p:sp>
    </p:spTree>
    <p:extLst>
      <p:ext uri="{BB962C8B-B14F-4D97-AF65-F5344CB8AC3E}">
        <p14:creationId xmlns:p14="http://schemas.microsoft.com/office/powerpoint/2010/main" val="1281565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1168400"/>
          </a:xfrm>
        </p:spPr>
        <p:txBody>
          <a:bodyPr>
            <a:normAutofit fontScale="90000"/>
          </a:bodyPr>
          <a:lstStyle/>
          <a:p>
            <a:pPr algn="ctr"/>
            <a:r>
              <a:rPr lang="ru-RU" dirty="0"/>
              <a:t>Положительное воздействие </a:t>
            </a:r>
            <a:r>
              <a:rPr lang="ru-RU" dirty="0" err="1"/>
              <a:t>иппотерапии</a:t>
            </a:r>
            <a:r>
              <a:rPr lang="ru-RU" dirty="0"/>
              <a:t> на инвалидов с ДЦП</a:t>
            </a:r>
          </a:p>
        </p:txBody>
      </p:sp>
      <p:sp>
        <p:nvSpPr>
          <p:cNvPr id="3" name="Объект 2"/>
          <p:cNvSpPr>
            <a:spLocks noGrp="1"/>
          </p:cNvSpPr>
          <p:nvPr>
            <p:ph idx="1"/>
          </p:nvPr>
        </p:nvSpPr>
        <p:spPr>
          <a:xfrm>
            <a:off x="292100" y="1778000"/>
            <a:ext cx="11379200" cy="4927600"/>
          </a:xfrm>
        </p:spPr>
        <p:txBody>
          <a:bodyPr>
            <a:noAutofit/>
          </a:bodyPr>
          <a:lstStyle/>
          <a:p>
            <a:pPr algn="just"/>
            <a:r>
              <a:rPr lang="ru-RU" sz="1100" dirty="0"/>
              <a:t>Одним из самых значимых факторов воздействия верховой езды считают нагрузку координации. При нахождении на лошади формируется особая схема фиксации тела. В процессе естественного удержания тела в прямом, вертикальном положении ведущую роль играет система координации, а также активность мышц спины и таза. Человек удерживается работой приводящих мышц бедер, которые фиксируют таз на теле животного или в седле. Нагрузка на мышцы ног регулируется степенью опоры стопы на стремена — при сильной степени опоры напряжение приводящих мышц снижается, при слабой — повышается</a:t>
            </a:r>
            <a:r>
              <a:rPr lang="ru-RU" sz="1100" dirty="0" smtClean="0"/>
              <a:t>.</a:t>
            </a:r>
            <a:endParaRPr lang="ru-RU" sz="1100" dirty="0"/>
          </a:p>
          <a:p>
            <a:pPr algn="just"/>
            <a:r>
              <a:rPr lang="ru-RU" sz="1100" dirty="0"/>
              <a:t>Поступательные движения животного изменяют нагрузку на мышцы тела и конечностей всадника, непосредственно участвующие в удержании на лошади, что является естественным элементом тренинга. Нагрузка симметрична по всем осям, что предусматривает одинаковое функционирование всех групп мышц, участвующих в удержании вертикального положения</a:t>
            </a:r>
            <a:r>
              <a:rPr lang="ru-RU" sz="1100" dirty="0" smtClean="0"/>
              <a:t>.</a:t>
            </a:r>
            <a:endParaRPr lang="ru-RU" sz="1100" dirty="0"/>
          </a:p>
          <a:p>
            <a:pPr algn="just"/>
            <a:r>
              <a:rPr lang="ru-RU" sz="1100" dirty="0"/>
              <a:t>Выделяют также воздействие на мышечный аппарат занимающегося низкочастотных колебаний, исходящих от тела движущегося животного. Эти движения снижают повышенный тонус мышц и способствуют возрастанию амплитуды движений в конечностях, как верхних, так и нижних</a:t>
            </a:r>
            <a:r>
              <a:rPr lang="ru-RU" sz="1100" dirty="0" smtClean="0"/>
              <a:t>.</a:t>
            </a:r>
            <a:endParaRPr lang="ru-RU" sz="1100" dirty="0"/>
          </a:p>
          <a:p>
            <a:pPr algn="just"/>
            <a:r>
              <a:rPr lang="ru-RU" sz="1100" dirty="0"/>
              <a:t>Дозированная, но точечная нагрузка на вестибулярный аппарат несет элементы тренинга, стимулирует его естественную функцию. В конечном итоге совершенствуется статико-кинетическая организация моторики, появляется уверенность в движениях</a:t>
            </a:r>
            <a:r>
              <a:rPr lang="ru-RU" sz="1100" dirty="0" smtClean="0"/>
              <a:t>.</a:t>
            </a:r>
            <a:endParaRPr lang="ru-RU" sz="1100" dirty="0"/>
          </a:p>
          <a:p>
            <a:pPr algn="just"/>
            <a:r>
              <a:rPr lang="ru-RU" sz="1100" dirty="0"/>
              <a:t>Нейрофизиологическое действие, оказываемое колебательными движениями животного на вестибулярный анализатор, проявляется усилением проведения импульсов по проводящим путям. Благодаря этому подвергаются стимуляции глубокие структуры головного мозга, отвечающие за функциональное состояние двигательного анализатора</a:t>
            </a:r>
            <a:r>
              <a:rPr lang="ru-RU" sz="1100" dirty="0" smtClean="0"/>
              <a:t>.</a:t>
            </a:r>
            <a:endParaRPr lang="ru-RU" sz="1100" dirty="0"/>
          </a:p>
          <a:p>
            <a:pPr algn="just"/>
            <a:r>
              <a:rPr lang="ru-RU" sz="1100" dirty="0"/>
              <a:t>Достижение значительных результатов в корректировании двигательных нарушений оказывает положительное действие на социально-психический статус инвалида</a:t>
            </a:r>
            <a:r>
              <a:rPr lang="ru-RU" sz="1100" dirty="0" smtClean="0"/>
              <a:t>:</a:t>
            </a:r>
            <a:endParaRPr lang="ru-RU" sz="1100" dirty="0"/>
          </a:p>
          <a:p>
            <a:pPr algn="just"/>
            <a:r>
              <a:rPr lang="ru-RU" sz="1100" dirty="0"/>
              <a:t>повышается самооценка</a:t>
            </a:r>
          </a:p>
          <a:p>
            <a:pPr algn="just"/>
            <a:r>
              <a:rPr lang="ru-RU" sz="1100" dirty="0"/>
              <a:t>нарастает мотивация ко всему процессу реабилитации</a:t>
            </a:r>
          </a:p>
          <a:p>
            <a:pPr algn="just"/>
            <a:r>
              <a:rPr lang="ru-RU" sz="1100" dirty="0"/>
              <a:t>увеличивается жизненная активность.</a:t>
            </a:r>
          </a:p>
          <a:p>
            <a:pPr algn="just"/>
            <a:r>
              <a:rPr lang="ru-RU" sz="1100" dirty="0"/>
              <a:t>Таким образом, реабилитация лиц с ДЦП при помощи </a:t>
            </a:r>
            <a:r>
              <a:rPr lang="ru-RU" sz="1100" dirty="0" err="1"/>
              <a:t>иппотерапии</a:t>
            </a:r>
            <a:r>
              <a:rPr lang="ru-RU" sz="1100" dirty="0"/>
              <a:t> способствует более эффективному и максимально возможному восстановлению нарушенных функций аппарата движения.</a:t>
            </a:r>
          </a:p>
        </p:txBody>
      </p:sp>
    </p:spTree>
    <p:extLst>
      <p:ext uri="{BB962C8B-B14F-4D97-AF65-F5344CB8AC3E}">
        <p14:creationId xmlns:p14="http://schemas.microsoft.com/office/powerpoint/2010/main" val="11770007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9190566" cy="774700"/>
          </a:xfrm>
        </p:spPr>
        <p:txBody>
          <a:bodyPr>
            <a:normAutofit fontScale="90000"/>
          </a:bodyPr>
          <a:lstStyle/>
          <a:p>
            <a:pPr algn="ctr"/>
            <a:r>
              <a:rPr lang="ru-RU" dirty="0" err="1"/>
              <a:t>Иппотерапия</a:t>
            </a:r>
            <a:r>
              <a:rPr lang="ru-RU" dirty="0"/>
              <a:t> и ее положительное действие при различных патологиях</a:t>
            </a:r>
          </a:p>
        </p:txBody>
      </p:sp>
      <p:sp>
        <p:nvSpPr>
          <p:cNvPr id="3" name="Объект 2"/>
          <p:cNvSpPr>
            <a:spLocks noGrp="1"/>
          </p:cNvSpPr>
          <p:nvPr>
            <p:ph idx="1"/>
          </p:nvPr>
        </p:nvSpPr>
        <p:spPr>
          <a:xfrm>
            <a:off x="677334" y="1790700"/>
            <a:ext cx="9876366" cy="5181600"/>
          </a:xfrm>
        </p:spPr>
        <p:txBody>
          <a:bodyPr>
            <a:normAutofit fontScale="62500" lnSpcReduction="20000"/>
          </a:bodyPr>
          <a:lstStyle/>
          <a:p>
            <a:pPr algn="just"/>
            <a:r>
              <a:rPr lang="ru-RU" dirty="0"/>
              <a:t>Опыт проведения </a:t>
            </a:r>
            <a:r>
              <a:rPr lang="ru-RU" dirty="0" err="1"/>
              <a:t>иппотерапии</a:t>
            </a:r>
            <a:r>
              <a:rPr lang="ru-RU" dirty="0"/>
              <a:t> доказал огромную роль этой методики в становлении поз и движений. Больные обретают произвольный контроль над собственным телом, нарастает произвольное внимание, уменьшается тонус мышц, тренируется вестибулярный аппарат, развивается возможность вертикального удержания тела и сохранения баланса</a:t>
            </a:r>
            <a:r>
              <a:rPr lang="ru-RU" dirty="0" smtClean="0"/>
              <a:t>.</a:t>
            </a:r>
            <a:endParaRPr lang="ru-RU" dirty="0"/>
          </a:p>
          <a:p>
            <a:pPr algn="just"/>
            <a:r>
              <a:rPr lang="ru-RU" dirty="0"/>
              <a:t>В процессе езды на лошади в работу непроизвольно включаются основные группы мышечного аппарата. Происходит это на рефлекторном уровне. При нахождении на лошади тело человека приходит в движение вместе с передвижением животного. Инстинктивно организм человека пытается сохранить равновесие, побуждая тем самым к активной работе как работающие, так и пораженные группы мышц</a:t>
            </a:r>
            <a:r>
              <a:rPr lang="ru-RU" dirty="0" smtClean="0"/>
              <a:t>.</a:t>
            </a:r>
            <a:endParaRPr lang="ru-RU" dirty="0"/>
          </a:p>
          <a:p>
            <a:pPr algn="just"/>
            <a:r>
              <a:rPr lang="ru-RU" dirty="0"/>
              <a:t>Под влиянием такой физической нагрузки отмечается колоссальное усиление функционирования вегетативных систем. При этом </a:t>
            </a:r>
            <a:r>
              <a:rPr lang="ru-RU" dirty="0" err="1"/>
              <a:t>иппотерапия</a:t>
            </a:r>
            <a:r>
              <a:rPr lang="ru-RU" dirty="0"/>
              <a:t> действует на организм посредством двух факторов: биомеханического и психогенного. Соотношение доли этих механизмов зависит от болезни и задач, которые должна решить реабилитация. Так, при терапии неврозов, умственной отсталости, детских церебральных параличей, раннего аутизма ведущим действующим фактором является психогенный. При восстановлении постинфарктных больных, людей с нарушениями осанки и сколиозами, остеохондрозами ведущим фактором выступает биомеханический</a:t>
            </a:r>
            <a:r>
              <a:rPr lang="ru-RU" dirty="0" smtClean="0"/>
              <a:t>.</a:t>
            </a:r>
            <a:endParaRPr lang="ru-RU" dirty="0"/>
          </a:p>
          <a:p>
            <a:pPr algn="just"/>
            <a:r>
              <a:rPr lang="ru-RU" dirty="0"/>
              <a:t>С психотерапевтической стороны взаимоотношений лошадь является:</a:t>
            </a:r>
          </a:p>
          <a:p>
            <a:pPr algn="just"/>
            <a:r>
              <a:rPr lang="ru-RU" dirty="0"/>
              <a:t>естественным посредником в диалоге </a:t>
            </a:r>
            <a:r>
              <a:rPr lang="ru-RU" dirty="0" err="1"/>
              <a:t>иппотерапевт</a:t>
            </a:r>
            <a:r>
              <a:rPr lang="ru-RU" dirty="0"/>
              <a:t>-всадник;</a:t>
            </a:r>
          </a:p>
          <a:p>
            <a:pPr algn="just"/>
            <a:r>
              <a:rPr lang="ru-RU" dirty="0"/>
              <a:t>получателем и усилителем информации (реакция животного на команду);</a:t>
            </a:r>
          </a:p>
          <a:p>
            <a:pPr algn="just"/>
            <a:r>
              <a:rPr lang="ru-RU" dirty="0"/>
              <a:t>незамедлительным передатчиком ответа (послушание лошади и выполнение конкретных команд).</a:t>
            </a:r>
          </a:p>
          <a:p>
            <a:pPr algn="just"/>
            <a:r>
              <a:rPr lang="ru-RU" dirty="0"/>
              <a:t>Использование метода </a:t>
            </a:r>
            <a:r>
              <a:rPr lang="ru-RU" dirty="0" err="1"/>
              <a:t>иппотерапии</a:t>
            </a:r>
            <a:r>
              <a:rPr lang="ru-RU" dirty="0"/>
              <a:t> для реабилитации больных с разнотипными видами нарушений умственного развития приводит к следующим результатам</a:t>
            </a:r>
            <a:r>
              <a:rPr lang="ru-RU" dirty="0" smtClean="0"/>
              <a:t>:</a:t>
            </a:r>
            <a:endParaRPr lang="ru-RU" dirty="0"/>
          </a:p>
          <a:p>
            <a:pPr algn="just"/>
            <a:r>
              <a:rPr lang="ru-RU" dirty="0"/>
              <a:t>Снимается общая заторможенность;</a:t>
            </a:r>
          </a:p>
          <a:p>
            <a:pPr algn="just"/>
            <a:r>
              <a:rPr lang="ru-RU" dirty="0"/>
              <a:t>Уменьшается навязчивое чувство тревоги;</a:t>
            </a:r>
          </a:p>
          <a:p>
            <a:pPr algn="just"/>
            <a:r>
              <a:rPr lang="ru-RU" dirty="0"/>
              <a:t>Возникает адаптация к реальному времени и пространству;</a:t>
            </a:r>
          </a:p>
          <a:p>
            <a:pPr algn="just"/>
            <a:r>
              <a:rPr lang="ru-RU" dirty="0"/>
              <a:t>Повышаются практические достижения самостоятельности.</a:t>
            </a:r>
          </a:p>
        </p:txBody>
      </p:sp>
    </p:spTree>
    <p:extLst>
      <p:ext uri="{BB962C8B-B14F-4D97-AF65-F5344CB8AC3E}">
        <p14:creationId xmlns:p14="http://schemas.microsoft.com/office/powerpoint/2010/main" val="2057968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9406466" cy="977900"/>
          </a:xfrm>
        </p:spPr>
        <p:txBody>
          <a:bodyPr>
            <a:normAutofit fontScale="90000"/>
          </a:bodyPr>
          <a:lstStyle/>
          <a:p>
            <a:pPr algn="ctr"/>
            <a:r>
              <a:rPr lang="ru-RU" dirty="0"/>
              <a:t>Критерии оценки эффективности </a:t>
            </a:r>
            <a:r>
              <a:rPr lang="ru-RU" dirty="0" err="1"/>
              <a:t>иппотерапии</a:t>
            </a:r>
            <a:endParaRPr lang="ru-RU" dirty="0"/>
          </a:p>
        </p:txBody>
      </p:sp>
      <p:sp>
        <p:nvSpPr>
          <p:cNvPr id="3" name="Объект 2"/>
          <p:cNvSpPr>
            <a:spLocks noGrp="1"/>
          </p:cNvSpPr>
          <p:nvPr>
            <p:ph idx="1"/>
          </p:nvPr>
        </p:nvSpPr>
        <p:spPr>
          <a:xfrm>
            <a:off x="677334" y="1485900"/>
            <a:ext cx="9812866" cy="5092699"/>
          </a:xfrm>
        </p:spPr>
        <p:txBody>
          <a:bodyPr>
            <a:normAutofit lnSpcReduction="10000"/>
          </a:bodyPr>
          <a:lstStyle/>
          <a:p>
            <a:pPr algn="just"/>
            <a:r>
              <a:rPr lang="ru-RU" dirty="0"/>
              <a:t>Критерии оценки эффективности </a:t>
            </a:r>
            <a:r>
              <a:rPr lang="ru-RU" dirty="0" err="1"/>
              <a:t>иппотерапии</a:t>
            </a:r>
            <a:r>
              <a:rPr lang="ru-RU" dirty="0"/>
              <a:t> условно подразделяют на две группы: медицинские и социальные. Медицинские критерии</a:t>
            </a:r>
            <a:r>
              <a:rPr lang="ru-RU" dirty="0" smtClean="0"/>
              <a:t>:</a:t>
            </a:r>
            <a:endParaRPr lang="ru-RU" dirty="0"/>
          </a:p>
          <a:p>
            <a:pPr algn="just"/>
            <a:r>
              <a:rPr lang="ru-RU" dirty="0"/>
              <a:t>Укрепление и особая тренировка мышц. Происходит одновременная стимуляция ослабленных или неработающих мышц и расслабление групп мышечного аппарата, находящихся в спастическом состоянии;</a:t>
            </a:r>
          </a:p>
          <a:p>
            <a:pPr algn="just"/>
            <a:r>
              <a:rPr lang="ru-RU" dirty="0"/>
              <a:t>Укрепление равновесия. Вследствие необходимости сохранять равновесие в течение всего занятия происходит тренировка вестибулярного аппарата;</a:t>
            </a:r>
          </a:p>
          <a:p>
            <a:pPr algn="just"/>
            <a:r>
              <a:rPr lang="ru-RU" dirty="0"/>
              <a:t>Улучшение координации и ориентации в пространстве. Во время тренировки пациент ориентируется на площадке или в манеже, возникают зрительные и инстинктивные ассоциации. Развивается </a:t>
            </a:r>
            <a:r>
              <a:rPr lang="ru-RU" dirty="0" err="1"/>
              <a:t>слухо</a:t>
            </a:r>
            <a:r>
              <a:rPr lang="ru-RU" dirty="0"/>
              <a:t>- и зрительно-моторная координация;</a:t>
            </a:r>
          </a:p>
          <a:p>
            <a:pPr algn="just"/>
            <a:r>
              <a:rPr lang="ru-RU" dirty="0"/>
              <a:t>Улучшение </a:t>
            </a:r>
            <a:r>
              <a:rPr lang="ru-RU" dirty="0" err="1"/>
              <a:t>психо</a:t>
            </a:r>
            <a:r>
              <a:rPr lang="ru-RU" dirty="0"/>
              <a:t>-эмоционального состояния, повышение уровня самооценки. Во время занятий уходит ощущение того, что человек болен и слаб. Благодаря нахождению верхом на лошади и управлению животным формируется лидерская нотка, улучшается настроение и появляется желание жить и бороться с заболеванием. Помимо этого, при верховой езде не используются предметы, сопровождающие инвалида в повседневной жизни (трость, костыли, ходуны и т.д.), что приближает человека к раскрепощенному пребыванию в мире здоровых людей.</a:t>
            </a:r>
          </a:p>
        </p:txBody>
      </p:sp>
    </p:spTree>
    <p:extLst>
      <p:ext uri="{BB962C8B-B14F-4D97-AF65-F5344CB8AC3E}">
        <p14:creationId xmlns:p14="http://schemas.microsoft.com/office/powerpoint/2010/main" val="37098355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520700"/>
            <a:ext cx="8596668" cy="749300"/>
          </a:xfrm>
        </p:spPr>
        <p:txBody>
          <a:bodyPr/>
          <a:lstStyle/>
          <a:p>
            <a:pPr algn="ctr"/>
            <a:r>
              <a:rPr lang="ru-RU" dirty="0"/>
              <a:t>Социальные критерии</a:t>
            </a:r>
          </a:p>
        </p:txBody>
      </p:sp>
      <p:sp>
        <p:nvSpPr>
          <p:cNvPr id="3" name="Объект 2"/>
          <p:cNvSpPr>
            <a:spLocks noGrp="1"/>
          </p:cNvSpPr>
          <p:nvPr>
            <p:ph idx="1"/>
          </p:nvPr>
        </p:nvSpPr>
        <p:spPr>
          <a:xfrm>
            <a:off x="677334" y="1511301"/>
            <a:ext cx="9165166" cy="4530062"/>
          </a:xfrm>
        </p:spPr>
        <p:txBody>
          <a:bodyPr>
            <a:normAutofit fontScale="85000" lnSpcReduction="20000"/>
          </a:bodyPr>
          <a:lstStyle/>
          <a:p>
            <a:pPr algn="just"/>
            <a:r>
              <a:rPr lang="ru-RU" dirty="0"/>
              <a:t>Улучшение коммуникативных возможностей занимающихся. Во время занятий люди общаются и работают совместно с </a:t>
            </a:r>
            <a:r>
              <a:rPr lang="ru-RU" dirty="0" err="1"/>
              <a:t>иппотерапевтами</a:t>
            </a:r>
            <a:r>
              <a:rPr lang="ru-RU" dirty="0"/>
              <a:t>, персоналом и друг с другом;</a:t>
            </a:r>
          </a:p>
          <a:p>
            <a:pPr algn="just"/>
            <a:r>
              <a:rPr lang="ru-RU" dirty="0"/>
              <a:t>Улучшение качества и эффективности процесса социализации инвалида посредством укрепления физического здоровья, выравнивание психологического баланса и стабилизация эмоционального состояния;</a:t>
            </a:r>
          </a:p>
          <a:p>
            <a:pPr algn="just"/>
            <a:r>
              <a:rPr lang="ru-RU" dirty="0"/>
              <a:t>Значительная интеграция инвалидов в обществе, расширение горизонтов их возможностей, преодоление психологических барьеров инвалидности;</a:t>
            </a:r>
          </a:p>
          <a:p>
            <a:pPr algn="just"/>
            <a:r>
              <a:rPr lang="ru-RU" dirty="0"/>
              <a:t>Развитие трудовых навыков при уходе за лошадью. Для инвалидов с умственной отсталостью уход за животным может перерасти в профессию конюха, что дает возможность самостоятельного существования в жизни;</a:t>
            </a:r>
          </a:p>
          <a:p>
            <a:pPr algn="just"/>
            <a:r>
              <a:rPr lang="ru-RU" dirty="0"/>
              <a:t>Развитие активности познавательной сферы. Необходимость постоянно концентрировать внимание при верховой езде, сосредотачиваться, запоминать определенные действия активирует психические процессы.</a:t>
            </a:r>
          </a:p>
          <a:p>
            <a:pPr algn="just"/>
            <a:r>
              <a:rPr lang="ru-RU" dirty="0"/>
              <a:t>Реабилитация при помощи </a:t>
            </a:r>
            <a:r>
              <a:rPr lang="ru-RU" dirty="0" err="1"/>
              <a:t>иппотерапии</a:t>
            </a:r>
            <a:r>
              <a:rPr lang="ru-RU" dirty="0"/>
              <a:t> не имеет возрастных ограничений. Противопоказаний к занятиям </a:t>
            </a:r>
            <a:r>
              <a:rPr lang="ru-RU" dirty="0" err="1"/>
              <a:t>иппотерапией</a:t>
            </a:r>
            <a:r>
              <a:rPr lang="ru-RU" dirty="0"/>
              <a:t> очень мало. Более того, </a:t>
            </a:r>
            <a:r>
              <a:rPr lang="ru-RU" dirty="0" err="1"/>
              <a:t>иппотерапия</a:t>
            </a:r>
            <a:r>
              <a:rPr lang="ru-RU" dirty="0"/>
              <a:t> разрешена при сложнейших заболеваниях, когда противопоказано большинство реабилитационных приемов.</a:t>
            </a:r>
          </a:p>
          <a:p>
            <a:endParaRPr lang="ru-RU" dirty="0"/>
          </a:p>
          <a:p>
            <a:r>
              <a:rPr lang="ru-RU" dirty="0"/>
              <a:t>В заключение следует отметить, что </a:t>
            </a:r>
            <a:r>
              <a:rPr lang="ru-RU" dirty="0" err="1"/>
              <a:t>иппотерапия</a:t>
            </a:r>
            <a:r>
              <a:rPr lang="ru-RU" dirty="0"/>
              <a:t> дает неограниченные восстановительные возможности больным людям и представляет собой уникальную реабилитационную методику.</a:t>
            </a:r>
          </a:p>
          <a:p>
            <a:endParaRPr lang="ru-RU" dirty="0"/>
          </a:p>
          <a:p>
            <a:endParaRPr lang="ru-RU" dirty="0"/>
          </a:p>
        </p:txBody>
      </p:sp>
    </p:spTree>
    <p:extLst>
      <p:ext uri="{BB962C8B-B14F-4D97-AF65-F5344CB8AC3E}">
        <p14:creationId xmlns:p14="http://schemas.microsoft.com/office/powerpoint/2010/main" val="38016658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dirty="0"/>
              <a:t>Перечень заболеваний, по которым проводится реабилитация посредством верховой езды</a:t>
            </a:r>
          </a:p>
        </p:txBody>
      </p:sp>
      <p:sp>
        <p:nvSpPr>
          <p:cNvPr id="3" name="Объект 2"/>
          <p:cNvSpPr>
            <a:spLocks noGrp="1"/>
          </p:cNvSpPr>
          <p:nvPr>
            <p:ph idx="1"/>
          </p:nvPr>
        </p:nvSpPr>
        <p:spPr/>
        <p:txBody>
          <a:bodyPr/>
          <a:lstStyle/>
          <a:p>
            <a:pPr algn="just"/>
            <a:r>
              <a:rPr lang="ru-RU" dirty="0"/>
              <a:t>нарушения опорно-двигательного аппарата (детский церебральный паралич, травмы спины и другие), </a:t>
            </a:r>
          </a:p>
          <a:p>
            <a:pPr algn="just"/>
            <a:r>
              <a:rPr lang="ru-RU" dirty="0"/>
              <a:t>остеохондрозы, радикулиты; </a:t>
            </a:r>
          </a:p>
          <a:p>
            <a:pPr algn="just"/>
            <a:r>
              <a:rPr lang="ru-RU" dirty="0"/>
              <a:t>сколиозы 1 - 2 степени; </a:t>
            </a:r>
          </a:p>
          <a:p>
            <a:pPr algn="just"/>
            <a:r>
              <a:rPr lang="ru-RU" dirty="0"/>
              <a:t>нарушения умственного развития различной этимологии (задержка психического развития, олигофрения, синдром Дауна и др.); </a:t>
            </a:r>
          </a:p>
          <a:p>
            <a:pPr algn="just"/>
            <a:r>
              <a:rPr lang="ru-RU" dirty="0"/>
              <a:t>речевые нарушения; </a:t>
            </a:r>
          </a:p>
          <a:p>
            <a:pPr algn="just"/>
            <a:r>
              <a:rPr lang="ru-RU" dirty="0"/>
              <a:t>психические заболевания (шизофрения, аутизм, поведенческие расстройства и др.);</a:t>
            </a:r>
          </a:p>
          <a:p>
            <a:endParaRPr lang="ru-RU" dirty="0"/>
          </a:p>
          <a:p>
            <a:endParaRPr lang="ru-RU" dirty="0"/>
          </a:p>
        </p:txBody>
      </p:sp>
    </p:spTree>
    <p:extLst>
      <p:ext uri="{BB962C8B-B14F-4D97-AF65-F5344CB8AC3E}">
        <p14:creationId xmlns:p14="http://schemas.microsoft.com/office/powerpoint/2010/main" val="39903749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72630" y="2011557"/>
            <a:ext cx="12046740" cy="2834886"/>
          </a:xfrm>
          <a:prstGeom prst="rect">
            <a:avLst/>
          </a:prstGeom>
        </p:spPr>
      </p:pic>
      <p:pic>
        <p:nvPicPr>
          <p:cNvPr id="3" name="Рисунок 2"/>
          <p:cNvPicPr>
            <a:picLocks noChangeAspect="1"/>
          </p:cNvPicPr>
          <p:nvPr/>
        </p:nvPicPr>
        <p:blipFill>
          <a:blip r:embed="rId3"/>
          <a:stretch>
            <a:fillRect/>
          </a:stretch>
        </p:blipFill>
        <p:spPr>
          <a:xfrm>
            <a:off x="400191" y="190500"/>
            <a:ext cx="2603218" cy="2347163"/>
          </a:xfrm>
          <a:prstGeom prst="rect">
            <a:avLst/>
          </a:prstGeom>
        </p:spPr>
      </p:pic>
      <p:pic>
        <p:nvPicPr>
          <p:cNvPr id="4" name="Рисунок 3"/>
          <p:cNvPicPr>
            <a:picLocks noChangeAspect="1"/>
          </p:cNvPicPr>
          <p:nvPr/>
        </p:nvPicPr>
        <p:blipFill>
          <a:blip r:embed="rId4"/>
          <a:stretch>
            <a:fillRect/>
          </a:stretch>
        </p:blipFill>
        <p:spPr>
          <a:xfrm>
            <a:off x="9223142" y="319362"/>
            <a:ext cx="2432515" cy="3907875"/>
          </a:xfrm>
          <a:prstGeom prst="rect">
            <a:avLst/>
          </a:prstGeom>
        </p:spPr>
      </p:pic>
      <p:pic>
        <p:nvPicPr>
          <p:cNvPr id="5" name="Рисунок 4"/>
          <p:cNvPicPr>
            <a:picLocks noChangeAspect="1"/>
          </p:cNvPicPr>
          <p:nvPr/>
        </p:nvPicPr>
        <p:blipFill>
          <a:blip r:embed="rId5"/>
          <a:stretch>
            <a:fillRect/>
          </a:stretch>
        </p:blipFill>
        <p:spPr>
          <a:xfrm>
            <a:off x="624222" y="4625163"/>
            <a:ext cx="2536156" cy="2042337"/>
          </a:xfrm>
          <a:prstGeom prst="rect">
            <a:avLst/>
          </a:prstGeom>
        </p:spPr>
      </p:pic>
      <p:pic>
        <p:nvPicPr>
          <p:cNvPr id="6" name="Рисунок 5"/>
          <p:cNvPicPr>
            <a:picLocks noChangeAspect="1"/>
          </p:cNvPicPr>
          <p:nvPr/>
        </p:nvPicPr>
        <p:blipFill>
          <a:blip r:embed="rId6"/>
          <a:stretch>
            <a:fillRect/>
          </a:stretch>
        </p:blipFill>
        <p:spPr>
          <a:xfrm>
            <a:off x="9273942" y="4625163"/>
            <a:ext cx="2651990" cy="2298391"/>
          </a:xfrm>
          <a:prstGeom prst="rect">
            <a:avLst/>
          </a:prstGeom>
        </p:spPr>
      </p:pic>
    </p:spTree>
    <p:extLst>
      <p:ext uri="{BB962C8B-B14F-4D97-AF65-F5344CB8AC3E}">
        <p14:creationId xmlns:p14="http://schemas.microsoft.com/office/powerpoint/2010/main" val="3775078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762000"/>
          </a:xfrm>
        </p:spPr>
        <p:txBody>
          <a:bodyPr>
            <a:normAutofit fontScale="90000"/>
          </a:bodyPr>
          <a:lstStyle/>
          <a:p>
            <a:pPr algn="ctr"/>
            <a:r>
              <a:rPr lang="ru-RU" dirty="0"/>
              <a:t>Как происходит </a:t>
            </a:r>
            <a:r>
              <a:rPr lang="ru-RU" dirty="0" err="1"/>
              <a:t>иппотерапия</a:t>
            </a:r>
            <a:r>
              <a:rPr lang="ru-RU" dirty="0"/>
              <a:t/>
            </a:r>
            <a:br>
              <a:rPr lang="ru-RU" dirty="0"/>
            </a:br>
            <a:r>
              <a:rPr lang="ru-RU" dirty="0"/>
              <a:t/>
            </a:r>
            <a:br>
              <a:rPr lang="ru-RU" dirty="0"/>
            </a:br>
            <a:endParaRPr lang="ru-RU" dirty="0"/>
          </a:p>
        </p:txBody>
      </p:sp>
      <p:sp>
        <p:nvSpPr>
          <p:cNvPr id="3" name="Объект 2"/>
          <p:cNvSpPr>
            <a:spLocks noGrp="1"/>
          </p:cNvSpPr>
          <p:nvPr>
            <p:ph idx="1"/>
          </p:nvPr>
        </p:nvSpPr>
        <p:spPr>
          <a:xfrm>
            <a:off x="1147234" y="1855789"/>
            <a:ext cx="9038166" cy="4214811"/>
          </a:xfrm>
        </p:spPr>
        <p:txBody>
          <a:bodyPr>
            <a:normAutofit fontScale="85000" lnSpcReduction="10000"/>
          </a:bodyPr>
          <a:lstStyle/>
          <a:p>
            <a:pPr algn="just"/>
            <a:r>
              <a:rPr lang="ru-RU" dirty="0"/>
              <a:t> Во время езды верхом на лошади, ее всадник получает исходящие от нее вибрации.   Древнекитайская медицина говорила о том, что у человека в месте копчика и промежности находятся жизненно важные энергетические центры, что обосновывает пользу </a:t>
            </a:r>
            <a:r>
              <a:rPr lang="ru-RU" dirty="0" err="1"/>
              <a:t>иппотерапии</a:t>
            </a:r>
            <a:r>
              <a:rPr lang="ru-RU" dirty="0"/>
              <a:t>. Ритмичный шаг лошади дает только 90-160 импульсов именно в эту зону, что помогает наладить гармонию внутри себя и избавиться от многих болезней. Именно такие неоднородные импульсы активно воздействуют на суставы и позвоночник, укрепляют мышцы спины, улучшают зрение, слух, а также благотворно сказываются на функционировании спинного мозга. Обычно </a:t>
            </a:r>
            <a:r>
              <a:rPr lang="ru-RU" dirty="0" err="1"/>
              <a:t>иппотерапия</a:t>
            </a:r>
            <a:r>
              <a:rPr lang="ru-RU" dirty="0"/>
              <a:t> выполняется групповыми занятиями, но иногда может проводиться индивидуально, в зависимости от сложности заболевания у человека. Инструктор, который будет помогать в таком деле, должен обладать высшим образованием в сфере педагогики, медицины либо психологии, а также обладать всеми навыками верховой езды и иметь сертификат о прохождении курсов по обучению инструкторов </a:t>
            </a:r>
            <a:r>
              <a:rPr lang="ru-RU" dirty="0" err="1"/>
              <a:t>иппотерапии</a:t>
            </a:r>
            <a:r>
              <a:rPr lang="ru-RU" dirty="0"/>
              <a:t>. </a:t>
            </a:r>
          </a:p>
          <a:p>
            <a:pPr algn="just"/>
            <a:r>
              <a:rPr lang="ru-RU" dirty="0"/>
              <a:t>  Обычно </a:t>
            </a:r>
            <a:r>
              <a:rPr lang="ru-RU" dirty="0" err="1"/>
              <a:t>иппотерапия</a:t>
            </a:r>
            <a:r>
              <a:rPr lang="ru-RU" dirty="0"/>
              <a:t> выполняется групповыми занятиями, но иногда может проводиться индивидуально, в зависимости от сложности заболевания у человека. Инструктор, который будет помогать в таком деле, должен обладать высшим образованием в сфере педагогики, медицины либо психологии, а также обладать всеми навыками верховой езды и иметь сертификат о прохождении курсов по обучению инструкторов </a:t>
            </a:r>
            <a:r>
              <a:rPr lang="ru-RU" dirty="0" err="1"/>
              <a:t>иппотерапии</a:t>
            </a:r>
            <a:r>
              <a:rPr lang="ru-RU" dirty="0"/>
              <a:t>.</a:t>
            </a:r>
          </a:p>
        </p:txBody>
      </p:sp>
    </p:spTree>
    <p:extLst>
      <p:ext uri="{BB962C8B-B14F-4D97-AF65-F5344CB8AC3E}">
        <p14:creationId xmlns:p14="http://schemas.microsoft.com/office/powerpoint/2010/main" val="28169844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736600"/>
          </a:xfrm>
        </p:spPr>
        <p:txBody>
          <a:bodyPr>
            <a:normAutofit fontScale="90000"/>
          </a:bodyPr>
          <a:lstStyle/>
          <a:p>
            <a:pPr algn="ctr"/>
            <a:r>
              <a:rPr lang="ru-RU" dirty="0"/>
              <a:t>Занятия </a:t>
            </a:r>
            <a:r>
              <a:rPr lang="ru-RU" dirty="0" err="1"/>
              <a:t>иппотерапией</a:t>
            </a:r>
            <a:r>
              <a:rPr lang="ru-RU" dirty="0"/>
              <a:t> </a:t>
            </a:r>
            <a:br>
              <a:rPr lang="ru-RU" dirty="0"/>
            </a:br>
            <a:endParaRPr lang="ru-RU" dirty="0"/>
          </a:p>
        </p:txBody>
      </p:sp>
      <p:sp>
        <p:nvSpPr>
          <p:cNvPr id="3" name="Объект 2"/>
          <p:cNvSpPr>
            <a:spLocks noGrp="1"/>
          </p:cNvSpPr>
          <p:nvPr>
            <p:ph idx="1"/>
          </p:nvPr>
        </p:nvSpPr>
        <p:spPr>
          <a:xfrm>
            <a:off x="677334" y="1905001"/>
            <a:ext cx="8596668" cy="4136362"/>
          </a:xfrm>
        </p:spPr>
        <p:txBody>
          <a:bodyPr>
            <a:normAutofit fontScale="92500" lnSpcReduction="10000"/>
          </a:bodyPr>
          <a:lstStyle/>
          <a:p>
            <a:pPr algn="just"/>
            <a:r>
              <a:rPr lang="ru-RU" dirty="0"/>
              <a:t>На первом этапе упражнения </a:t>
            </a:r>
            <a:r>
              <a:rPr lang="ru-RU" dirty="0" err="1"/>
              <a:t>иппотерапии</a:t>
            </a:r>
            <a:r>
              <a:rPr lang="ru-RU" dirty="0"/>
              <a:t> могут длиться не более 15 минут, но по окончанию продолжительность одного курса составит 1 час. Повторение занятий не должно быть меньше 2-3 раз в неделю, общий курс </a:t>
            </a:r>
            <a:r>
              <a:rPr lang="ru-RU" dirty="0" err="1"/>
              <a:t>иппотерапии</a:t>
            </a:r>
            <a:r>
              <a:rPr lang="ru-RU" dirty="0"/>
              <a:t> составляет минимум 6 недель. Если речь идет о хронических осложненных заболеваниях, лечение </a:t>
            </a:r>
            <a:r>
              <a:rPr lang="ru-RU" dirty="0" err="1"/>
              <a:t>иппотерапией</a:t>
            </a:r>
            <a:r>
              <a:rPr lang="ru-RU" dirty="0"/>
              <a:t> может проводиться годами. Не стоит путать </a:t>
            </a:r>
            <a:r>
              <a:rPr lang="ru-RU" dirty="0" err="1"/>
              <a:t>иппотерапию</a:t>
            </a:r>
            <a:r>
              <a:rPr lang="ru-RU" dirty="0"/>
              <a:t> с обычной секцией верховой езды, так как данное лечение основывается на соблюдение нескольких правил: Внимательный расчет физических нагрузок, гибкий контроль над ними. Грамотное рациональное увеличение нагрузок, не вредящее здоровью человека. </a:t>
            </a:r>
          </a:p>
          <a:p>
            <a:pPr algn="just"/>
            <a:r>
              <a:rPr lang="ru-RU" dirty="0"/>
              <a:t>Человек должен быть предрасположен к занятиям с лошадью, а также проявлять активное взаимодействие и участие в реабилитации. Тренер должен уметь правильно подобрать лошадь к тому или иному заболеванию человека. Верховая езда лечебного профиля должна проводиться в комплексе с прочими методиками борьбы с болезнями. В качестве помощника выбирают только таких лошадей, которые являются квалифицированными специалистами, отобранными из лучших особей и прошедшими обучение.</a:t>
            </a:r>
          </a:p>
          <a:p>
            <a:endParaRPr lang="ru-RU" dirty="0"/>
          </a:p>
        </p:txBody>
      </p:sp>
    </p:spTree>
    <p:extLst>
      <p:ext uri="{BB962C8B-B14F-4D97-AF65-F5344CB8AC3E}">
        <p14:creationId xmlns:p14="http://schemas.microsoft.com/office/powerpoint/2010/main" val="23110196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66727" y="390786"/>
            <a:ext cx="8118302" cy="825500"/>
          </a:xfrm>
        </p:spPr>
        <p:txBody>
          <a:bodyPr>
            <a:normAutofit fontScale="90000"/>
          </a:bodyPr>
          <a:lstStyle/>
          <a:p>
            <a:pPr algn="ctr"/>
            <a:r>
              <a:rPr lang="ru-RU" dirty="0"/>
              <a:t>Какие упражнение делают сидя на лошади?</a:t>
            </a:r>
          </a:p>
        </p:txBody>
      </p:sp>
      <p:pic>
        <p:nvPicPr>
          <p:cNvPr id="3" name="Рисунок 2"/>
          <p:cNvPicPr>
            <a:picLocks noChangeAspect="1"/>
          </p:cNvPicPr>
          <p:nvPr/>
        </p:nvPicPr>
        <p:blipFill>
          <a:blip r:embed="rId2"/>
          <a:stretch>
            <a:fillRect/>
          </a:stretch>
        </p:blipFill>
        <p:spPr>
          <a:xfrm>
            <a:off x="888361" y="1435100"/>
            <a:ext cx="3023878" cy="2017951"/>
          </a:xfrm>
          <a:prstGeom prst="rect">
            <a:avLst/>
          </a:prstGeom>
        </p:spPr>
      </p:pic>
      <p:pic>
        <p:nvPicPr>
          <p:cNvPr id="4" name="Рисунок 3"/>
          <p:cNvPicPr>
            <a:picLocks noChangeAspect="1"/>
          </p:cNvPicPr>
          <p:nvPr/>
        </p:nvPicPr>
        <p:blipFill>
          <a:blip r:embed="rId3"/>
          <a:stretch>
            <a:fillRect/>
          </a:stretch>
        </p:blipFill>
        <p:spPr>
          <a:xfrm>
            <a:off x="3912239" y="1435100"/>
            <a:ext cx="5712447" cy="2017951"/>
          </a:xfrm>
          <a:prstGeom prst="rect">
            <a:avLst/>
          </a:prstGeom>
        </p:spPr>
      </p:pic>
      <p:pic>
        <p:nvPicPr>
          <p:cNvPr id="5" name="Рисунок 4"/>
          <p:cNvPicPr>
            <a:picLocks noChangeAspect="1"/>
          </p:cNvPicPr>
          <p:nvPr/>
        </p:nvPicPr>
        <p:blipFill>
          <a:blip r:embed="rId4"/>
          <a:stretch>
            <a:fillRect/>
          </a:stretch>
        </p:blipFill>
        <p:spPr>
          <a:xfrm>
            <a:off x="9485029" y="1435099"/>
            <a:ext cx="1658256" cy="2017951"/>
          </a:xfrm>
          <a:prstGeom prst="rect">
            <a:avLst/>
          </a:prstGeom>
        </p:spPr>
      </p:pic>
      <p:pic>
        <p:nvPicPr>
          <p:cNvPr id="6" name="Рисунок 5"/>
          <p:cNvPicPr>
            <a:picLocks noChangeAspect="1"/>
          </p:cNvPicPr>
          <p:nvPr/>
        </p:nvPicPr>
        <p:blipFill>
          <a:blip r:embed="rId5"/>
          <a:stretch>
            <a:fillRect/>
          </a:stretch>
        </p:blipFill>
        <p:spPr>
          <a:xfrm>
            <a:off x="888361" y="3976028"/>
            <a:ext cx="4011516" cy="2030144"/>
          </a:xfrm>
          <a:prstGeom prst="rect">
            <a:avLst/>
          </a:prstGeom>
        </p:spPr>
      </p:pic>
      <p:pic>
        <p:nvPicPr>
          <p:cNvPr id="7" name="Рисунок 6"/>
          <p:cNvPicPr>
            <a:picLocks noChangeAspect="1"/>
          </p:cNvPicPr>
          <p:nvPr/>
        </p:nvPicPr>
        <p:blipFill>
          <a:blip r:embed="rId6"/>
          <a:stretch>
            <a:fillRect/>
          </a:stretch>
        </p:blipFill>
        <p:spPr>
          <a:xfrm>
            <a:off x="5266845" y="3671202"/>
            <a:ext cx="2267909" cy="2334970"/>
          </a:xfrm>
          <a:prstGeom prst="rect">
            <a:avLst/>
          </a:prstGeom>
        </p:spPr>
      </p:pic>
      <p:pic>
        <p:nvPicPr>
          <p:cNvPr id="8" name="Рисунок 7"/>
          <p:cNvPicPr>
            <a:picLocks noChangeAspect="1"/>
          </p:cNvPicPr>
          <p:nvPr/>
        </p:nvPicPr>
        <p:blipFill>
          <a:blip r:embed="rId7"/>
          <a:stretch>
            <a:fillRect/>
          </a:stretch>
        </p:blipFill>
        <p:spPr>
          <a:xfrm>
            <a:off x="7908514" y="3890677"/>
            <a:ext cx="3234772" cy="2115495"/>
          </a:xfrm>
          <a:prstGeom prst="rect">
            <a:avLst/>
          </a:prstGeom>
        </p:spPr>
      </p:pic>
    </p:spTree>
    <p:extLst>
      <p:ext uri="{BB962C8B-B14F-4D97-AF65-F5344CB8AC3E}">
        <p14:creationId xmlns:p14="http://schemas.microsoft.com/office/powerpoint/2010/main" val="19110977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838200"/>
          </a:xfrm>
        </p:spPr>
        <p:txBody>
          <a:bodyPr/>
          <a:lstStyle/>
          <a:p>
            <a:pPr algn="ctr"/>
            <a:r>
              <a:rPr lang="ru-RU" dirty="0"/>
              <a:t>Принципы воздействия</a:t>
            </a:r>
          </a:p>
        </p:txBody>
      </p:sp>
      <p:sp>
        <p:nvSpPr>
          <p:cNvPr id="3" name="Объект 2"/>
          <p:cNvSpPr>
            <a:spLocks noGrp="1"/>
          </p:cNvSpPr>
          <p:nvPr>
            <p:ph sz="half" idx="1"/>
          </p:nvPr>
        </p:nvSpPr>
        <p:spPr>
          <a:xfrm>
            <a:off x="677334" y="1714500"/>
            <a:ext cx="4184035" cy="4326861"/>
          </a:xfrm>
        </p:spPr>
        <p:txBody>
          <a:bodyPr>
            <a:normAutofit fontScale="92500"/>
          </a:bodyPr>
          <a:lstStyle/>
          <a:p>
            <a:pPr algn="ctr"/>
            <a:r>
              <a:rPr lang="ru-RU" sz="2400" dirty="0"/>
              <a:t>Идущая лошадь передает всаднику двигательные импульсы, аналогичные движениям человека при ходьбе. Сложные движения мышц спины лошади, оказывают массирующее и разогревающее воздействие на мышцы ног всадника и органы малого таза, усиливают кровоток в конечностях.</a:t>
            </a:r>
          </a:p>
          <a:p>
            <a:endParaRPr lang="ru-RU" dirty="0"/>
          </a:p>
          <a:p>
            <a:endParaRPr lang="ru-RU" dirty="0"/>
          </a:p>
        </p:txBody>
      </p:sp>
      <p:pic>
        <p:nvPicPr>
          <p:cNvPr id="9" name="Объект 8"/>
          <p:cNvPicPr>
            <a:picLocks noGrp="1" noChangeAspect="1"/>
          </p:cNvPicPr>
          <p:nvPr>
            <p:ph sz="half" idx="2"/>
          </p:nvPr>
        </p:nvPicPr>
        <p:blipFill>
          <a:blip r:embed="rId2"/>
          <a:stretch>
            <a:fillRect/>
          </a:stretch>
        </p:blipFill>
        <p:spPr>
          <a:xfrm>
            <a:off x="5089352" y="2174499"/>
            <a:ext cx="4184650" cy="3142415"/>
          </a:xfrm>
          <a:prstGeom prst="rect">
            <a:avLst/>
          </a:prstGeom>
          <a:ln>
            <a:noFill/>
          </a:ln>
          <a:effectLst>
            <a:softEdge rad="112500"/>
          </a:effectLst>
        </p:spPr>
      </p:pic>
    </p:spTree>
    <p:extLst>
      <p:ext uri="{BB962C8B-B14F-4D97-AF65-F5344CB8AC3E}">
        <p14:creationId xmlns:p14="http://schemas.microsoft.com/office/powerpoint/2010/main" val="19951112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4934" y="514924"/>
            <a:ext cx="3854528" cy="755076"/>
          </a:xfrm>
        </p:spPr>
        <p:txBody>
          <a:bodyPr>
            <a:normAutofit/>
          </a:bodyPr>
          <a:lstStyle/>
          <a:p>
            <a:pPr algn="ctr"/>
            <a:r>
              <a:rPr lang="ru-RU" sz="3200" b="1" dirty="0" smtClean="0"/>
              <a:t>ФАКТОРЫ</a:t>
            </a:r>
            <a:endParaRPr lang="ru-RU" sz="3200" b="1" dirty="0"/>
          </a:p>
        </p:txBody>
      </p:sp>
      <p:pic>
        <p:nvPicPr>
          <p:cNvPr id="5" name="Объект 4"/>
          <p:cNvPicPr>
            <a:picLocks noGrp="1" noChangeAspect="1"/>
          </p:cNvPicPr>
          <p:nvPr>
            <p:ph idx="1"/>
          </p:nvPr>
        </p:nvPicPr>
        <p:blipFill>
          <a:blip r:embed="rId2"/>
          <a:stretch>
            <a:fillRect/>
          </a:stretch>
        </p:blipFill>
        <p:spPr>
          <a:xfrm>
            <a:off x="4748213" y="1985917"/>
            <a:ext cx="4513262" cy="2960776"/>
          </a:xfrm>
          <a:prstGeom prst="rect">
            <a:avLst/>
          </a:prstGeom>
        </p:spPr>
      </p:pic>
      <p:sp>
        <p:nvSpPr>
          <p:cNvPr id="4" name="Текст 3"/>
          <p:cNvSpPr>
            <a:spLocks noGrp="1"/>
          </p:cNvSpPr>
          <p:nvPr>
            <p:ph type="body" sz="half" idx="2"/>
          </p:nvPr>
        </p:nvSpPr>
        <p:spPr>
          <a:xfrm>
            <a:off x="524934" y="1985917"/>
            <a:ext cx="3854528" cy="4055444"/>
          </a:xfrm>
        </p:spPr>
        <p:txBody>
          <a:bodyPr>
            <a:normAutofit lnSpcReduction="10000"/>
          </a:bodyPr>
          <a:lstStyle/>
          <a:p>
            <a:pPr algn="just"/>
            <a:r>
              <a:rPr lang="ru-RU" sz="2400" dirty="0"/>
              <a:t>Можно назвать два основных фактора воздействия </a:t>
            </a:r>
            <a:r>
              <a:rPr lang="ru-RU" sz="2400" dirty="0" err="1"/>
              <a:t>иппотерапии</a:t>
            </a:r>
            <a:r>
              <a:rPr lang="ru-RU" sz="2400" dirty="0"/>
              <a:t> на занимающихся: это эмоциональная связь с животным и достаточно жесткие, требующие активной мобилизации физических и психических усилий условия езды на лошади.</a:t>
            </a:r>
          </a:p>
          <a:p>
            <a:endParaRPr lang="ru-RU" dirty="0"/>
          </a:p>
        </p:txBody>
      </p:sp>
    </p:spTree>
    <p:extLst>
      <p:ext uri="{BB962C8B-B14F-4D97-AF65-F5344CB8AC3E}">
        <p14:creationId xmlns:p14="http://schemas.microsoft.com/office/powerpoint/2010/main" val="27198327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Критерии эффективности:</a:t>
            </a:r>
          </a:p>
        </p:txBody>
      </p:sp>
      <p:pic>
        <p:nvPicPr>
          <p:cNvPr id="4" name="Объект 3"/>
          <p:cNvPicPr>
            <a:picLocks noGrp="1" noChangeAspect="1"/>
          </p:cNvPicPr>
          <p:nvPr>
            <p:ph idx="1"/>
          </p:nvPr>
        </p:nvPicPr>
        <p:blipFill>
          <a:blip r:embed="rId2"/>
          <a:stretch>
            <a:fillRect/>
          </a:stretch>
        </p:blipFill>
        <p:spPr>
          <a:xfrm>
            <a:off x="1019109" y="2160588"/>
            <a:ext cx="7913819" cy="3881437"/>
          </a:xfrm>
          <a:prstGeom prst="rect">
            <a:avLst/>
          </a:prstGeom>
        </p:spPr>
      </p:pic>
    </p:spTree>
    <p:extLst>
      <p:ext uri="{BB962C8B-B14F-4D97-AF65-F5344CB8AC3E}">
        <p14:creationId xmlns:p14="http://schemas.microsoft.com/office/powerpoint/2010/main" val="23071155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Критерии эффективности:</a:t>
            </a:r>
          </a:p>
        </p:txBody>
      </p:sp>
      <p:pic>
        <p:nvPicPr>
          <p:cNvPr id="4" name="Объект 3"/>
          <p:cNvPicPr>
            <a:picLocks noGrp="1" noChangeAspect="1"/>
          </p:cNvPicPr>
          <p:nvPr>
            <p:ph idx="1"/>
          </p:nvPr>
        </p:nvPicPr>
        <p:blipFill>
          <a:blip r:embed="rId2"/>
          <a:stretch>
            <a:fillRect/>
          </a:stretch>
        </p:blipFill>
        <p:spPr>
          <a:xfrm>
            <a:off x="1065850" y="2160588"/>
            <a:ext cx="7820337" cy="3881437"/>
          </a:xfrm>
          <a:prstGeom prst="rect">
            <a:avLst/>
          </a:prstGeom>
        </p:spPr>
      </p:pic>
    </p:spTree>
    <p:extLst>
      <p:ext uri="{BB962C8B-B14F-4D97-AF65-F5344CB8AC3E}">
        <p14:creationId xmlns:p14="http://schemas.microsoft.com/office/powerpoint/2010/main" val="42058379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977900"/>
            <a:ext cx="8596668" cy="952500"/>
          </a:xfrm>
        </p:spPr>
        <p:txBody>
          <a:bodyPr/>
          <a:lstStyle/>
          <a:p>
            <a:pPr algn="ctr"/>
            <a:r>
              <a:rPr lang="ru-RU" dirty="0" smtClean="0"/>
              <a:t>Заключение</a:t>
            </a:r>
            <a:endParaRPr lang="ru-RU" dirty="0"/>
          </a:p>
        </p:txBody>
      </p:sp>
      <p:sp>
        <p:nvSpPr>
          <p:cNvPr id="3" name="Объект 2"/>
          <p:cNvSpPr>
            <a:spLocks noGrp="1"/>
          </p:cNvSpPr>
          <p:nvPr>
            <p:ph idx="1"/>
          </p:nvPr>
        </p:nvSpPr>
        <p:spPr>
          <a:xfrm>
            <a:off x="677334" y="2160589"/>
            <a:ext cx="8936566" cy="3880773"/>
          </a:xfrm>
        </p:spPr>
        <p:txBody>
          <a:bodyPr>
            <a:normAutofit fontScale="92500" lnSpcReduction="10000"/>
          </a:bodyPr>
          <a:lstStyle/>
          <a:p>
            <a:pPr algn="just"/>
            <a:r>
              <a:rPr lang="ru-RU" sz="2400" dirty="0"/>
              <a:t> Хочется заметить, у большинства людей с физическими и интеллектуальными проблемами нарушено ощущение пространства, своего тела, а также ощущение себя, как личности – словом то, что формирует и определяет взаимоотношения с миром. Лошадь же расширяет коммуникативные возможности человека. Она ставит людей с умственной отсталостью и социально-психическими заболеваниями в ситуацию, когда их реакции более адекватны, чем обычно. Когда человек едет верхом, ему необходимо вступить в контакт со своим конем, придерживаясь при этом определенных правил. Только в этом случае лошадь реагирует на приказания всадника.</a:t>
            </a:r>
          </a:p>
          <a:p>
            <a:endParaRPr lang="ru-RU" dirty="0"/>
          </a:p>
        </p:txBody>
      </p:sp>
    </p:spTree>
    <p:extLst>
      <p:ext uri="{BB962C8B-B14F-4D97-AF65-F5344CB8AC3E}">
        <p14:creationId xmlns:p14="http://schemas.microsoft.com/office/powerpoint/2010/main" val="2657868088"/>
      </p:ext>
    </p:extLst>
  </p:cSld>
  <p:clrMapOvr>
    <a:masterClrMapping/>
  </p:clrMapOvr>
</p:sld>
</file>

<file path=ppt/theme/theme1.xml><?xml version="1.0" encoding="utf-8"?>
<a:theme xmlns:a="http://schemas.openxmlformats.org/drawingml/2006/main" name="Грань">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77</TotalTime>
  <Words>2061</Words>
  <Application>Microsoft Office PowerPoint</Application>
  <PresentationFormat>Широкоэкранный</PresentationFormat>
  <Paragraphs>77</Paragraphs>
  <Slides>19</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19</vt:i4>
      </vt:variant>
    </vt:vector>
  </HeadingPairs>
  <TitlesOfParts>
    <vt:vector size="23" baseType="lpstr">
      <vt:lpstr>Arial</vt:lpstr>
      <vt:lpstr>Trebuchet MS</vt:lpstr>
      <vt:lpstr>Wingdings 3</vt:lpstr>
      <vt:lpstr>Грань</vt:lpstr>
      <vt:lpstr>Иппотерапия для особенных детей — в Якутии проводят уникальные занятия</vt:lpstr>
      <vt:lpstr>Введение</vt:lpstr>
      <vt:lpstr>Из истории иппотерапии </vt:lpstr>
      <vt:lpstr>Дети с ограниченными возможностями здоровья проходят иппотерапию на базе АГАТУ</vt:lpstr>
      <vt:lpstr>Отличительные особенности иппотерапии</vt:lpstr>
      <vt:lpstr>Положительное воздействие иппотерапии на инвалидов с ДЦП</vt:lpstr>
      <vt:lpstr>Иппотерапия и ее положительное действие при различных патологиях</vt:lpstr>
      <vt:lpstr>Критерии оценки эффективности иппотерапии</vt:lpstr>
      <vt:lpstr>Социальные критерии</vt:lpstr>
      <vt:lpstr>Перечень заболеваний, по которым проводится реабилитация посредством верховой езды</vt:lpstr>
      <vt:lpstr>Презентация PowerPoint</vt:lpstr>
      <vt:lpstr>Как происходит иппотерапия  </vt:lpstr>
      <vt:lpstr>Занятия иппотерапией  </vt:lpstr>
      <vt:lpstr>Какие упражнение делают сидя на лошади?</vt:lpstr>
      <vt:lpstr>Принципы воздействия</vt:lpstr>
      <vt:lpstr>ФАКТОРЫ</vt:lpstr>
      <vt:lpstr>Критерии эффективности:</vt:lpstr>
      <vt:lpstr>Критерии эффективности:</vt:lpstr>
      <vt:lpstr>Заключение</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Иппотерапия для особенных детей — в Якутии проводят уникальные занятия</dc:title>
  <dc:creator>Admin</dc:creator>
  <cp:lastModifiedBy>Admin</cp:lastModifiedBy>
  <cp:revision>9</cp:revision>
  <dcterms:created xsi:type="dcterms:W3CDTF">2020-11-27T05:59:12Z</dcterms:created>
  <dcterms:modified xsi:type="dcterms:W3CDTF">2020-11-27T10:00:59Z</dcterms:modified>
</cp:coreProperties>
</file>