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967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035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974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824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5720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252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035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86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917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62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477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42C8A-EC6C-40A1-93E2-670FA1F07B9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8A83592-B2CB-4211-8469-0A3993D2FCA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3876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ov.ru/index.html" TargetMode="External"/><Relationship Id="rId2" Type="http://schemas.openxmlformats.org/officeDocument/2006/relationships/hyperlink" Target="https://edu.gov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ombudsmanrf.org/" TargetMode="External"/><Relationship Id="rId4" Type="http://schemas.openxmlformats.org/officeDocument/2006/relationships/hyperlink" Target="http://council.gov.ru/structure/counc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D490A-BCE9-4230-9546-5CACCA5A2E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113" y="328474"/>
            <a:ext cx="7099083" cy="2766681"/>
          </a:xfrm>
        </p:spPr>
        <p:txBody>
          <a:bodyPr>
            <a:normAutofit/>
          </a:bodyPr>
          <a:lstStyle/>
          <a:p>
            <a:r>
              <a:rPr lang="ru-RU" sz="4800" dirty="0"/>
              <a:t>Правовое воспитание обучающихся в общеобразовательных организациях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217DFD-FDDA-4406-A279-4D73B41E39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134885"/>
            <a:ext cx="4178331" cy="854366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Правовой эрудит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0655A321-0B10-4C19-86C8-849B68C9B023}"/>
              </a:ext>
            </a:extLst>
          </p:cNvPr>
          <p:cNvSpPr txBox="1">
            <a:spLocks/>
          </p:cNvSpPr>
          <p:nvPr/>
        </p:nvSpPr>
        <p:spPr>
          <a:xfrm>
            <a:off x="306372" y="5290461"/>
            <a:ext cx="4452057" cy="675333"/>
          </a:xfrm>
          <a:prstGeom prst="rect">
            <a:avLst/>
          </a:prstGeom>
        </p:spPr>
        <p:txBody>
          <a:bodyPr vert="horz" lIns="91440" tIns="91440" rIns="91440" bIns="9144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b="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i="1" dirty="0"/>
              <a:t>Педагог дополнительного образования</a:t>
            </a:r>
          </a:p>
          <a:p>
            <a:r>
              <a:rPr lang="ru-RU" sz="1200" i="1" dirty="0"/>
              <a:t>МАОУ ДО «ЦИТ г. Тосно»  Герман Сергей Геннадьевич</a:t>
            </a:r>
          </a:p>
        </p:txBody>
      </p:sp>
    </p:spTree>
    <p:extLst>
      <p:ext uri="{BB962C8B-B14F-4D97-AF65-F5344CB8AC3E}">
        <p14:creationId xmlns:p14="http://schemas.microsoft.com/office/powerpoint/2010/main" val="2268113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438825-B5B3-4E0A-AD19-9624FD9D6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4" y="538867"/>
            <a:ext cx="2073229" cy="578753"/>
          </a:xfrm>
        </p:spPr>
        <p:txBody>
          <a:bodyPr/>
          <a:lstStyle/>
          <a:p>
            <a:r>
              <a:rPr lang="ru-RU" dirty="0"/>
              <a:t>Введение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6A8697-268D-4156-BDE5-0DAF307593D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8" r="14838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71ABDAA-BECB-4256-A0DB-1D4CBDED5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1841" y="3225890"/>
            <a:ext cx="6853561" cy="258898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«Основах государственной политики по сохранению и укреплению традиционных российских духовно-нравственных ценностей» среди традиционных ценностей особое место занимают ценности «права и свободы человека», «гражданственность», «служение Отечеству и ответственность за его судьбу».</a:t>
            </a:r>
          </a:p>
          <a:p>
            <a:r>
              <a:rPr lang="ru-RU" dirty="0"/>
              <a:t>Правовое просвещение направлено на формирование юридических знаний и знаний о способах деятельности в правовой сфере, отношения к праву как социальной ценности.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2583481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8D0CCD-D45B-4FD7-8F94-0E5B76A0D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09" y="405973"/>
            <a:ext cx="6982580" cy="1433138"/>
          </a:xfrm>
        </p:spPr>
        <p:txBody>
          <a:bodyPr/>
          <a:lstStyle/>
          <a:p>
            <a:r>
              <a:rPr lang="ru-RU" dirty="0"/>
              <a:t>I. НОРМАТИВНО-ПРАВОВОЕ ОБЕСПЕЧЕНИЕ ПРАВОВОГО ВОСПИТАНИЯ ОБУЧАЮЩИХСЯ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78C228-F9F9-4010-82F6-D553B07909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97109" y="3163747"/>
            <a:ext cx="6982580" cy="288194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Статья 2. </a:t>
            </a:r>
          </a:p>
          <a:p>
            <a:r>
              <a:rPr lang="ru-RU" dirty="0"/>
              <a:t>Основные понятия. 2) воспитание – деятельность, направленная на развитие личности, формирование у обучающихся трудолюбия, ответственного отношения к труду и его результатам, создание условий для самоопределения и социализации обучающихся на основе социокультурных, традиционных российских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среде;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AA84488-6BD3-4430-926E-1BE3D6B0B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50" y="834501"/>
            <a:ext cx="3426780" cy="443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10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46065B-5F63-4157-A119-88959E8B6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063" y="370462"/>
            <a:ext cx="7066625" cy="1504159"/>
          </a:xfrm>
        </p:spPr>
        <p:txBody>
          <a:bodyPr/>
          <a:lstStyle/>
          <a:p>
            <a:r>
              <a:rPr lang="ru-RU" dirty="0"/>
              <a:t>II. ПРАВОВОЕ ВОСПИТАНИЕ ОБУЧАЮЩИХСЯ В УРОЧНОЙ ДЕЯТЕЛЬНОСТИ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BB0F8F-0EF3-46FB-B9DB-2D04276550A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6" r="13916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CBA8B96D-F84D-4C15-BA9B-77CF442187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13063" y="3145991"/>
            <a:ext cx="7066624" cy="285531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Воспитание предусматривает развитие личностных качеств обучающихся в соответствии с приоритетами государственной политики в сфере воспитания на основе российских традиционных духовно-нравственных ценностей, правил и норм поведения, принятых в российском обществе, формирование у обучающихся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a:t>
            </a:r>
          </a:p>
        </p:txBody>
      </p:sp>
    </p:spTree>
    <p:extLst>
      <p:ext uri="{BB962C8B-B14F-4D97-AF65-F5344CB8AC3E}">
        <p14:creationId xmlns:p14="http://schemas.microsoft.com/office/powerpoint/2010/main" val="563176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E0E7DF-7146-42C1-9A68-97B283EC5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818" y="392656"/>
            <a:ext cx="7031115" cy="1459771"/>
          </a:xfrm>
        </p:spPr>
        <p:txBody>
          <a:bodyPr/>
          <a:lstStyle/>
          <a:p>
            <a:r>
              <a:rPr lang="ru-RU" dirty="0"/>
              <a:t>III. ПРАВОВОЕ ВОСПИТАНИЕ ОБУЧАЮЩИХСЯ ВО ВНЕУРОЧНОЙ ДЕЯТЕЛЬНОСТИ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2A48ABC-2938-43C5-AD5D-C165EB72A7B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6" r="31086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5AAE03C-5697-446D-81BC-B9A88F6C31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0818" y="3145991"/>
            <a:ext cx="7031115" cy="2899701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Под внеурочной деятельностью понимается образовательная деятельность, направленная на достижение планируемых результатов освоения основных образовательных программ (предметных, метапредметных и личностных), осуществляемая в формах, отличных от урочной. На всех уровнях образования часы внеурочной деятельности по правовому воспитанию обучающихся целесообразно использовать через реализацию модели плана с преобладанием учебно-познавательной деятельности.</a:t>
            </a:r>
          </a:p>
          <a:p>
            <a:r>
              <a:rPr lang="ru-RU" dirty="0"/>
              <a:t>Основная цель занятий: интеллектуальное и общекультурное развитие обучающихся, удовлетворение их особых познавательных, культурных потребностей и интересов в правовой сфере.</a:t>
            </a:r>
          </a:p>
        </p:txBody>
      </p:sp>
    </p:spTree>
    <p:extLst>
      <p:ext uri="{BB962C8B-B14F-4D97-AF65-F5344CB8AC3E}">
        <p14:creationId xmlns:p14="http://schemas.microsoft.com/office/powerpoint/2010/main" val="1981043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0E4385-592B-4B4D-A58E-6C3F43556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662" y="392656"/>
            <a:ext cx="4070705" cy="1459771"/>
          </a:xfrm>
        </p:spPr>
        <p:txBody>
          <a:bodyPr/>
          <a:lstStyle/>
          <a:p>
            <a:r>
              <a:rPr lang="ru-RU" dirty="0"/>
              <a:t>IV. ИЗУЧЕНИЕ ГОСУДАРСТВЕННОЙ СИМВОЛИКИ РОССИИ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02920B3-2BE8-4426-9929-CE3F58D43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4662" y="3145992"/>
            <a:ext cx="6822783" cy="288194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 общеобразовательных организациях изучение государственной символики России является частью правового воспитания обучающихся. Осуществляется в рамках всех предметных областей основных образовательных программ, внеурочной деятельности, рабочей программы воспитания по каждому уровню образования: начального общего, основного общего, среднего общего образования. </a:t>
            </a:r>
          </a:p>
          <a:p>
            <a:r>
              <a:rPr lang="ru-RU" dirty="0"/>
              <a:t>Образовательный процесс в единстве обучения и воспитания закономерно подводит каждого обучающегося к признанию ценности и уважению к гербу, флагу, гимну России как государственным символам огромной страны, Родины.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E5746D-779A-4C73-9A76-38FC90836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51" y="834500"/>
            <a:ext cx="3409024" cy="442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8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2522FD-0835-4673-A3B0-0A0CAE63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381" y="2065149"/>
            <a:ext cx="11474308" cy="1130812"/>
          </a:xfrm>
        </p:spPr>
        <p:txBody>
          <a:bodyPr>
            <a:normAutofit fontScale="90000"/>
          </a:bodyPr>
          <a:lstStyle/>
          <a:p>
            <a:r>
              <a:rPr lang="ru-RU" sz="1600" b="1" i="1" u="sng" dirty="0">
                <a:latin typeface="+mn-lt"/>
              </a:rPr>
              <a:t>Воспитание</a:t>
            </a:r>
            <a:r>
              <a:rPr lang="ru-RU" sz="1400" dirty="0"/>
              <a:t> – </a:t>
            </a:r>
            <a:r>
              <a:rPr lang="ru-RU" sz="1200" dirty="0">
                <a:latin typeface="+mn-lt"/>
              </a:rPr>
              <a:t>деятельность, направленная на развитие личности, формирование у обучающихся трудолюбия, ответственного отношения к труду и его результатам, создание условий для самоопределения и социализации обучающихся на основе социокультурных, традиционных российских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5578ABF-FB4A-4F14-8E54-1081E301CEB2}"/>
              </a:ext>
            </a:extLst>
          </p:cNvPr>
          <p:cNvSpPr txBox="1">
            <a:spLocks/>
          </p:cNvSpPr>
          <p:nvPr/>
        </p:nvSpPr>
        <p:spPr>
          <a:xfrm>
            <a:off x="4856126" y="1143349"/>
            <a:ext cx="2479748" cy="5700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Глоссарий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A10AE9B-48C6-4017-916E-30D01C1F0B90}"/>
              </a:ext>
            </a:extLst>
          </p:cNvPr>
          <p:cNvSpPr txBox="1">
            <a:spLocks/>
          </p:cNvSpPr>
          <p:nvPr/>
        </p:nvSpPr>
        <p:spPr>
          <a:xfrm>
            <a:off x="822744" y="566302"/>
            <a:ext cx="2845213" cy="6247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ПРИЛОЖЕНИЕ</a:t>
            </a:r>
            <a:endParaRPr lang="ru-RU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E330F5F-560A-48DF-867B-160664F0802B}"/>
              </a:ext>
            </a:extLst>
          </p:cNvPr>
          <p:cNvSpPr txBox="1">
            <a:spLocks/>
          </p:cNvSpPr>
          <p:nvPr/>
        </p:nvSpPr>
        <p:spPr>
          <a:xfrm>
            <a:off x="377381" y="3195961"/>
            <a:ext cx="11474308" cy="510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u="sng" dirty="0">
                <a:latin typeface="+mn-lt"/>
              </a:rPr>
              <a:t>Государственные символы Российской Федерации </a:t>
            </a:r>
            <a:r>
              <a:rPr lang="ru-RU" sz="1000" dirty="0"/>
              <a:t>– </a:t>
            </a:r>
            <a:r>
              <a:rPr lang="ru-RU" sz="1200" dirty="0"/>
              <a:t>установленные Конституцией Российской Федерации и федеральными конституционными законами отличительные знаки государства, олицетворяющие его национальный суверенитет и самобытность.</a:t>
            </a:r>
            <a:endParaRPr lang="ru-RU" sz="1200" dirty="0">
              <a:latin typeface="+mn-lt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DC2BF93B-85D7-496A-920B-E44A6EEBDD3C}"/>
              </a:ext>
            </a:extLst>
          </p:cNvPr>
          <p:cNvSpPr txBox="1">
            <a:spLocks/>
          </p:cNvSpPr>
          <p:nvPr/>
        </p:nvSpPr>
        <p:spPr>
          <a:xfrm>
            <a:off x="377381" y="3727139"/>
            <a:ext cx="11474308" cy="6207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u="sng" dirty="0">
                <a:latin typeface="+mn-lt"/>
              </a:rPr>
              <a:t>Правовая культура </a:t>
            </a:r>
            <a:r>
              <a:rPr lang="ru-RU" sz="1000" dirty="0"/>
              <a:t>– </a:t>
            </a:r>
            <a:r>
              <a:rPr lang="ru-RU" sz="1200" dirty="0">
                <a:latin typeface="+mn-lt"/>
              </a:rPr>
              <a:t>обусловленное социальным, духовным, политическим и экономическим строем состояние правовой жизни общества, выражающееся в уровне развития правовой деятельности, системы правовых актов, правосознания и субъектов правоотношений (человека, различных групп, всего населения), а также в степени гарантированное государством и гражданским обществом свобод и прав человека.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AC7E5FCD-38AA-4D77-BA32-8B6B2CD8B1E8}"/>
              </a:ext>
            </a:extLst>
          </p:cNvPr>
          <p:cNvSpPr txBox="1">
            <a:spLocks/>
          </p:cNvSpPr>
          <p:nvPr/>
        </p:nvSpPr>
        <p:spPr>
          <a:xfrm>
            <a:off x="377381" y="4326773"/>
            <a:ext cx="11474308" cy="6207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u="sng" dirty="0">
                <a:latin typeface="+mn-lt"/>
              </a:rPr>
              <a:t>Правовое воспитание </a:t>
            </a:r>
            <a:r>
              <a:rPr lang="ru-RU" sz="900" dirty="0">
                <a:latin typeface="+mn-lt"/>
              </a:rPr>
              <a:t>– </a:t>
            </a:r>
            <a:r>
              <a:rPr lang="ru-RU" sz="1200" dirty="0">
                <a:latin typeface="+mn-lt"/>
              </a:rPr>
              <a:t>организованное, систематическое воздействие на личность, формирующее правосознание, правовые установки.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ECA2265-5F7A-4D24-8B73-51C5EF74F04F}"/>
              </a:ext>
            </a:extLst>
          </p:cNvPr>
          <p:cNvSpPr txBox="1">
            <a:spLocks/>
          </p:cNvSpPr>
          <p:nvPr/>
        </p:nvSpPr>
        <p:spPr>
          <a:xfrm>
            <a:off x="377381" y="4637141"/>
            <a:ext cx="11474308" cy="510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u="sng" dirty="0">
                <a:latin typeface="+mn-lt"/>
              </a:rPr>
              <a:t>Правосознание</a:t>
            </a:r>
            <a:r>
              <a:rPr lang="ru-RU" sz="1000" dirty="0"/>
              <a:t> – </a:t>
            </a:r>
            <a:r>
              <a:rPr lang="ru-RU" sz="1200" dirty="0">
                <a:latin typeface="+mn-lt"/>
              </a:rPr>
              <a:t>форма общественного сознания, которая выражает представления и чувства людей о действующем или желаемом праве и о регулируемом им поведении.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0B45172-AD75-4CF7-8AEB-F448AF6D0FAF}"/>
              </a:ext>
            </a:extLst>
          </p:cNvPr>
          <p:cNvSpPr txBox="1">
            <a:spLocks/>
          </p:cNvSpPr>
          <p:nvPr/>
        </p:nvSpPr>
        <p:spPr>
          <a:xfrm>
            <a:off x="377381" y="5147216"/>
            <a:ext cx="11474308" cy="753587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i="1" u="sng" dirty="0">
                <a:latin typeface="+mn-lt"/>
              </a:rPr>
              <a:t>Традиционные ценности </a:t>
            </a:r>
            <a:r>
              <a:rPr lang="ru-RU" sz="900" dirty="0">
                <a:latin typeface="+mn-lt"/>
              </a:rPr>
              <a:t>– </a:t>
            </a:r>
            <a:r>
              <a:rPr lang="ru-RU" sz="1200" dirty="0">
                <a:latin typeface="+mn-lt"/>
              </a:rPr>
              <a:t>это нравственные ориентиры, формирующие мировоззрение граждан России, передаваемые от поколения к поколению, лежащие в основе общероссийской гражданской идентичности и единого культурного пространства страны, укрепляющие гражданское единство, нашедшие свое уникальное, самобытное проявление в духовном, историческом и культурном развитии многонационального народа России.</a:t>
            </a:r>
          </a:p>
        </p:txBody>
      </p:sp>
    </p:spTree>
    <p:extLst>
      <p:ext uri="{BB962C8B-B14F-4D97-AF65-F5344CB8AC3E}">
        <p14:creationId xmlns:p14="http://schemas.microsoft.com/office/powerpoint/2010/main" val="801421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58FDD-669B-437C-ABC2-C4F330C83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425" y="680232"/>
            <a:ext cx="4017066" cy="589275"/>
          </a:xfrm>
        </p:spPr>
        <p:txBody>
          <a:bodyPr/>
          <a:lstStyle/>
          <a:p>
            <a:r>
              <a:rPr lang="ru-RU" dirty="0"/>
              <a:t>СПИСОК ЛИТЕРАТУРЫ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E46E2B-DA4B-4CB8-AA6D-D5AE577B0C7D}"/>
              </a:ext>
            </a:extLst>
          </p:cNvPr>
          <p:cNvSpPr txBox="1"/>
          <p:nvPr/>
        </p:nvSpPr>
        <p:spPr>
          <a:xfrm>
            <a:off x="621437" y="1981940"/>
            <a:ext cx="909961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Нормативно-правовые документы:</a:t>
            </a:r>
          </a:p>
          <a:p>
            <a:pPr marL="228600" indent="-228600">
              <a:buAutoNum type="arabicPeriod"/>
            </a:pPr>
            <a:r>
              <a:rPr lang="ru-RU" sz="1200" dirty="0"/>
              <a:t>Федеральный закон от 29.12.2012 № 273-ФЗ «Об образовании в Российской Федерации».</a:t>
            </a:r>
          </a:p>
          <a:p>
            <a:pPr marL="228600" indent="-228600">
              <a:buAutoNum type="arabicPeriod"/>
            </a:pPr>
            <a:r>
              <a:rPr lang="ru-RU" sz="1200" dirty="0"/>
              <a:t>Основы государственной политики Российской Федерации в сфере развития правовой грамотности и правосознания граждан (утв. Президентом Российской Федерации 28.04.2011 Пр-1168).</a:t>
            </a:r>
          </a:p>
          <a:p>
            <a:pPr marL="228600" indent="-228600">
              <a:buAutoNum type="arabicPeriod"/>
            </a:pPr>
            <a:r>
              <a:rPr lang="ru-RU" sz="1200" dirty="0"/>
              <a:t>Указ Президента Российской Федерации от 09.11.2022 № 809 «Об утверждении Основ государственной политики по сохранению и укреплению традиционных российских духовно-нравственных ценностей».</a:t>
            </a:r>
          </a:p>
          <a:p>
            <a:pPr marL="228600" indent="-228600">
              <a:buAutoNum type="arabicPeriod"/>
            </a:pPr>
            <a:r>
              <a:rPr lang="ru-RU" sz="1200" dirty="0"/>
              <a:t>Указ Президента Российской Федерации от 08.05.2024 № 314 «Об утверждении Основ государственной политики Российской Федерации в области исторического просвещения».</a:t>
            </a:r>
          </a:p>
          <a:p>
            <a:pPr marL="228600" indent="-228600">
              <a:buAutoNum type="arabicPeriod"/>
            </a:pPr>
            <a:r>
              <a:rPr lang="ru-RU" sz="1200" dirty="0"/>
              <a:t>Стратегия развития воспитания в Российской Федерации на период до 2025 года (утв. распоряжением Правительства Российской Федерации от 29.05.2015 № 996-р). 6. План мероприятий по реализации в 2024 – 2026 годах Основ государственной политики по сохранению и укреплению традиционных российских духовно-нравственных ценностей (утв. распоряжением Правительства Российской Федерации от 01.07.2024 № 1734-р).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B9D9B4-C512-4521-ABFD-C98C4ECEF56D}"/>
              </a:ext>
            </a:extLst>
          </p:cNvPr>
          <p:cNvSpPr txBox="1"/>
          <p:nvPr/>
        </p:nvSpPr>
        <p:spPr>
          <a:xfrm>
            <a:off x="621437" y="4440597"/>
            <a:ext cx="90996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Интернет-ресурсы:</a:t>
            </a:r>
          </a:p>
          <a:p>
            <a:pPr marL="228600" indent="-228600">
              <a:buAutoNum type="arabicPeriod"/>
            </a:pPr>
            <a:r>
              <a:rPr lang="ru-RU" sz="1200" dirty="0"/>
              <a:t>Государственная Дума Российской Федерации. Сайт // Режим доступа: duma.gov.ru</a:t>
            </a:r>
          </a:p>
          <a:p>
            <a:pPr marL="228600" indent="-228600">
              <a:buAutoNum type="arabicPeriod"/>
            </a:pPr>
            <a:r>
              <a:rPr lang="ru-RU" sz="1200" dirty="0"/>
              <a:t>Министерство просвещения Российской Федерации. Сайт // Режим доступа: </a:t>
            </a:r>
            <a:r>
              <a:rPr lang="ru-RU" sz="1200" dirty="0">
                <a:hlinkClick r:id="rId2"/>
              </a:rPr>
              <a:t>https://edu.gov.ru</a:t>
            </a:r>
            <a:endParaRPr lang="ru-RU" sz="1200" dirty="0"/>
          </a:p>
          <a:p>
            <a:pPr marL="228600" indent="-228600">
              <a:buAutoNum type="arabicPeriod"/>
            </a:pPr>
            <a:r>
              <a:rPr lang="ru-RU" sz="1200" dirty="0"/>
              <a:t>Официальная Россия. Сервер органов государственной власти Российской Федерации // Режим доступа: </a:t>
            </a:r>
            <a:r>
              <a:rPr lang="ru-RU" sz="1200" dirty="0">
                <a:hlinkClick r:id="rId3"/>
              </a:rPr>
              <a:t>http://gov.ru/index.html</a:t>
            </a:r>
            <a:endParaRPr lang="ru-RU" sz="1200" dirty="0"/>
          </a:p>
          <a:p>
            <a:pPr marL="228600" indent="-228600">
              <a:buAutoNum type="arabicPeriod"/>
            </a:pPr>
            <a:r>
              <a:rPr lang="ru-RU" sz="1200" dirty="0"/>
              <a:t>Президент России. Сайт // Режим доступа: kremlin.ru</a:t>
            </a:r>
          </a:p>
          <a:p>
            <a:pPr marL="228600" indent="-228600">
              <a:buAutoNum type="arabicPeriod"/>
            </a:pPr>
            <a:r>
              <a:rPr lang="ru-RU" sz="1200" dirty="0"/>
              <a:t>Совет Федерации Федерального Собрания Российской Федерации. Сайт // Режим доступа: </a:t>
            </a:r>
            <a:r>
              <a:rPr lang="ru-RU" sz="1200" dirty="0">
                <a:hlinkClick r:id="rId4"/>
              </a:rPr>
              <a:t>http://council.gov.ru/structure/council/</a:t>
            </a:r>
            <a:endParaRPr lang="ru-RU" sz="1200" dirty="0"/>
          </a:p>
          <a:p>
            <a:pPr marL="228600" indent="-228600">
              <a:buAutoNum type="arabicPeriod"/>
            </a:pPr>
            <a:r>
              <a:rPr lang="ru-RU" sz="1200" dirty="0"/>
              <a:t>Уполномоченный по правам человека в Российской Федерации. Сайт // Режим доступа: </a:t>
            </a:r>
            <a:r>
              <a:rPr lang="ru-RU" sz="1200" dirty="0">
                <a:hlinkClick r:id="rId5"/>
              </a:rPr>
              <a:t>https://ombudsmanrf.org/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50174484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100</TotalTime>
  <Words>982</Words>
  <Application>Microsoft Office PowerPoint</Application>
  <PresentationFormat>Широкоэкранный</PresentationFormat>
  <Paragraphs>40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Галерея</vt:lpstr>
      <vt:lpstr>Правовое воспитание обучающихся в общеобразовательных организациях</vt:lpstr>
      <vt:lpstr>Введение</vt:lpstr>
      <vt:lpstr>I. НОРМАТИВНО-ПРАВОВОЕ ОБЕСПЕЧЕНИЕ ПРАВОВОГО ВОСПИТАНИЯ ОБУЧАЮЩИХСЯ</vt:lpstr>
      <vt:lpstr>II. ПРАВОВОЕ ВОСПИТАНИЕ ОБУЧАЮЩИХСЯ В УРОЧНОЙ ДЕЯТЕЛЬНОСТИ</vt:lpstr>
      <vt:lpstr>III. ПРАВОВОЕ ВОСПИТАНИЕ ОБУЧАЮЩИХСЯ ВО ВНЕУРОЧНОЙ ДЕЯТЕЛЬНОСТИ</vt:lpstr>
      <vt:lpstr>IV. ИЗУЧЕНИЕ ГОСУДАРСТВЕННОЙ СИМВОЛИКИ РОССИИ</vt:lpstr>
      <vt:lpstr>Воспитание – деятельность, направленная на развитие личности, формирование у обучающихся трудолюбия, ответственного отношения к труду и его результатам, создание условий для самоопределения и социализации обучающихся на основе социокультурных, традиционных российских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Правовое воспитание обучающихся в общеобразовательных организациях</dc:title>
  <dc:creator>Сергей</dc:creator>
  <cp:lastModifiedBy>Сергей</cp:lastModifiedBy>
  <cp:revision>10</cp:revision>
  <dcterms:created xsi:type="dcterms:W3CDTF">2025-09-23T06:45:00Z</dcterms:created>
  <dcterms:modified xsi:type="dcterms:W3CDTF">2025-09-23T08:41:19Z</dcterms:modified>
</cp:coreProperties>
</file>