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0" r:id="rId1"/>
  </p:sldMasterIdLst>
  <p:notesMasterIdLst>
    <p:notesMasterId r:id="rId19"/>
  </p:notesMasterIdLst>
  <p:handoutMasterIdLst>
    <p:handoutMasterId r:id="rId20"/>
  </p:handoutMasterIdLst>
  <p:sldIdLst>
    <p:sldId id="256" r:id="rId2"/>
    <p:sldId id="308" r:id="rId3"/>
    <p:sldId id="310" r:id="rId4"/>
    <p:sldId id="296" r:id="rId5"/>
    <p:sldId id="298" r:id="rId6"/>
    <p:sldId id="297" r:id="rId7"/>
    <p:sldId id="336" r:id="rId8"/>
    <p:sldId id="299" r:id="rId9"/>
    <p:sldId id="301" r:id="rId10"/>
    <p:sldId id="333" r:id="rId11"/>
    <p:sldId id="311" r:id="rId12"/>
    <p:sldId id="330" r:id="rId13"/>
    <p:sldId id="334" r:id="rId14"/>
    <p:sldId id="335" r:id="rId15"/>
    <p:sldId id="306" r:id="rId16"/>
    <p:sldId id="273" r:id="rId17"/>
    <p:sldId id="337" r:id="rId18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00" autoAdjust="0"/>
    <p:restoredTop sz="94671" autoAdjust="0"/>
  </p:normalViewPr>
  <p:slideViewPr>
    <p:cSldViewPr>
      <p:cViewPr varScale="1">
        <p:scale>
          <a:sx n="70" d="100"/>
          <a:sy n="70" d="100"/>
        </p:scale>
        <p:origin x="151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84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C62260E-BC6C-4CD1-BE94-BA5519D992A5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D10BFE6-630D-4404-BD37-DE9607EB669B}">
      <dgm:prSet phldrT="[Текст]"/>
      <dgm:spPr/>
      <dgm:t>
        <a:bodyPr/>
        <a:lstStyle/>
        <a:p>
          <a:r>
            <a:rPr lang="ru-RU" dirty="0" smtClean="0"/>
            <a:t>Семья</a:t>
          </a:r>
          <a:endParaRPr lang="ru-RU" dirty="0"/>
        </a:p>
      </dgm:t>
    </dgm:pt>
    <dgm:pt modelId="{0FDDA591-80F1-42AD-B3AD-CA3141C832D5}" type="parTrans" cxnId="{6C7EF48A-8513-4762-968C-4BB471A125C3}">
      <dgm:prSet/>
      <dgm:spPr/>
      <dgm:t>
        <a:bodyPr/>
        <a:lstStyle/>
        <a:p>
          <a:endParaRPr lang="ru-RU"/>
        </a:p>
      </dgm:t>
    </dgm:pt>
    <dgm:pt modelId="{C3B758AC-8207-40C5-87C9-DA7F4857D213}" type="sibTrans" cxnId="{6C7EF48A-8513-4762-968C-4BB471A125C3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endParaRPr lang="ru-RU"/>
        </a:p>
      </dgm:t>
    </dgm:pt>
    <dgm:pt modelId="{079E31D2-5D9D-4210-A628-EF0DCAAADB07}">
      <dgm:prSet phldrT="[Текст]"/>
      <dgm:spPr/>
      <dgm:t>
        <a:bodyPr/>
        <a:lstStyle/>
        <a:p>
          <a:r>
            <a:rPr lang="ru-RU" dirty="0" smtClean="0"/>
            <a:t>Детский сад</a:t>
          </a:r>
          <a:endParaRPr lang="ru-RU" dirty="0"/>
        </a:p>
      </dgm:t>
    </dgm:pt>
    <dgm:pt modelId="{0CF66718-E569-4E05-B3A9-E6676020CACB}" type="parTrans" cxnId="{135352BF-0E43-4796-947F-59F301DD58A1}">
      <dgm:prSet/>
      <dgm:spPr/>
      <dgm:t>
        <a:bodyPr/>
        <a:lstStyle/>
        <a:p>
          <a:endParaRPr lang="ru-RU"/>
        </a:p>
      </dgm:t>
    </dgm:pt>
    <dgm:pt modelId="{02EDA776-0313-4CE5-AC07-FD6990AD8238}" type="sibTrans" cxnId="{135352BF-0E43-4796-947F-59F301DD58A1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endParaRPr lang="ru-RU"/>
        </a:p>
      </dgm:t>
    </dgm:pt>
    <dgm:pt modelId="{1CAAD002-CA67-4363-A7F7-9F6808EBEA88}">
      <dgm:prSet phldrT="[Текст]"/>
      <dgm:spPr/>
      <dgm:t>
        <a:bodyPr/>
        <a:lstStyle/>
        <a:p>
          <a:r>
            <a:rPr lang="ru-RU" dirty="0" smtClean="0"/>
            <a:t>Родная улица</a:t>
          </a:r>
          <a:endParaRPr lang="ru-RU" dirty="0"/>
        </a:p>
      </dgm:t>
    </dgm:pt>
    <dgm:pt modelId="{6FFD55AA-C543-4D39-B71A-D0630FC62242}" type="parTrans" cxnId="{3A416422-CBE3-4F0F-BA5E-37FA29E28C38}">
      <dgm:prSet/>
      <dgm:spPr/>
      <dgm:t>
        <a:bodyPr/>
        <a:lstStyle/>
        <a:p>
          <a:endParaRPr lang="ru-RU"/>
        </a:p>
      </dgm:t>
    </dgm:pt>
    <dgm:pt modelId="{35B12D69-8ED7-42A7-9433-48BB7CBF166C}" type="sibTrans" cxnId="{3A416422-CBE3-4F0F-BA5E-37FA29E28C38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endParaRPr lang="ru-RU"/>
        </a:p>
      </dgm:t>
    </dgm:pt>
    <dgm:pt modelId="{B06130BC-A9BE-446E-96C7-5C13299DFF47}">
      <dgm:prSet phldrT="[Текст]"/>
      <dgm:spPr/>
      <dgm:t>
        <a:bodyPr/>
        <a:lstStyle/>
        <a:p>
          <a:r>
            <a:rPr lang="ru-RU" dirty="0" smtClean="0"/>
            <a:t>Родной город</a:t>
          </a:r>
          <a:endParaRPr lang="ru-RU" dirty="0"/>
        </a:p>
      </dgm:t>
    </dgm:pt>
    <dgm:pt modelId="{FA507B2D-BD90-4543-9C01-D5CB196A85E1}" type="parTrans" cxnId="{9F54C96D-E8EB-46B8-A7CF-05EDA07BF816}">
      <dgm:prSet/>
      <dgm:spPr/>
      <dgm:t>
        <a:bodyPr/>
        <a:lstStyle/>
        <a:p>
          <a:endParaRPr lang="ru-RU"/>
        </a:p>
      </dgm:t>
    </dgm:pt>
    <dgm:pt modelId="{33A2734A-D4F6-452F-B2AB-19AF6271584C}" type="sibTrans" cxnId="{9F54C96D-E8EB-46B8-A7CF-05EDA07BF816}">
      <dgm:prSet/>
      <dgm:spPr>
        <a:solidFill>
          <a:schemeClr val="accent2"/>
        </a:solidFill>
      </dgm:spPr>
      <dgm:t>
        <a:bodyPr/>
        <a:lstStyle/>
        <a:p>
          <a:endParaRPr lang="ru-RU"/>
        </a:p>
      </dgm:t>
    </dgm:pt>
    <dgm:pt modelId="{977A60AD-7940-43F9-BE0C-A228D2D79FA0}">
      <dgm:prSet phldrT="[Текст]"/>
      <dgm:spPr/>
      <dgm:t>
        <a:bodyPr/>
        <a:lstStyle/>
        <a:p>
          <a:r>
            <a:rPr lang="ru-RU" dirty="0" smtClean="0"/>
            <a:t>Страна, столица, символика</a:t>
          </a:r>
          <a:endParaRPr lang="ru-RU" dirty="0"/>
        </a:p>
      </dgm:t>
    </dgm:pt>
    <dgm:pt modelId="{D15A6AC9-D8C7-4473-B9BE-22B348987C83}" type="parTrans" cxnId="{9F638229-A498-4BCA-AA47-2AE7BA89544A}">
      <dgm:prSet/>
      <dgm:spPr/>
      <dgm:t>
        <a:bodyPr/>
        <a:lstStyle/>
        <a:p>
          <a:endParaRPr lang="ru-RU"/>
        </a:p>
      </dgm:t>
    </dgm:pt>
    <dgm:pt modelId="{FD2ACE17-50C1-427C-A63E-546E42708444}" type="sibTrans" cxnId="{9F638229-A498-4BCA-AA47-2AE7BA89544A}">
      <dgm:prSet/>
      <dgm:spPr>
        <a:solidFill>
          <a:schemeClr val="accent2"/>
        </a:solidFill>
      </dgm:spPr>
      <dgm:t>
        <a:bodyPr/>
        <a:lstStyle/>
        <a:p>
          <a:endParaRPr lang="ru-RU"/>
        </a:p>
      </dgm:t>
    </dgm:pt>
    <dgm:pt modelId="{D3872847-9E89-4932-BE7B-B511B8975FCD}">
      <dgm:prSet phldrT="[Текст]"/>
      <dgm:spPr/>
      <dgm:t>
        <a:bodyPr/>
        <a:lstStyle/>
        <a:p>
          <a:pPr algn="ctr"/>
          <a:r>
            <a:rPr lang="ru-RU" dirty="0" smtClean="0"/>
            <a:t>Права и обязанности</a:t>
          </a:r>
        </a:p>
      </dgm:t>
    </dgm:pt>
    <dgm:pt modelId="{2E5F3EE5-EDCF-430C-B602-AB3531E4FEAB}" type="parTrans" cxnId="{6ED92B3A-040E-44F7-9BCF-261E676A2166}">
      <dgm:prSet/>
      <dgm:spPr/>
      <dgm:t>
        <a:bodyPr/>
        <a:lstStyle/>
        <a:p>
          <a:endParaRPr lang="ru-RU"/>
        </a:p>
      </dgm:t>
    </dgm:pt>
    <dgm:pt modelId="{8CF80084-E84E-4C3C-80BE-7B7650DE4D42}" type="sibTrans" cxnId="{6ED92B3A-040E-44F7-9BCF-261E676A2166}">
      <dgm:prSet/>
      <dgm:spPr/>
      <dgm:t>
        <a:bodyPr/>
        <a:lstStyle/>
        <a:p>
          <a:endParaRPr lang="ru-RU"/>
        </a:p>
      </dgm:t>
    </dgm:pt>
    <dgm:pt modelId="{C8996E03-3D88-4977-9FF5-CB889652CC07}" type="pres">
      <dgm:prSet presAssocID="{7C62260E-BC6C-4CD1-BE94-BA5519D992A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C46BB9-224E-47E6-9619-E9FE0E94D1FF}" type="pres">
      <dgm:prSet presAssocID="{6D10BFE6-630D-4404-BD37-DE9607EB669B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AF1F17-0B15-4B6F-A36F-2F82BB695422}" type="pres">
      <dgm:prSet presAssocID="{C3B758AC-8207-40C5-87C9-DA7F4857D213}" presName="sibTrans" presStyleLbl="sibTrans2D1" presStyleIdx="0" presStyleCnt="5"/>
      <dgm:spPr/>
      <dgm:t>
        <a:bodyPr/>
        <a:lstStyle/>
        <a:p>
          <a:endParaRPr lang="ru-RU"/>
        </a:p>
      </dgm:t>
    </dgm:pt>
    <dgm:pt modelId="{F85CD4B5-00FF-47F6-A068-0BB7CC659315}" type="pres">
      <dgm:prSet presAssocID="{C3B758AC-8207-40C5-87C9-DA7F4857D213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ED64E5BD-55E7-495F-84D0-3181413EE42A}" type="pres">
      <dgm:prSet presAssocID="{079E31D2-5D9D-4210-A628-EF0DCAAADB07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CC817D-9104-45CA-A459-65B06F825A7D}" type="pres">
      <dgm:prSet presAssocID="{02EDA776-0313-4CE5-AC07-FD6990AD8238}" presName="sibTrans" presStyleLbl="sibTrans2D1" presStyleIdx="1" presStyleCnt="5"/>
      <dgm:spPr/>
      <dgm:t>
        <a:bodyPr/>
        <a:lstStyle/>
        <a:p>
          <a:endParaRPr lang="ru-RU"/>
        </a:p>
      </dgm:t>
    </dgm:pt>
    <dgm:pt modelId="{A750BDD2-2FD4-4CD7-AC52-4546D49C964C}" type="pres">
      <dgm:prSet presAssocID="{02EDA776-0313-4CE5-AC07-FD6990AD8238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4351873E-1D41-4515-B547-A3CB1AD92967}" type="pres">
      <dgm:prSet presAssocID="{1CAAD002-CA67-4363-A7F7-9F6808EBEA88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10075C-02AA-42E2-AEEF-160152180E30}" type="pres">
      <dgm:prSet presAssocID="{35B12D69-8ED7-42A7-9433-48BB7CBF166C}" presName="sibTrans" presStyleLbl="sibTrans2D1" presStyleIdx="2" presStyleCnt="5"/>
      <dgm:spPr/>
      <dgm:t>
        <a:bodyPr/>
        <a:lstStyle/>
        <a:p>
          <a:endParaRPr lang="ru-RU"/>
        </a:p>
      </dgm:t>
    </dgm:pt>
    <dgm:pt modelId="{1A3B6026-D03E-4104-8ADF-CEBB2611B25B}" type="pres">
      <dgm:prSet presAssocID="{35B12D69-8ED7-42A7-9433-48BB7CBF166C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C50086F3-7254-4624-A31F-91A1C8304843}" type="pres">
      <dgm:prSet presAssocID="{B06130BC-A9BE-446E-96C7-5C13299DFF47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F59ECA-6A62-401B-B277-D773F40D81E4}" type="pres">
      <dgm:prSet presAssocID="{33A2734A-D4F6-452F-B2AB-19AF6271584C}" presName="sibTrans" presStyleLbl="sibTrans2D1" presStyleIdx="3" presStyleCnt="5"/>
      <dgm:spPr/>
      <dgm:t>
        <a:bodyPr/>
        <a:lstStyle/>
        <a:p>
          <a:endParaRPr lang="ru-RU"/>
        </a:p>
      </dgm:t>
    </dgm:pt>
    <dgm:pt modelId="{5ED42B2B-0087-4A3F-A29B-A7E61BD71FE1}" type="pres">
      <dgm:prSet presAssocID="{33A2734A-D4F6-452F-B2AB-19AF6271584C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09F3AF35-DE56-4130-945E-530F4282C61F}" type="pres">
      <dgm:prSet presAssocID="{977A60AD-7940-43F9-BE0C-A228D2D79FA0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AC2C8B-12FD-437F-91BC-97CCD8FA562F}" type="pres">
      <dgm:prSet presAssocID="{FD2ACE17-50C1-427C-A63E-546E42708444}" presName="sibTrans" presStyleLbl="sibTrans2D1" presStyleIdx="4" presStyleCnt="5"/>
      <dgm:spPr/>
      <dgm:t>
        <a:bodyPr/>
        <a:lstStyle/>
        <a:p>
          <a:endParaRPr lang="ru-RU"/>
        </a:p>
      </dgm:t>
    </dgm:pt>
    <dgm:pt modelId="{CC364AAB-33F7-4EC8-A1B4-A17971615345}" type="pres">
      <dgm:prSet presAssocID="{FD2ACE17-50C1-427C-A63E-546E42708444}" presName="connectorText" presStyleLbl="sibTrans2D1" presStyleIdx="4" presStyleCnt="5"/>
      <dgm:spPr/>
      <dgm:t>
        <a:bodyPr/>
        <a:lstStyle/>
        <a:p>
          <a:endParaRPr lang="ru-RU"/>
        </a:p>
      </dgm:t>
    </dgm:pt>
    <dgm:pt modelId="{681E1237-BED3-4A9B-9D66-8E76DAB9E2F8}" type="pres">
      <dgm:prSet presAssocID="{D3872847-9E89-4932-BE7B-B511B8975FCD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4B2D01C-D8CD-4AEC-B959-912EE7864E33}" type="presOf" srcId="{B06130BC-A9BE-446E-96C7-5C13299DFF47}" destId="{C50086F3-7254-4624-A31F-91A1C8304843}" srcOrd="0" destOrd="0" presId="urn:microsoft.com/office/officeart/2005/8/layout/process5"/>
    <dgm:cxn modelId="{23447979-0E52-4036-B5CB-91BE5F70E750}" type="presOf" srcId="{35B12D69-8ED7-42A7-9433-48BB7CBF166C}" destId="{1A3B6026-D03E-4104-8ADF-CEBB2611B25B}" srcOrd="1" destOrd="0" presId="urn:microsoft.com/office/officeart/2005/8/layout/process5"/>
    <dgm:cxn modelId="{73A8256D-F66E-49CC-A1E2-014E23B000FF}" type="presOf" srcId="{FD2ACE17-50C1-427C-A63E-546E42708444}" destId="{E1AC2C8B-12FD-437F-91BC-97CCD8FA562F}" srcOrd="0" destOrd="0" presId="urn:microsoft.com/office/officeart/2005/8/layout/process5"/>
    <dgm:cxn modelId="{00741434-B626-4D00-A778-B102712A52EB}" type="presOf" srcId="{C3B758AC-8207-40C5-87C9-DA7F4857D213}" destId="{F85CD4B5-00FF-47F6-A068-0BB7CC659315}" srcOrd="1" destOrd="0" presId="urn:microsoft.com/office/officeart/2005/8/layout/process5"/>
    <dgm:cxn modelId="{6ED92B3A-040E-44F7-9BCF-261E676A2166}" srcId="{7C62260E-BC6C-4CD1-BE94-BA5519D992A5}" destId="{D3872847-9E89-4932-BE7B-B511B8975FCD}" srcOrd="5" destOrd="0" parTransId="{2E5F3EE5-EDCF-430C-B602-AB3531E4FEAB}" sibTransId="{8CF80084-E84E-4C3C-80BE-7B7650DE4D42}"/>
    <dgm:cxn modelId="{6E580FDB-F2A8-4CC1-92F6-10E45348EE3F}" type="presOf" srcId="{D3872847-9E89-4932-BE7B-B511B8975FCD}" destId="{681E1237-BED3-4A9B-9D66-8E76DAB9E2F8}" srcOrd="0" destOrd="0" presId="urn:microsoft.com/office/officeart/2005/8/layout/process5"/>
    <dgm:cxn modelId="{8155CC78-AEBD-4F05-A463-84D31EE6C6C3}" type="presOf" srcId="{1CAAD002-CA67-4363-A7F7-9F6808EBEA88}" destId="{4351873E-1D41-4515-B547-A3CB1AD92967}" srcOrd="0" destOrd="0" presId="urn:microsoft.com/office/officeart/2005/8/layout/process5"/>
    <dgm:cxn modelId="{42E56EBB-841F-4D5E-81B1-BE9B0BF487B7}" type="presOf" srcId="{7C62260E-BC6C-4CD1-BE94-BA5519D992A5}" destId="{C8996E03-3D88-4977-9FF5-CB889652CC07}" srcOrd="0" destOrd="0" presId="urn:microsoft.com/office/officeart/2005/8/layout/process5"/>
    <dgm:cxn modelId="{709EA4AF-8F84-4637-A32F-F83E8E93602D}" type="presOf" srcId="{C3B758AC-8207-40C5-87C9-DA7F4857D213}" destId="{FBAF1F17-0B15-4B6F-A36F-2F82BB695422}" srcOrd="0" destOrd="0" presId="urn:microsoft.com/office/officeart/2005/8/layout/process5"/>
    <dgm:cxn modelId="{9BB85684-1F89-4B93-BE0A-FE3E5D925945}" type="presOf" srcId="{6D10BFE6-630D-4404-BD37-DE9607EB669B}" destId="{24C46BB9-224E-47E6-9619-E9FE0E94D1FF}" srcOrd="0" destOrd="0" presId="urn:microsoft.com/office/officeart/2005/8/layout/process5"/>
    <dgm:cxn modelId="{3A416422-CBE3-4F0F-BA5E-37FA29E28C38}" srcId="{7C62260E-BC6C-4CD1-BE94-BA5519D992A5}" destId="{1CAAD002-CA67-4363-A7F7-9F6808EBEA88}" srcOrd="2" destOrd="0" parTransId="{6FFD55AA-C543-4D39-B71A-D0630FC62242}" sibTransId="{35B12D69-8ED7-42A7-9433-48BB7CBF166C}"/>
    <dgm:cxn modelId="{9F54C96D-E8EB-46B8-A7CF-05EDA07BF816}" srcId="{7C62260E-BC6C-4CD1-BE94-BA5519D992A5}" destId="{B06130BC-A9BE-446E-96C7-5C13299DFF47}" srcOrd="3" destOrd="0" parTransId="{FA507B2D-BD90-4543-9C01-D5CB196A85E1}" sibTransId="{33A2734A-D4F6-452F-B2AB-19AF6271584C}"/>
    <dgm:cxn modelId="{6C7EF48A-8513-4762-968C-4BB471A125C3}" srcId="{7C62260E-BC6C-4CD1-BE94-BA5519D992A5}" destId="{6D10BFE6-630D-4404-BD37-DE9607EB669B}" srcOrd="0" destOrd="0" parTransId="{0FDDA591-80F1-42AD-B3AD-CA3141C832D5}" sibTransId="{C3B758AC-8207-40C5-87C9-DA7F4857D213}"/>
    <dgm:cxn modelId="{9F638229-A498-4BCA-AA47-2AE7BA89544A}" srcId="{7C62260E-BC6C-4CD1-BE94-BA5519D992A5}" destId="{977A60AD-7940-43F9-BE0C-A228D2D79FA0}" srcOrd="4" destOrd="0" parTransId="{D15A6AC9-D8C7-4473-B9BE-22B348987C83}" sibTransId="{FD2ACE17-50C1-427C-A63E-546E42708444}"/>
    <dgm:cxn modelId="{86A883FF-B605-4D51-AD0B-A3EB7B75A50A}" type="presOf" srcId="{977A60AD-7940-43F9-BE0C-A228D2D79FA0}" destId="{09F3AF35-DE56-4130-945E-530F4282C61F}" srcOrd="0" destOrd="0" presId="urn:microsoft.com/office/officeart/2005/8/layout/process5"/>
    <dgm:cxn modelId="{4DD23FE4-3C1A-43AA-8359-D1B1BE3261C0}" type="presOf" srcId="{079E31D2-5D9D-4210-A628-EF0DCAAADB07}" destId="{ED64E5BD-55E7-495F-84D0-3181413EE42A}" srcOrd="0" destOrd="0" presId="urn:microsoft.com/office/officeart/2005/8/layout/process5"/>
    <dgm:cxn modelId="{5E939F79-D63A-470C-9DA4-E0E81372BCA4}" type="presOf" srcId="{FD2ACE17-50C1-427C-A63E-546E42708444}" destId="{CC364AAB-33F7-4EC8-A1B4-A17971615345}" srcOrd="1" destOrd="0" presId="urn:microsoft.com/office/officeart/2005/8/layout/process5"/>
    <dgm:cxn modelId="{4E4169D7-8090-443D-BE4F-56D7C8FB6E5E}" type="presOf" srcId="{33A2734A-D4F6-452F-B2AB-19AF6271584C}" destId="{5ED42B2B-0087-4A3F-A29B-A7E61BD71FE1}" srcOrd="1" destOrd="0" presId="urn:microsoft.com/office/officeart/2005/8/layout/process5"/>
    <dgm:cxn modelId="{135352BF-0E43-4796-947F-59F301DD58A1}" srcId="{7C62260E-BC6C-4CD1-BE94-BA5519D992A5}" destId="{079E31D2-5D9D-4210-A628-EF0DCAAADB07}" srcOrd="1" destOrd="0" parTransId="{0CF66718-E569-4E05-B3A9-E6676020CACB}" sibTransId="{02EDA776-0313-4CE5-AC07-FD6990AD8238}"/>
    <dgm:cxn modelId="{3510EDB5-AED4-40C7-A3B0-4192BDC93AD3}" type="presOf" srcId="{33A2734A-D4F6-452F-B2AB-19AF6271584C}" destId="{94F59ECA-6A62-401B-B277-D773F40D81E4}" srcOrd="0" destOrd="0" presId="urn:microsoft.com/office/officeart/2005/8/layout/process5"/>
    <dgm:cxn modelId="{9530B0E3-9CA5-4852-9DDA-DD8790D95CE5}" type="presOf" srcId="{02EDA776-0313-4CE5-AC07-FD6990AD8238}" destId="{A750BDD2-2FD4-4CD7-AC52-4546D49C964C}" srcOrd="1" destOrd="0" presId="urn:microsoft.com/office/officeart/2005/8/layout/process5"/>
    <dgm:cxn modelId="{3C6D8709-DD99-4BB4-AED3-5CFD7A01E231}" type="presOf" srcId="{02EDA776-0313-4CE5-AC07-FD6990AD8238}" destId="{72CC817D-9104-45CA-A459-65B06F825A7D}" srcOrd="0" destOrd="0" presId="urn:microsoft.com/office/officeart/2005/8/layout/process5"/>
    <dgm:cxn modelId="{304C36E4-F548-4761-8419-0A76AF981586}" type="presOf" srcId="{35B12D69-8ED7-42A7-9433-48BB7CBF166C}" destId="{A610075C-02AA-42E2-AEEF-160152180E30}" srcOrd="0" destOrd="0" presId="urn:microsoft.com/office/officeart/2005/8/layout/process5"/>
    <dgm:cxn modelId="{B516F512-6558-4E90-A1B4-9E167ADEC406}" type="presParOf" srcId="{C8996E03-3D88-4977-9FF5-CB889652CC07}" destId="{24C46BB9-224E-47E6-9619-E9FE0E94D1FF}" srcOrd="0" destOrd="0" presId="urn:microsoft.com/office/officeart/2005/8/layout/process5"/>
    <dgm:cxn modelId="{696EADBC-42E5-49B1-AF98-7C7F13C81898}" type="presParOf" srcId="{C8996E03-3D88-4977-9FF5-CB889652CC07}" destId="{FBAF1F17-0B15-4B6F-A36F-2F82BB695422}" srcOrd="1" destOrd="0" presId="urn:microsoft.com/office/officeart/2005/8/layout/process5"/>
    <dgm:cxn modelId="{B88F054D-1938-4460-B3C8-B1521F696F80}" type="presParOf" srcId="{FBAF1F17-0B15-4B6F-A36F-2F82BB695422}" destId="{F85CD4B5-00FF-47F6-A068-0BB7CC659315}" srcOrd="0" destOrd="0" presId="urn:microsoft.com/office/officeart/2005/8/layout/process5"/>
    <dgm:cxn modelId="{8CB2EF6F-9C0B-4E1C-8424-B116D4548177}" type="presParOf" srcId="{C8996E03-3D88-4977-9FF5-CB889652CC07}" destId="{ED64E5BD-55E7-495F-84D0-3181413EE42A}" srcOrd="2" destOrd="0" presId="urn:microsoft.com/office/officeart/2005/8/layout/process5"/>
    <dgm:cxn modelId="{D25B79DE-D474-4DB4-A445-7C19ED337572}" type="presParOf" srcId="{C8996E03-3D88-4977-9FF5-CB889652CC07}" destId="{72CC817D-9104-45CA-A459-65B06F825A7D}" srcOrd="3" destOrd="0" presId="urn:microsoft.com/office/officeart/2005/8/layout/process5"/>
    <dgm:cxn modelId="{93D08967-0A24-4916-9941-CC7AECE81905}" type="presParOf" srcId="{72CC817D-9104-45CA-A459-65B06F825A7D}" destId="{A750BDD2-2FD4-4CD7-AC52-4546D49C964C}" srcOrd="0" destOrd="0" presId="urn:microsoft.com/office/officeart/2005/8/layout/process5"/>
    <dgm:cxn modelId="{B7D49A96-7EE6-4E51-933E-C61BAE1D0560}" type="presParOf" srcId="{C8996E03-3D88-4977-9FF5-CB889652CC07}" destId="{4351873E-1D41-4515-B547-A3CB1AD92967}" srcOrd="4" destOrd="0" presId="urn:microsoft.com/office/officeart/2005/8/layout/process5"/>
    <dgm:cxn modelId="{B528783E-AD0C-4DDE-A0AF-75F40A82FC1B}" type="presParOf" srcId="{C8996E03-3D88-4977-9FF5-CB889652CC07}" destId="{A610075C-02AA-42E2-AEEF-160152180E30}" srcOrd="5" destOrd="0" presId="urn:microsoft.com/office/officeart/2005/8/layout/process5"/>
    <dgm:cxn modelId="{5594DC17-2AD0-4C4D-B00C-AE786EBF83D8}" type="presParOf" srcId="{A610075C-02AA-42E2-AEEF-160152180E30}" destId="{1A3B6026-D03E-4104-8ADF-CEBB2611B25B}" srcOrd="0" destOrd="0" presId="urn:microsoft.com/office/officeart/2005/8/layout/process5"/>
    <dgm:cxn modelId="{FEF0DE59-7556-4121-A44D-0B349AC119B4}" type="presParOf" srcId="{C8996E03-3D88-4977-9FF5-CB889652CC07}" destId="{C50086F3-7254-4624-A31F-91A1C8304843}" srcOrd="6" destOrd="0" presId="urn:microsoft.com/office/officeart/2005/8/layout/process5"/>
    <dgm:cxn modelId="{2D29A0C3-D594-4C6D-AB6D-26DAF2E0B949}" type="presParOf" srcId="{C8996E03-3D88-4977-9FF5-CB889652CC07}" destId="{94F59ECA-6A62-401B-B277-D773F40D81E4}" srcOrd="7" destOrd="0" presId="urn:microsoft.com/office/officeart/2005/8/layout/process5"/>
    <dgm:cxn modelId="{DA528BBD-B269-449D-9845-2A7B1B5F3C15}" type="presParOf" srcId="{94F59ECA-6A62-401B-B277-D773F40D81E4}" destId="{5ED42B2B-0087-4A3F-A29B-A7E61BD71FE1}" srcOrd="0" destOrd="0" presId="urn:microsoft.com/office/officeart/2005/8/layout/process5"/>
    <dgm:cxn modelId="{88D275DA-E342-430D-A36B-8B0073D6BF2E}" type="presParOf" srcId="{C8996E03-3D88-4977-9FF5-CB889652CC07}" destId="{09F3AF35-DE56-4130-945E-530F4282C61F}" srcOrd="8" destOrd="0" presId="urn:microsoft.com/office/officeart/2005/8/layout/process5"/>
    <dgm:cxn modelId="{9F545EE8-987B-410B-A3C4-0C1CC4C7FE74}" type="presParOf" srcId="{C8996E03-3D88-4977-9FF5-CB889652CC07}" destId="{E1AC2C8B-12FD-437F-91BC-97CCD8FA562F}" srcOrd="9" destOrd="0" presId="urn:microsoft.com/office/officeart/2005/8/layout/process5"/>
    <dgm:cxn modelId="{E94F6DE4-FD06-4E56-B17A-33239712252C}" type="presParOf" srcId="{E1AC2C8B-12FD-437F-91BC-97CCD8FA562F}" destId="{CC364AAB-33F7-4EC8-A1B4-A17971615345}" srcOrd="0" destOrd="0" presId="urn:microsoft.com/office/officeart/2005/8/layout/process5"/>
    <dgm:cxn modelId="{B01F4D91-41E2-4988-86CF-140C1519E820}" type="presParOf" srcId="{C8996E03-3D88-4977-9FF5-CB889652CC07}" destId="{681E1237-BED3-4A9B-9D66-8E76DAB9E2F8}" srcOrd="10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C46BB9-224E-47E6-9619-E9FE0E94D1FF}">
      <dsp:nvSpPr>
        <dsp:cNvPr id="0" name=""/>
        <dsp:cNvSpPr/>
      </dsp:nvSpPr>
      <dsp:spPr>
        <a:xfrm>
          <a:off x="7088" y="393343"/>
          <a:ext cx="2118610" cy="127116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Семья</a:t>
          </a:r>
          <a:endParaRPr lang="ru-RU" sz="2400" kern="1200" dirty="0"/>
        </a:p>
      </dsp:txBody>
      <dsp:txXfrm>
        <a:off x="44319" y="430574"/>
        <a:ext cx="2044148" cy="1196704"/>
      </dsp:txXfrm>
    </dsp:sp>
    <dsp:sp modelId="{FBAF1F17-0B15-4B6F-A36F-2F82BB695422}">
      <dsp:nvSpPr>
        <dsp:cNvPr id="0" name=""/>
        <dsp:cNvSpPr/>
      </dsp:nvSpPr>
      <dsp:spPr>
        <a:xfrm>
          <a:off x="2312136" y="766219"/>
          <a:ext cx="449145" cy="52541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>
        <a:off x="2312136" y="871302"/>
        <a:ext cx="314402" cy="315249"/>
      </dsp:txXfrm>
    </dsp:sp>
    <dsp:sp modelId="{ED64E5BD-55E7-495F-84D0-3181413EE42A}">
      <dsp:nvSpPr>
        <dsp:cNvPr id="0" name=""/>
        <dsp:cNvSpPr/>
      </dsp:nvSpPr>
      <dsp:spPr>
        <a:xfrm>
          <a:off x="2973142" y="393343"/>
          <a:ext cx="2118610" cy="127116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Детский сад</a:t>
          </a:r>
          <a:endParaRPr lang="ru-RU" sz="2400" kern="1200" dirty="0"/>
        </a:p>
      </dsp:txBody>
      <dsp:txXfrm>
        <a:off x="3010373" y="430574"/>
        <a:ext cx="2044148" cy="1196704"/>
      </dsp:txXfrm>
    </dsp:sp>
    <dsp:sp modelId="{72CC817D-9104-45CA-A459-65B06F825A7D}">
      <dsp:nvSpPr>
        <dsp:cNvPr id="0" name=""/>
        <dsp:cNvSpPr/>
      </dsp:nvSpPr>
      <dsp:spPr>
        <a:xfrm>
          <a:off x="5278190" y="766219"/>
          <a:ext cx="449145" cy="52541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>
        <a:off x="5278190" y="871302"/>
        <a:ext cx="314402" cy="315249"/>
      </dsp:txXfrm>
    </dsp:sp>
    <dsp:sp modelId="{4351873E-1D41-4515-B547-A3CB1AD92967}">
      <dsp:nvSpPr>
        <dsp:cNvPr id="0" name=""/>
        <dsp:cNvSpPr/>
      </dsp:nvSpPr>
      <dsp:spPr>
        <a:xfrm>
          <a:off x="5939197" y="393343"/>
          <a:ext cx="2118610" cy="127116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Родная улица</a:t>
          </a:r>
          <a:endParaRPr lang="ru-RU" sz="2400" kern="1200" dirty="0"/>
        </a:p>
      </dsp:txBody>
      <dsp:txXfrm>
        <a:off x="5976428" y="430574"/>
        <a:ext cx="2044148" cy="1196704"/>
      </dsp:txXfrm>
    </dsp:sp>
    <dsp:sp modelId="{A610075C-02AA-42E2-AEEF-160152180E30}">
      <dsp:nvSpPr>
        <dsp:cNvPr id="0" name=""/>
        <dsp:cNvSpPr/>
      </dsp:nvSpPr>
      <dsp:spPr>
        <a:xfrm rot="5400000">
          <a:off x="6773929" y="1812812"/>
          <a:ext cx="449145" cy="52541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 rot="-5400000">
        <a:off x="6840878" y="1850947"/>
        <a:ext cx="315249" cy="314402"/>
      </dsp:txXfrm>
    </dsp:sp>
    <dsp:sp modelId="{C50086F3-7254-4624-A31F-91A1C8304843}">
      <dsp:nvSpPr>
        <dsp:cNvPr id="0" name=""/>
        <dsp:cNvSpPr/>
      </dsp:nvSpPr>
      <dsp:spPr>
        <a:xfrm>
          <a:off x="5939197" y="2511954"/>
          <a:ext cx="2118610" cy="127116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Родной город</a:t>
          </a:r>
          <a:endParaRPr lang="ru-RU" sz="2400" kern="1200" dirty="0"/>
        </a:p>
      </dsp:txBody>
      <dsp:txXfrm>
        <a:off x="5976428" y="2549185"/>
        <a:ext cx="2044148" cy="1196704"/>
      </dsp:txXfrm>
    </dsp:sp>
    <dsp:sp modelId="{94F59ECA-6A62-401B-B277-D773F40D81E4}">
      <dsp:nvSpPr>
        <dsp:cNvPr id="0" name=""/>
        <dsp:cNvSpPr/>
      </dsp:nvSpPr>
      <dsp:spPr>
        <a:xfrm rot="10800000">
          <a:off x="5303614" y="2884829"/>
          <a:ext cx="449145" cy="52541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 rot="10800000">
        <a:off x="5438357" y="2989912"/>
        <a:ext cx="314402" cy="315249"/>
      </dsp:txXfrm>
    </dsp:sp>
    <dsp:sp modelId="{09F3AF35-DE56-4130-945E-530F4282C61F}">
      <dsp:nvSpPr>
        <dsp:cNvPr id="0" name=""/>
        <dsp:cNvSpPr/>
      </dsp:nvSpPr>
      <dsp:spPr>
        <a:xfrm>
          <a:off x="2973142" y="2511954"/>
          <a:ext cx="2118610" cy="127116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Страна, столица, символика</a:t>
          </a:r>
          <a:endParaRPr lang="ru-RU" sz="2400" kern="1200" dirty="0"/>
        </a:p>
      </dsp:txBody>
      <dsp:txXfrm>
        <a:off x="3010373" y="2549185"/>
        <a:ext cx="2044148" cy="1196704"/>
      </dsp:txXfrm>
    </dsp:sp>
    <dsp:sp modelId="{E1AC2C8B-12FD-437F-91BC-97CCD8FA562F}">
      <dsp:nvSpPr>
        <dsp:cNvPr id="0" name=""/>
        <dsp:cNvSpPr/>
      </dsp:nvSpPr>
      <dsp:spPr>
        <a:xfrm rot="10800000">
          <a:off x="2337559" y="2884829"/>
          <a:ext cx="449145" cy="52541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/>
        </a:p>
      </dsp:txBody>
      <dsp:txXfrm rot="10800000">
        <a:off x="2472302" y="2989912"/>
        <a:ext cx="314402" cy="315249"/>
      </dsp:txXfrm>
    </dsp:sp>
    <dsp:sp modelId="{681E1237-BED3-4A9B-9D66-8E76DAB9E2F8}">
      <dsp:nvSpPr>
        <dsp:cNvPr id="0" name=""/>
        <dsp:cNvSpPr/>
      </dsp:nvSpPr>
      <dsp:spPr>
        <a:xfrm>
          <a:off x="7088" y="2511954"/>
          <a:ext cx="2118610" cy="127116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Права и обязанности</a:t>
          </a:r>
        </a:p>
      </dsp:txBody>
      <dsp:txXfrm>
        <a:off x="44319" y="2549185"/>
        <a:ext cx="2044148" cy="11967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1BDCC-0295-4418-BAE6-972CCCB88DDB}" type="datetimeFigureOut">
              <a:rPr lang="ru-RU" smtClean="0"/>
              <a:pPr/>
              <a:t>12.09.2022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989C5F-FEBA-4969-A7B1-4CC5426D560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85755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781A02-80E8-4CF3-A5C6-90007B7592CC}" type="datetimeFigureOut">
              <a:rPr lang="ru-RU" smtClean="0"/>
              <a:pPr/>
              <a:t>12.09.2022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56DE82-1F05-432E-B1DF-16519170344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63170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>
                <a:solidFill>
                  <a:prstClr val="white">
                    <a:lumMod val="95000"/>
                    <a:lumOff val="5000"/>
                  </a:prstClr>
                </a:solidFill>
              </a:rPr>
              <a:pPr/>
              <a:t>12.09.2022</a:t>
            </a:fld>
            <a:endParaRPr lang="ru-RU" dirty="0">
              <a:solidFill>
                <a:prstClr val="white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7D05D-D326-4878-A62F-E3CD402CB142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407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>
                <a:solidFill>
                  <a:prstClr val="white">
                    <a:lumMod val="95000"/>
                    <a:lumOff val="5000"/>
                  </a:prstClr>
                </a:solidFill>
              </a:rPr>
              <a:pPr/>
              <a:t>12.09.2022</a:t>
            </a:fld>
            <a:endParaRPr lang="ru-RU" dirty="0">
              <a:solidFill>
                <a:prstClr val="white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7D05D-D326-4878-A62F-E3CD402CB142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780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>
                <a:solidFill>
                  <a:prstClr val="white">
                    <a:lumMod val="95000"/>
                    <a:lumOff val="5000"/>
                  </a:prstClr>
                </a:solidFill>
              </a:rPr>
              <a:pPr/>
              <a:t>12.09.2022</a:t>
            </a:fld>
            <a:endParaRPr lang="ru-RU" dirty="0">
              <a:solidFill>
                <a:prstClr val="white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7D05D-D326-4878-A62F-E3CD402CB142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298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>
                <a:solidFill>
                  <a:prstClr val="white">
                    <a:lumMod val="95000"/>
                    <a:lumOff val="5000"/>
                  </a:prstClr>
                </a:solidFill>
              </a:rPr>
              <a:pPr/>
              <a:t>12.09.2022</a:t>
            </a:fld>
            <a:endParaRPr lang="ru-RU" dirty="0">
              <a:solidFill>
                <a:prstClr val="white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7D05D-D326-4878-A62F-E3CD402CB142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52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>
                <a:solidFill>
                  <a:prstClr val="white">
                    <a:lumMod val="95000"/>
                    <a:lumOff val="5000"/>
                  </a:prstClr>
                </a:solidFill>
              </a:rPr>
              <a:pPr/>
              <a:t>12.09.2022</a:t>
            </a:fld>
            <a:endParaRPr lang="ru-RU" dirty="0">
              <a:solidFill>
                <a:prstClr val="white">
                  <a:lumMod val="95000"/>
                  <a:lumOff val="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7D05D-D326-4878-A62F-E3CD402CB142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911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>
                <a:solidFill>
                  <a:prstClr val="white">
                    <a:lumMod val="95000"/>
                    <a:lumOff val="5000"/>
                  </a:prstClr>
                </a:solidFill>
              </a:rPr>
              <a:pPr/>
              <a:t>12.09.2022</a:t>
            </a:fld>
            <a:endParaRPr lang="ru-RU" dirty="0">
              <a:solidFill>
                <a:prstClr val="white">
                  <a:lumMod val="95000"/>
                  <a:lumOff val="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7D05D-D326-4878-A62F-E3CD402CB142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129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>
                <a:solidFill>
                  <a:prstClr val="white">
                    <a:lumMod val="95000"/>
                    <a:lumOff val="5000"/>
                  </a:prstClr>
                </a:solidFill>
              </a:rPr>
              <a:pPr/>
              <a:t>12.09.2022</a:t>
            </a:fld>
            <a:endParaRPr lang="ru-RU" dirty="0">
              <a:solidFill>
                <a:prstClr val="white">
                  <a:lumMod val="95000"/>
                  <a:lumOff val="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7D05D-D326-4878-A62F-E3CD402CB142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1453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>
                <a:solidFill>
                  <a:prstClr val="white">
                    <a:lumMod val="95000"/>
                    <a:lumOff val="5000"/>
                  </a:prstClr>
                </a:solidFill>
              </a:rPr>
              <a:pPr/>
              <a:t>12.09.2022</a:t>
            </a:fld>
            <a:endParaRPr lang="ru-RU" dirty="0">
              <a:solidFill>
                <a:prstClr val="white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7D05D-D326-4878-A62F-E3CD402CB142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3473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>
                <a:solidFill>
                  <a:prstClr val="white">
                    <a:lumMod val="95000"/>
                    <a:lumOff val="5000"/>
                  </a:prstClr>
                </a:solidFill>
              </a:rPr>
              <a:pPr/>
              <a:t>12.09.2022</a:t>
            </a:fld>
            <a:endParaRPr lang="ru-RU" dirty="0">
              <a:solidFill>
                <a:prstClr val="white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7D05D-D326-4878-A62F-E3CD402CB142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989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>
                <a:solidFill>
                  <a:prstClr val="white">
                    <a:lumMod val="95000"/>
                    <a:lumOff val="5000"/>
                  </a:prstClr>
                </a:solidFill>
              </a:rPr>
              <a:pPr/>
              <a:t>12.09.2022</a:t>
            </a:fld>
            <a:endParaRPr lang="ru-RU" dirty="0">
              <a:solidFill>
                <a:prstClr val="white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7D05D-D326-4878-A62F-E3CD402CB142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288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31559-10BF-4FA3-BEBC-50ADB22BFF21}" type="datetimeFigureOut">
              <a:rPr lang="ru-RU" smtClean="0">
                <a:solidFill>
                  <a:prstClr val="white">
                    <a:lumMod val="95000"/>
                    <a:lumOff val="5000"/>
                  </a:prstClr>
                </a:solidFill>
              </a:rPr>
              <a:pPr/>
              <a:t>12.09.2022</a:t>
            </a:fld>
            <a:endParaRPr lang="ru-RU" dirty="0">
              <a:solidFill>
                <a:prstClr val="white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7D05D-D326-4878-A62F-E3CD402CB142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243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F31559-10BF-4FA3-BEBC-50ADB22BFF21}" type="datetimeFigureOut">
              <a:rPr lang="ru-RU" smtClean="0">
                <a:solidFill>
                  <a:prstClr val="white">
                    <a:lumMod val="95000"/>
                    <a:lumOff val="5000"/>
                  </a:prstClr>
                </a:solidFill>
              </a:rPr>
              <a:pPr/>
              <a:t>12.09.2022</a:t>
            </a:fld>
            <a:endParaRPr lang="ru-RU" dirty="0">
              <a:solidFill>
                <a:prstClr val="white">
                  <a:lumMod val="95000"/>
                  <a:lumOff val="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07D05D-D326-4878-A62F-E3CD402CB142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531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microsoft.com/office/2007/relationships/hdphoto" Target="../media/hdphoto1.wdp"/><Relationship Id="rId7" Type="http://schemas.openxmlformats.org/officeDocument/2006/relationships/diagramColors" Target="../diagrams/colors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54260" y="0"/>
            <a:ext cx="925252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Текст 9"/>
          <p:cNvSpPr>
            <a:spLocks noGrp="1"/>
          </p:cNvSpPr>
          <p:nvPr>
            <p:ph type="body" sz="half" idx="2"/>
          </p:nvPr>
        </p:nvSpPr>
        <p:spPr>
          <a:xfrm>
            <a:off x="251520" y="260648"/>
            <a:ext cx="8712968" cy="6264696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  <a:cs typeface="Calibri" pitchFamily="34" charset="0"/>
            </a:endParaRPr>
          </a:p>
          <a:p>
            <a:pPr algn="ctr"/>
            <a:r>
              <a:rPr lang="ru-RU" sz="2600" b="1" spc="50" dirty="0" smtClean="0">
                <a:ln w="11430"/>
                <a:solidFill>
                  <a:schemeClr val="tx2">
                    <a:lumMod val="50000"/>
                  </a:schemeClr>
                </a:solidFill>
                <a:latin typeface="+mj-lt"/>
                <a:cs typeface="Calibri" pitchFamily="34" charset="0"/>
              </a:rPr>
              <a:t>Муниципальное бюджетное дошкольное образовательное учреждение «Детский сад «Алёнка»</a:t>
            </a:r>
          </a:p>
          <a:p>
            <a:endParaRPr lang="ru-RU" sz="26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  <a:p>
            <a:endParaRPr lang="ru-RU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lvl="0" algn="ctr" defTabSz="9144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</a:pPr>
            <a:endParaRPr lang="ru-RU" sz="43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/>
            </a:endParaRPr>
          </a:p>
          <a:p>
            <a:pPr lvl="0" algn="ctr" defTabSz="91440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</a:pPr>
            <a:r>
              <a:rPr lang="ru-RU" sz="43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</a:rPr>
              <a:t>«Взаимодействие воспитателя с родителями в работе по ознакомлению с природой и историей родного края»</a:t>
            </a:r>
            <a:endParaRPr lang="ru-RU" sz="4300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/>
            </a:endParaRPr>
          </a:p>
          <a:p>
            <a:endParaRPr lang="ru-RU" b="1" spc="50" dirty="0" smtClean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 smtClean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 smtClean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 smtClean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lvl="0" algn="ctr" defTabSz="914400">
              <a:spcAft>
                <a:spcPts val="0"/>
              </a:spcAft>
              <a:buClrTx/>
            </a:pPr>
            <a:endParaRPr lang="ru-RU" sz="2600" b="1" spc="50" dirty="0">
              <a:ln w="11430"/>
              <a:solidFill>
                <a:schemeClr val="tx2">
                  <a:lumMod val="50000"/>
                </a:schemeClr>
              </a:solidFill>
            </a:endParaRPr>
          </a:p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Подзаголовок 6"/>
          <p:cNvSpPr txBox="1">
            <a:spLocks/>
          </p:cNvSpPr>
          <p:nvPr/>
        </p:nvSpPr>
        <p:spPr>
          <a:xfrm>
            <a:off x="0" y="1643050"/>
            <a:ext cx="9144000" cy="27146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Monotype Corsiva" pitchFamily="66" charset="0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930"/>
            <a:ext cx="9252520" cy="6840141"/>
          </a:xfrm>
          <a:prstGeom prst="rect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tile tx="0" ty="0" sx="100000" sy="100000" flip="none" algn="tl"/>
          </a:blipFill>
        </p:spPr>
      </p:pic>
      <p:sp>
        <p:nvSpPr>
          <p:cNvPr id="9" name="Прямоугольник 8"/>
          <p:cNvSpPr/>
          <p:nvPr/>
        </p:nvSpPr>
        <p:spPr>
          <a:xfrm>
            <a:off x="546841" y="1988840"/>
            <a:ext cx="8280920" cy="397031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ru-RU" sz="3600" b="1" i="1" dirty="0">
                <a:solidFill>
                  <a:srgbClr val="002060"/>
                </a:solidFill>
                <a:latin typeface="+mj-lt"/>
                <a:ea typeface="Verdana" pitchFamily="34" charset="0"/>
                <a:cs typeface="Verdana" pitchFamily="34" charset="0"/>
              </a:rPr>
              <a:t>«Любовь к своей Родине – это не нечто отвлеченное; это – и любовь к своему городу, к своей местности, к памятникам ее культуры, гордость своей историей». </a:t>
            </a:r>
            <a:endParaRPr lang="ru-RU" sz="3600" b="1" i="1" dirty="0" smtClean="0">
              <a:solidFill>
                <a:srgbClr val="002060"/>
              </a:solidFill>
              <a:latin typeface="+mj-lt"/>
              <a:ea typeface="Verdana" pitchFamily="34" charset="0"/>
              <a:cs typeface="Verdana" pitchFamily="34" charset="0"/>
            </a:endParaRPr>
          </a:p>
          <a:p>
            <a:r>
              <a:rPr lang="ru-RU" sz="3600" b="1" i="1" dirty="0" smtClean="0">
                <a:solidFill>
                  <a:srgbClr val="002060"/>
                </a:solidFill>
                <a:latin typeface="+mj-lt"/>
                <a:ea typeface="Verdana" pitchFamily="34" charset="0"/>
                <a:cs typeface="Verdana" pitchFamily="34" charset="0"/>
              </a:rPr>
              <a:t>                                               Лихачев Д.С.</a:t>
            </a:r>
          </a:p>
          <a:p>
            <a:pPr algn="r"/>
            <a:r>
              <a:rPr lang="ru-RU" sz="3600" b="1" i="1" dirty="0" smtClean="0">
                <a:solidFill>
                  <a:prstClr val="black"/>
                </a:solidFill>
                <a:latin typeface="+mj-lt"/>
              </a:rPr>
              <a:t>                          </a:t>
            </a:r>
            <a:endParaRPr lang="ru-RU" sz="3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26053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930"/>
            <a:ext cx="9252520" cy="684014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24423" y="1772816"/>
            <a:ext cx="856895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002060"/>
                </a:solidFill>
                <a:latin typeface="+mj-lt"/>
              </a:rPr>
              <a:t>Ознакомление дошкольников с родным городом и страной — это знакомство с историей своего народа, с культурой русского народа, его обычаями, традициями. Это одна из задач патриотического воспитания.</a:t>
            </a:r>
          </a:p>
        </p:txBody>
      </p:sp>
    </p:spTree>
    <p:extLst>
      <p:ext uri="{BB962C8B-B14F-4D97-AF65-F5344CB8AC3E}">
        <p14:creationId xmlns:p14="http://schemas.microsoft.com/office/powerpoint/2010/main" val="777450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5563" y="3175"/>
            <a:ext cx="925512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79512" y="620688"/>
            <a:ext cx="8784976" cy="511156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sz="2800" b="1" dirty="0" smtClean="0">
                <a:solidFill>
                  <a:srgbClr val="800000"/>
                </a:solidFill>
              </a:rPr>
              <a:t>Задачи по нравственно </a:t>
            </a:r>
            <a:r>
              <a:rPr lang="ru-RU" sz="2800" b="1" dirty="0" smtClean="0">
                <a:solidFill>
                  <a:srgbClr val="800000"/>
                </a:solidFill>
              </a:rPr>
              <a:t>–</a:t>
            </a:r>
            <a:r>
              <a:rPr sz="2800" b="1" dirty="0" smtClean="0">
                <a:solidFill>
                  <a:srgbClr val="800000"/>
                </a:solidFill>
              </a:rPr>
              <a:t>патриотическому воспитанию</a:t>
            </a:r>
            <a:endParaRPr lang="ru-RU" sz="2800" b="1" dirty="0">
              <a:solidFill>
                <a:srgbClr val="800000"/>
              </a:solidFill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67544" y="1628800"/>
            <a:ext cx="8507288" cy="504056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2400" b="1" dirty="0" smtClean="0">
                <a:solidFill>
                  <a:srgbClr val="002060"/>
                </a:solidFill>
              </a:rPr>
              <a:t>Воспитание у ребёнка любви и привязанности к семье, родному дому, детскому саду, родной улице, городу.</a:t>
            </a:r>
          </a:p>
          <a:p>
            <a:pPr>
              <a:spcBef>
                <a:spcPts val="0"/>
              </a:spcBef>
            </a:pPr>
            <a:r>
              <a:rPr lang="ru-RU" sz="2400" b="1" dirty="0">
                <a:solidFill>
                  <a:srgbClr val="002060"/>
                </a:solidFill>
              </a:rPr>
              <a:t>Формирование бережного отношения к родной природе и всему живому</a:t>
            </a:r>
            <a:r>
              <a:rPr lang="ru-RU" sz="2400" b="1" dirty="0" smtClean="0">
                <a:solidFill>
                  <a:srgbClr val="002060"/>
                </a:solidFill>
              </a:rPr>
              <a:t>.</a:t>
            </a:r>
          </a:p>
          <a:p>
            <a:pPr>
              <a:spcBef>
                <a:spcPts val="0"/>
              </a:spcBef>
            </a:pPr>
            <a:r>
              <a:rPr lang="ru-RU" sz="2400" b="1" dirty="0" smtClean="0">
                <a:solidFill>
                  <a:srgbClr val="002060"/>
                </a:solidFill>
              </a:rPr>
              <a:t>Воспитание уважения к труду.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endParaRPr lang="ru-RU" sz="2400" b="1" dirty="0" smtClean="0">
              <a:solidFill>
                <a:srgbClr val="002060"/>
              </a:solidFill>
            </a:endParaRPr>
          </a:p>
          <a:p>
            <a:pPr>
              <a:spcBef>
                <a:spcPts val="0"/>
              </a:spcBef>
            </a:pPr>
            <a:r>
              <a:rPr lang="ru-RU" sz="2400" b="1" dirty="0" smtClean="0">
                <a:solidFill>
                  <a:srgbClr val="002060"/>
                </a:solidFill>
              </a:rPr>
              <a:t>Развитие </a:t>
            </a:r>
            <a:r>
              <a:rPr lang="ru-RU" sz="2400" b="1" dirty="0">
                <a:solidFill>
                  <a:srgbClr val="002060"/>
                </a:solidFill>
              </a:rPr>
              <a:t>интереса к русским традициям и промыслам</a:t>
            </a:r>
            <a:r>
              <a:rPr lang="ru-RU" sz="2400" b="1" dirty="0" smtClean="0">
                <a:solidFill>
                  <a:srgbClr val="002060"/>
                </a:solidFill>
              </a:rPr>
              <a:t>.</a:t>
            </a:r>
          </a:p>
          <a:p>
            <a:pPr>
              <a:spcBef>
                <a:spcPts val="0"/>
              </a:spcBef>
            </a:pPr>
            <a:r>
              <a:rPr lang="ru-RU" sz="2400" b="1" dirty="0" smtClean="0">
                <a:solidFill>
                  <a:srgbClr val="002060"/>
                </a:solidFill>
              </a:rPr>
              <a:t>Формирование элементарных знаний о правах человека.</a:t>
            </a:r>
          </a:p>
          <a:p>
            <a:pPr>
              <a:spcBef>
                <a:spcPts val="0"/>
              </a:spcBef>
            </a:pPr>
            <a:r>
              <a:rPr lang="ru-RU" sz="2400" b="1" dirty="0">
                <a:solidFill>
                  <a:srgbClr val="002060"/>
                </a:solidFill>
              </a:rPr>
              <a:t>Расширение представлений о городах  России</a:t>
            </a:r>
            <a:r>
              <a:rPr lang="ru-RU" sz="2400" b="1" dirty="0" smtClean="0">
                <a:solidFill>
                  <a:srgbClr val="002060"/>
                </a:solidFill>
              </a:rPr>
              <a:t>.</a:t>
            </a:r>
          </a:p>
          <a:p>
            <a:pPr>
              <a:spcBef>
                <a:spcPts val="0"/>
              </a:spcBef>
            </a:pPr>
            <a:r>
              <a:rPr lang="ru-RU" sz="2400" b="1" dirty="0">
                <a:solidFill>
                  <a:srgbClr val="002060"/>
                </a:solidFill>
              </a:rPr>
              <a:t>Знакомство детей с символами </a:t>
            </a:r>
            <a:r>
              <a:rPr lang="ru-RU" sz="2400" b="1" dirty="0" smtClean="0">
                <a:solidFill>
                  <a:srgbClr val="002060"/>
                </a:solidFill>
              </a:rPr>
              <a:t>государства.</a:t>
            </a:r>
          </a:p>
          <a:p>
            <a:pPr>
              <a:spcBef>
                <a:spcPts val="0"/>
              </a:spcBef>
            </a:pPr>
            <a:r>
              <a:rPr lang="ru-RU" sz="2400" b="1" dirty="0" smtClean="0">
                <a:solidFill>
                  <a:srgbClr val="002060"/>
                </a:solidFill>
              </a:rPr>
              <a:t>Развитие чувства ответственности и гордости за достижения страны.</a:t>
            </a:r>
          </a:p>
          <a:p>
            <a:pPr>
              <a:spcBef>
                <a:spcPts val="0"/>
              </a:spcBef>
            </a:pPr>
            <a:r>
              <a:rPr lang="ru-RU" sz="2400" b="1" dirty="0" smtClean="0">
                <a:solidFill>
                  <a:srgbClr val="002060"/>
                </a:solidFill>
              </a:rPr>
              <a:t>Формирование толерантности, чувства уважения и симпатии к другим людям, народам.</a:t>
            </a:r>
          </a:p>
        </p:txBody>
      </p:sp>
    </p:spTree>
    <p:extLst>
      <p:ext uri="{BB962C8B-B14F-4D97-AF65-F5344CB8AC3E}">
        <p14:creationId xmlns:p14="http://schemas.microsoft.com/office/powerpoint/2010/main" val="3132196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2060848"/>
            <a:ext cx="7848872" cy="40653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dirty="0">
                <a:solidFill>
                  <a:srgbClr val="800000"/>
                </a:solidFill>
              </a:rPr>
              <a:t>Чувство Родины... Оно начинается у ребенка с отношения к семье, к самым близким людям — к матери, отцу, бабушке, дедушке. Это корни, связывающие его с родным домом и ближайшим окружением</a:t>
            </a:r>
            <a:r>
              <a:rPr lang="ru-RU" sz="3600" b="1" dirty="0" smtClean="0">
                <a:solidFill>
                  <a:srgbClr val="800000"/>
                </a:solidFill>
              </a:rPr>
              <a:t>.</a:t>
            </a:r>
            <a:endParaRPr lang="ru-RU" sz="3600" b="1" dirty="0">
              <a:solidFill>
                <a:srgbClr val="8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804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11460" y="1052736"/>
            <a:ext cx="8229600" cy="936104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ru-RU" sz="2800" dirty="0">
                <a:ln w="1143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0000"/>
                </a:solidFill>
                <a:effectLst>
                  <a:innerShdw blurRad="114300">
                    <a:prstClr val="black"/>
                  </a:innerShdw>
                </a:effectLst>
              </a:rPr>
              <a:t>Система работы </a:t>
            </a:r>
            <a:br>
              <a:rPr lang="ru-RU" sz="2800" dirty="0">
                <a:ln w="1143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0000"/>
                </a:solidFill>
                <a:effectLst>
                  <a:innerShdw blurRad="114300">
                    <a:prstClr val="black"/>
                  </a:innerShdw>
                </a:effectLst>
              </a:rPr>
            </a:br>
            <a:r>
              <a:rPr lang="ru-RU" sz="2800" dirty="0">
                <a:ln w="1143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0000"/>
                </a:solidFill>
                <a:effectLst>
                  <a:innerShdw blurRad="114300">
                    <a:prstClr val="black"/>
                  </a:innerShdw>
                </a:effectLst>
              </a:rPr>
              <a:t>по нравственно-патриотическому </a:t>
            </a:r>
            <a:r>
              <a:rPr lang="ru-RU" sz="2800" dirty="0" smtClean="0">
                <a:ln w="1143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0000"/>
                </a:solidFill>
                <a:effectLst>
                  <a:innerShdw blurRad="114300">
                    <a:prstClr val="black"/>
                  </a:innerShdw>
                </a:effectLst>
              </a:rPr>
              <a:t>воспитанию</a:t>
            </a:r>
            <a:endParaRPr lang="ru-RU" sz="28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graphicFrame>
        <p:nvGraphicFramePr>
          <p:cNvPr id="15" name="Объект 1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3494780"/>
              </p:ext>
            </p:extLst>
          </p:nvPr>
        </p:nvGraphicFramePr>
        <p:xfrm>
          <a:off x="611560" y="2276872"/>
          <a:ext cx="8064896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936040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7417" y="0"/>
            <a:ext cx="925252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522499" y="2132856"/>
            <a:ext cx="619268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Wingdings" pitchFamily="2" charset="2"/>
              <a:buChar char="v"/>
            </a:pPr>
            <a:r>
              <a:rPr lang="ru-RU" sz="4000" b="1" dirty="0" smtClean="0">
                <a:solidFill>
                  <a:schemeClr val="tx2">
                    <a:lumMod val="50000"/>
                  </a:schemeClr>
                </a:solidFill>
              </a:rPr>
              <a:t> История</a:t>
            </a:r>
            <a:endParaRPr lang="ru-RU" sz="4000" b="1" dirty="0">
              <a:solidFill>
                <a:schemeClr val="tx2">
                  <a:lumMod val="50000"/>
                </a:schemeClr>
              </a:solidFill>
            </a:endParaRPr>
          </a:p>
          <a:p>
            <a:pPr marL="342900" lvl="0" indent="-342900">
              <a:buFont typeface="Wingdings" pitchFamily="2" charset="2"/>
              <a:buChar char="v"/>
            </a:pPr>
            <a:r>
              <a:rPr lang="ru-RU" sz="40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4000" b="1" dirty="0" smtClean="0">
                <a:solidFill>
                  <a:schemeClr val="tx2">
                    <a:lumMod val="50000"/>
                  </a:schemeClr>
                </a:solidFill>
              </a:rPr>
              <a:t>Традиции</a:t>
            </a:r>
            <a:endParaRPr lang="ru-RU" sz="4000" b="1" dirty="0">
              <a:solidFill>
                <a:schemeClr val="tx2">
                  <a:lumMod val="50000"/>
                </a:schemeClr>
              </a:solidFill>
            </a:endParaRPr>
          </a:p>
          <a:p>
            <a:pPr marL="342900" lvl="0" indent="-342900">
              <a:buFont typeface="Wingdings" pitchFamily="2" charset="2"/>
              <a:buChar char="v"/>
            </a:pPr>
            <a:r>
              <a:rPr lang="ru-RU" sz="4000" b="1" dirty="0" smtClean="0">
                <a:solidFill>
                  <a:schemeClr val="tx2">
                    <a:lumMod val="50000"/>
                  </a:schemeClr>
                </a:solidFill>
              </a:rPr>
              <a:t> Достопримечательности</a:t>
            </a:r>
            <a:endParaRPr lang="ru-RU" sz="4000" b="1" dirty="0">
              <a:solidFill>
                <a:schemeClr val="tx2">
                  <a:lumMod val="50000"/>
                </a:schemeClr>
              </a:solidFill>
            </a:endParaRPr>
          </a:p>
          <a:p>
            <a:pPr marL="342900" lvl="0" indent="-342900">
              <a:buFont typeface="Wingdings" pitchFamily="2" charset="2"/>
              <a:buChar char="v"/>
            </a:pPr>
            <a:r>
              <a:rPr lang="ru-RU" sz="40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4000" b="1" dirty="0" smtClean="0">
                <a:solidFill>
                  <a:schemeClr val="tx2">
                    <a:lumMod val="50000"/>
                  </a:schemeClr>
                </a:solidFill>
              </a:rPr>
              <a:t>Памятники</a:t>
            </a:r>
            <a:endParaRPr lang="ru-RU" sz="4000" b="1" dirty="0">
              <a:solidFill>
                <a:schemeClr val="tx2">
                  <a:lumMod val="50000"/>
                </a:schemeClr>
              </a:solidFill>
            </a:endParaRPr>
          </a:p>
          <a:p>
            <a:pPr marL="342900" lvl="0" indent="-342900">
              <a:buFont typeface="Wingdings" pitchFamily="2" charset="2"/>
              <a:buChar char="v"/>
            </a:pPr>
            <a:r>
              <a:rPr lang="ru-RU" sz="4000" b="1" dirty="0" smtClean="0">
                <a:solidFill>
                  <a:schemeClr val="tx2">
                    <a:lumMod val="50000"/>
                  </a:schemeClr>
                </a:solidFill>
              </a:rPr>
              <a:t> Люди</a:t>
            </a:r>
            <a:endParaRPr lang="ru-RU" sz="4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988045" y="1124744"/>
            <a:ext cx="7056784" cy="504056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rgbClr val="800000"/>
                </a:solidFill>
                <a:effectLst>
                  <a:glow rad="139700">
                    <a:prstClr val="white">
                      <a:alpha val="40000"/>
                    </a:prstClr>
                  </a:glow>
                </a:effectLst>
              </a:rPr>
              <a:t>РОДНОЙ ГОРОД</a:t>
            </a:r>
            <a:endParaRPr lang="ru-RU" sz="3600" b="1" dirty="0">
              <a:solidFill>
                <a:srgbClr val="8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560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87" y="0"/>
            <a:ext cx="925252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556" y="2060848"/>
            <a:ext cx="4566972" cy="342522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6035" y="1692276"/>
            <a:ext cx="3300765" cy="4401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113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5563" y="3175"/>
            <a:ext cx="925512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2940" y="1844824"/>
            <a:ext cx="8538120" cy="4872159"/>
          </a:xfrm>
        </p:spPr>
        <p:txBody>
          <a:bodyPr>
            <a:noAutofit/>
          </a:bodyPr>
          <a:lstStyle/>
          <a:p>
            <a:pPr indent="0">
              <a:spcBef>
                <a:spcPts val="0"/>
              </a:spcBef>
              <a:buNone/>
            </a:pPr>
            <a:r>
              <a:rPr lang="ru-RU" sz="2400" b="1" dirty="0" smtClean="0">
                <a:ea typeface="Times New Roman"/>
              </a:rPr>
              <a:t>Воспитывая у детей любовь к своему городу, необходимо подвести их к пониманию, что их </a:t>
            </a:r>
            <a:r>
              <a:rPr lang="ru-RU" sz="2400" b="1" dirty="0" smtClean="0">
                <a:solidFill>
                  <a:srgbClr val="FF0000"/>
                </a:solidFill>
                <a:ea typeface="Times New Roman"/>
              </a:rPr>
              <a:t>город — частица Родины</a:t>
            </a:r>
            <a:r>
              <a:rPr lang="ru-RU" sz="2400" b="1" dirty="0" smtClean="0">
                <a:ea typeface="Times New Roman"/>
              </a:rPr>
              <a:t>, поскольку во всех местах, больших и маленьких, есть много общего:</a:t>
            </a:r>
          </a:p>
          <a:p>
            <a:pPr indent="450215" algn="just">
              <a:spcBef>
                <a:spcPts val="0"/>
              </a:spcBef>
              <a:spcAft>
                <a:spcPts val="0"/>
              </a:spcAft>
            </a:pPr>
            <a:r>
              <a:rPr lang="ru-RU" sz="2400" b="1" dirty="0" smtClean="0">
                <a:ea typeface="Times New Roman"/>
              </a:rPr>
              <a:t> повсюду люди трудятся для всех (учителя учат детей; врачи лечат больных; рабочие делают машины и т.д.); </a:t>
            </a:r>
          </a:p>
          <a:p>
            <a:pPr indent="450215" algn="just">
              <a:spcBef>
                <a:spcPts val="0"/>
              </a:spcBef>
              <a:spcAft>
                <a:spcPts val="0"/>
              </a:spcAft>
            </a:pPr>
            <a:r>
              <a:rPr lang="ru-RU" sz="2400" b="1" dirty="0" smtClean="0">
                <a:ea typeface="Times New Roman"/>
              </a:rPr>
              <a:t> везде соблюдаются трудовые и боевые традиции; </a:t>
            </a:r>
          </a:p>
          <a:p>
            <a:pPr indent="450215" algn="just">
              <a:spcBef>
                <a:spcPts val="0"/>
              </a:spcBef>
              <a:spcAft>
                <a:spcPts val="0"/>
              </a:spcAft>
            </a:pPr>
            <a:r>
              <a:rPr lang="ru-RU" sz="2400" b="1" dirty="0" smtClean="0">
                <a:ea typeface="Times New Roman"/>
              </a:rPr>
              <a:t>проявляют заботу о благосостоянии народа, о детях;</a:t>
            </a:r>
          </a:p>
          <a:p>
            <a:pPr indent="450215" algn="just">
              <a:spcBef>
                <a:spcPts val="0"/>
              </a:spcBef>
              <a:spcAft>
                <a:spcPts val="0"/>
              </a:spcAft>
            </a:pPr>
            <a:r>
              <a:rPr lang="ru-RU" sz="2400" b="1" dirty="0" smtClean="0">
                <a:ea typeface="Times New Roman"/>
              </a:rPr>
              <a:t>повсюду живут люди разных национальностей, совместно трудятся и помогают друг другу; </a:t>
            </a:r>
          </a:p>
          <a:p>
            <a:pPr indent="450215" algn="just">
              <a:spcBef>
                <a:spcPts val="0"/>
              </a:spcBef>
              <a:spcAft>
                <a:spcPts val="0"/>
              </a:spcAft>
            </a:pPr>
            <a:r>
              <a:rPr lang="ru-RU" sz="2400" b="1" dirty="0" smtClean="0">
                <a:ea typeface="Times New Roman"/>
              </a:rPr>
              <a:t> люди берегут и охраняют природу; </a:t>
            </a:r>
          </a:p>
          <a:p>
            <a:pPr indent="450215" algn="just">
              <a:spcBef>
                <a:spcPts val="0"/>
              </a:spcBef>
              <a:spcAft>
                <a:spcPts val="0"/>
              </a:spcAft>
            </a:pPr>
            <a:r>
              <a:rPr lang="ru-RU" sz="2400" b="1" dirty="0" smtClean="0">
                <a:ea typeface="Times New Roman"/>
              </a:rPr>
              <a:t>всех российских людей объединяет любовь к своей стране.</a:t>
            </a:r>
            <a:endParaRPr lang="ru-RU" sz="2400" b="1" dirty="0"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66988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5563" y="3175"/>
            <a:ext cx="925512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620688"/>
            <a:ext cx="5400600" cy="576064"/>
          </a:xfrm>
          <a:solidFill>
            <a:srgbClr val="92D050"/>
          </a:solidFill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800000"/>
                </a:solidFill>
                <a:effectLst>
                  <a:glow rad="139700">
                    <a:prstClr val="white">
                      <a:alpha val="40000"/>
                    </a:prstClr>
                  </a:glow>
                </a:effectLst>
              </a:rPr>
              <a:t>РАБОТА С ДЕТЬМИ</a:t>
            </a:r>
            <a:endParaRPr lang="ru-RU" sz="3600" b="1" dirty="0">
              <a:solidFill>
                <a:srgbClr val="8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772816"/>
            <a:ext cx="8424936" cy="46805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/>
              <a:t>•	</a:t>
            </a:r>
            <a:r>
              <a:rPr lang="ru-RU" sz="2400" b="1" dirty="0"/>
              <a:t>Образовательная </a:t>
            </a:r>
            <a:r>
              <a:rPr lang="ru-RU" sz="2400" b="1" dirty="0" smtClean="0"/>
              <a:t>деятельность, </a:t>
            </a:r>
            <a:r>
              <a:rPr lang="ru-RU" sz="2400" b="1" dirty="0"/>
              <a:t>имеющая цель дать детям конкретные представления о </a:t>
            </a:r>
            <a:r>
              <a:rPr lang="ru-RU" sz="2400" b="1" dirty="0" smtClean="0"/>
              <a:t>Родине на </a:t>
            </a:r>
            <a:r>
              <a:rPr lang="ru-RU" sz="2400" b="1" dirty="0"/>
              <a:t>основе непосредственного </a:t>
            </a:r>
            <a:r>
              <a:rPr lang="ru-RU" sz="2400" b="1" dirty="0" smtClean="0"/>
              <a:t>восприятия (наблюдения, экскурсии, целевые прогулки) или опосредованно (рассказы воспитателя, чтение художественных произведений).</a:t>
            </a:r>
            <a:endParaRPr lang="ru-RU" sz="2400" b="1" dirty="0"/>
          </a:p>
          <a:p>
            <a:pPr marL="0" indent="0">
              <a:buNone/>
            </a:pPr>
            <a:r>
              <a:rPr lang="ru-RU" sz="2400" b="1" dirty="0"/>
              <a:t>•	Образовательная деятельность, способствующая, углублению и систематизации знаний </a:t>
            </a:r>
            <a:r>
              <a:rPr lang="ru-RU" sz="2400" b="1" dirty="0" smtClean="0"/>
              <a:t>детей (беседы, дидактические игры).</a:t>
            </a:r>
            <a:endParaRPr lang="ru-RU" sz="2400" b="1" dirty="0"/>
          </a:p>
          <a:p>
            <a:pPr marL="0" indent="0">
              <a:buNone/>
            </a:pPr>
            <a:r>
              <a:rPr lang="ru-RU" sz="2400" b="1" dirty="0"/>
              <a:t>•	Образовательная деятельность, во время которой дети используют полученные знания и </a:t>
            </a:r>
            <a:r>
              <a:rPr lang="ru-RU" sz="2400" b="1"/>
              <a:t>выражают </a:t>
            </a:r>
            <a:r>
              <a:rPr lang="ru-RU" sz="2400" b="1" smtClean="0"/>
              <a:t>свое </a:t>
            </a:r>
            <a:r>
              <a:rPr lang="ru-RU" sz="2400" b="1" dirty="0"/>
              <a:t>отношение к явлениям общественной жизни (изобразительная деятельность, творческое рассказывание).</a:t>
            </a:r>
          </a:p>
          <a:p>
            <a:pPr marL="0" indent="0">
              <a:buNone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01185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5563" y="3175"/>
            <a:ext cx="925512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15078" y="1556792"/>
            <a:ext cx="8535299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Ø"/>
            </a:pPr>
            <a:r>
              <a:rPr lang="ru-RU" sz="2400" b="1" dirty="0" smtClean="0"/>
              <a:t>Целевые прогулки и экскурсии.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ru-RU" sz="2400" b="1" dirty="0" smtClean="0"/>
              <a:t>Наблюдения.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ru-RU" sz="2400" b="1" dirty="0" smtClean="0"/>
              <a:t>Объяснения воспитателя в сочетании с показом и наблюдениями детей.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ru-RU" sz="2400" b="1" dirty="0" smtClean="0"/>
              <a:t>Беседы </a:t>
            </a:r>
            <a:r>
              <a:rPr lang="ru-RU" sz="2400" b="1" dirty="0"/>
              <a:t>о родном </a:t>
            </a:r>
            <a:r>
              <a:rPr lang="ru-RU" sz="2400" b="1" dirty="0" smtClean="0"/>
              <a:t>городе и Родине.</a:t>
            </a:r>
            <a:endParaRPr lang="ru-RU" sz="2400" b="1" dirty="0"/>
          </a:p>
          <a:p>
            <a:pPr marL="342900" indent="-342900" algn="just">
              <a:buFont typeface="Wingdings" pitchFamily="2" charset="2"/>
              <a:buChar char="Ø"/>
            </a:pPr>
            <a:r>
              <a:rPr lang="ru-RU" sz="2400" b="1" dirty="0"/>
              <a:t>Разучивание песен и стихов о </a:t>
            </a:r>
            <a:r>
              <a:rPr lang="ru-RU" sz="2400" b="1" dirty="0" smtClean="0"/>
              <a:t>Родине</a:t>
            </a:r>
            <a:r>
              <a:rPr lang="ru-RU" sz="2400" b="1" dirty="0"/>
              <a:t>, пословиц, поговорок, чтение сказок, прослушивание музыкальных произведений</a:t>
            </a:r>
            <a:r>
              <a:rPr lang="ru-RU" sz="2400" b="1" dirty="0" smtClean="0"/>
              <a:t>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 smtClean="0"/>
              <a:t> </a:t>
            </a:r>
            <a:r>
              <a:rPr lang="ru-RU" sz="2400" b="1" dirty="0"/>
              <a:t>Использование иллюстраций, диафильмов, детских </a:t>
            </a:r>
            <a:r>
              <a:rPr lang="ru-RU" sz="2400" b="1" dirty="0" smtClean="0"/>
              <a:t>произведений.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ru-RU" sz="2400" b="1" dirty="0" smtClean="0"/>
              <a:t> Ознакомление </a:t>
            </a:r>
            <a:r>
              <a:rPr lang="ru-RU" sz="2400" b="1" dirty="0"/>
              <a:t>с произведениями народного </a:t>
            </a:r>
            <a:r>
              <a:rPr lang="ru-RU" sz="2400" b="1" dirty="0" smtClean="0"/>
              <a:t>творчества.</a:t>
            </a:r>
            <a:endParaRPr lang="ru-RU" sz="2400" b="1" dirty="0"/>
          </a:p>
          <a:p>
            <a:pPr marL="342900" indent="-342900" algn="just">
              <a:buFont typeface="Wingdings" pitchFamily="2" charset="2"/>
              <a:buChar char="Ø"/>
            </a:pPr>
            <a:r>
              <a:rPr lang="ru-RU" sz="2400" b="1" dirty="0"/>
              <a:t>Обогащение и стимулирование детского творчества.</a:t>
            </a:r>
          </a:p>
          <a:p>
            <a:pPr marL="342900" indent="-342900" algn="just">
              <a:buFont typeface="Wingdings" pitchFamily="2" charset="2"/>
              <a:buChar char="Ø"/>
            </a:pPr>
            <a:r>
              <a:rPr lang="ru-RU" sz="2400" b="1" dirty="0"/>
              <a:t>Привлечение детей к посильному общественно-полезному труду</a:t>
            </a:r>
            <a:r>
              <a:rPr lang="ru-RU" sz="2400" b="1" dirty="0" smtClean="0"/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115616" y="476672"/>
            <a:ext cx="6840760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 algn="ctr"/>
            <a:r>
              <a:rPr lang="ru-RU" sz="3200" b="1" dirty="0" smtClean="0">
                <a:solidFill>
                  <a:srgbClr val="800000"/>
                </a:solidFill>
              </a:rPr>
              <a:t>МЕТОДЫ И ПРИЕМЫ РАБОТЫ</a:t>
            </a:r>
            <a:endParaRPr lang="ru-RU" sz="3200" b="1" dirty="0">
              <a:solidFill>
                <a:srgbClr val="8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67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56792"/>
            <a:ext cx="3651870" cy="486916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556792"/>
            <a:ext cx="3597864" cy="4797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56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5563" y="3175"/>
            <a:ext cx="925512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620688"/>
            <a:ext cx="5400600" cy="576064"/>
          </a:xfr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800000"/>
                </a:solidFill>
                <a:effectLst>
                  <a:glow rad="139700">
                    <a:prstClr val="white">
                      <a:alpha val="40000"/>
                    </a:prstClr>
                  </a:glow>
                </a:effectLst>
              </a:rPr>
              <a:t>РАЗВИВАЮЩАЯ СРЕДА</a:t>
            </a:r>
            <a:endParaRPr lang="ru-RU" sz="3600" b="1" dirty="0">
              <a:solidFill>
                <a:srgbClr val="8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916832"/>
            <a:ext cx="7560840" cy="420933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/>
              <a:t>•</a:t>
            </a:r>
            <a:r>
              <a:rPr lang="ru-RU" sz="3400" dirty="0"/>
              <a:t> </a:t>
            </a:r>
            <a:r>
              <a:rPr lang="ru-RU" sz="3400" dirty="0" smtClean="0"/>
              <a:t> </a:t>
            </a:r>
            <a:r>
              <a:rPr lang="ru-RU" sz="3400" b="1" dirty="0" smtClean="0"/>
              <a:t>Уголки родного края</a:t>
            </a:r>
          </a:p>
          <a:p>
            <a:r>
              <a:rPr lang="ru-RU" sz="3400" b="1" dirty="0" smtClean="0"/>
              <a:t>Изготовление макетов </a:t>
            </a:r>
          </a:p>
          <a:p>
            <a:r>
              <a:rPr lang="ru-RU" sz="3400" b="1" dirty="0" smtClean="0"/>
              <a:t>Развивающие игры</a:t>
            </a:r>
          </a:p>
          <a:p>
            <a:r>
              <a:rPr lang="ru-RU" sz="3400" b="1" dirty="0" smtClean="0"/>
              <a:t>Атрибуты к сюжетно-ролевым играм</a:t>
            </a:r>
          </a:p>
          <a:p>
            <a:r>
              <a:rPr lang="ru-RU" sz="3400" b="1" dirty="0" smtClean="0"/>
              <a:t>Фотоальбомы, иллюстрации</a:t>
            </a:r>
          </a:p>
          <a:p>
            <a:r>
              <a:rPr lang="ru-RU" sz="3400" b="1" dirty="0" smtClean="0"/>
              <a:t>Художественная  и познавательная литература</a:t>
            </a:r>
          </a:p>
          <a:p>
            <a:r>
              <a:rPr lang="ru-RU" sz="3400" b="1" dirty="0" smtClean="0"/>
              <a:t>Мини-музеи</a:t>
            </a:r>
          </a:p>
          <a:p>
            <a:endParaRPr lang="ru-RU" sz="3400" dirty="0"/>
          </a:p>
        </p:txBody>
      </p:sp>
    </p:spTree>
    <p:extLst>
      <p:ext uri="{BB962C8B-B14F-4D97-AF65-F5344CB8AC3E}">
        <p14:creationId xmlns:p14="http://schemas.microsoft.com/office/powerpoint/2010/main" val="628126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26" y="1770122"/>
            <a:ext cx="4283968" cy="321297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257" y="1770122"/>
            <a:ext cx="4370926" cy="3130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580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47965" y="1573281"/>
            <a:ext cx="8496944" cy="45304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800" b="1" i="1" dirty="0">
                <a:solidFill>
                  <a:srgbClr val="800000"/>
                </a:solidFill>
                <a:ea typeface="Calibri"/>
                <a:cs typeface="Times New Roman"/>
              </a:rPr>
              <a:t>« В воспитании все должно основываться на личности воспитателя, потому что воспитательная сила изливается только из живого источника человеческой личности. Никакие уставы и программы, никакой искусственный организм заведения, как бы хитро он ни был придуман, не может заменить личности в деле воспитания</a:t>
            </a:r>
            <a:r>
              <a:rPr lang="ru-RU" sz="2800" b="1" i="1" dirty="0" smtClean="0">
                <a:solidFill>
                  <a:srgbClr val="800000"/>
                </a:solidFill>
                <a:ea typeface="Calibri"/>
                <a:cs typeface="Times New Roman"/>
              </a:rPr>
              <a:t>».                                               </a:t>
            </a:r>
            <a:r>
              <a:rPr lang="ru-RU" sz="2800" b="1" dirty="0" smtClean="0">
                <a:solidFill>
                  <a:srgbClr val="800000"/>
                </a:solidFill>
                <a:ea typeface="Calibri"/>
                <a:cs typeface="Times New Roman"/>
              </a:rPr>
              <a:t>К.Д</a:t>
            </a:r>
            <a:r>
              <a:rPr lang="ru-RU" sz="2800" b="1" dirty="0">
                <a:solidFill>
                  <a:srgbClr val="800000"/>
                </a:solidFill>
                <a:ea typeface="Calibri"/>
                <a:cs typeface="Times New Roman"/>
              </a:rPr>
              <a:t>. </a:t>
            </a:r>
            <a:r>
              <a:rPr lang="ru-RU" sz="2800" b="1" dirty="0" smtClean="0">
                <a:solidFill>
                  <a:srgbClr val="800000"/>
                </a:solidFill>
                <a:ea typeface="Calibri"/>
                <a:cs typeface="Times New Roman"/>
              </a:rPr>
              <a:t>Ушинский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1200" b="1" dirty="0" smtClean="0">
              <a:solidFill>
                <a:srgbClr val="80000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000" b="1" i="1" dirty="0" smtClean="0">
                <a:ea typeface="Calibri"/>
                <a:cs typeface="Times New Roman"/>
              </a:rPr>
              <a:t> </a:t>
            </a:r>
            <a:r>
              <a:rPr lang="ru-RU" sz="2200" b="1" dirty="0">
                <a:solidFill>
                  <a:srgbClr val="002060"/>
                </a:solidFill>
                <a:ea typeface="Calibri"/>
                <a:cs typeface="Times New Roman"/>
              </a:rPr>
              <a:t>Эти слова </a:t>
            </a:r>
            <a:r>
              <a:rPr lang="ru-RU" sz="2200" b="1" dirty="0" smtClean="0">
                <a:solidFill>
                  <a:srgbClr val="002060"/>
                </a:solidFill>
                <a:ea typeface="Calibri"/>
                <a:cs typeface="Times New Roman"/>
              </a:rPr>
              <a:t>в </a:t>
            </a:r>
            <a:r>
              <a:rPr lang="ru-RU" sz="2200" b="1" dirty="0">
                <a:solidFill>
                  <a:srgbClr val="002060"/>
                </a:solidFill>
                <a:ea typeface="Calibri"/>
                <a:cs typeface="Times New Roman"/>
              </a:rPr>
              <a:t>полной мере относятся к воспитанию интереса и любви к родному городу и родной стране.</a:t>
            </a:r>
            <a:endParaRPr lang="ru-RU" sz="2200" dirty="0">
              <a:solidFill>
                <a:srgbClr val="00206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50499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401941" y="2505670"/>
            <a:ext cx="648132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i="1" cap="none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Подготовила </a:t>
            </a:r>
          </a:p>
          <a:p>
            <a:pPr algn="ctr"/>
            <a:r>
              <a:rPr lang="ru-RU" sz="4000" b="1" i="1" cap="none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Чередниченко Галина </a:t>
            </a:r>
          </a:p>
          <a:p>
            <a:pPr algn="ctr"/>
            <a:r>
              <a:rPr lang="ru-RU" sz="4000" b="1" i="1" cap="none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Владимировна</a:t>
            </a:r>
          </a:p>
          <a:p>
            <a:pPr algn="ctr"/>
            <a:r>
              <a:rPr lang="ru-RU" sz="2800" b="1" i="1" cap="none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Воспитатель </a:t>
            </a:r>
          </a:p>
          <a:p>
            <a:pPr algn="ctr"/>
            <a:r>
              <a:rPr lang="ru-RU" sz="2800" b="1" i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Первой </a:t>
            </a:r>
            <a:r>
              <a:rPr lang="ru-RU" sz="2800" b="1" i="1" cap="none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квалификационной категории</a:t>
            </a:r>
            <a:endParaRPr lang="ru-RU" sz="2800" b="1" i="1" cap="none" spc="50" dirty="0">
              <a:ln w="11430"/>
              <a:solidFill>
                <a:schemeClr val="tx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813696" y="2505670"/>
            <a:ext cx="77748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СПАСИБО ЗА ВНИМАНИЕ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50" name="Picture 2" descr="D:\Downloads\66759575364015552656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95317" y="3643368"/>
            <a:ext cx="2232248" cy="3188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8124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2188</TotalTime>
  <Words>535</Words>
  <Application>Microsoft Office PowerPoint</Application>
  <PresentationFormat>Экран (4:3)</PresentationFormat>
  <Paragraphs>78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Calibri</vt:lpstr>
      <vt:lpstr>Monotype Corsiva</vt:lpstr>
      <vt:lpstr>Times New Roman</vt:lpstr>
      <vt:lpstr>Verdana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Задачи по нравственно –патриотическому воспитанию</vt:lpstr>
      <vt:lpstr>Презентация PowerPoint</vt:lpstr>
      <vt:lpstr>Система работы  по нравственно-патриотическому воспитанию</vt:lpstr>
      <vt:lpstr>Презентация PowerPoint</vt:lpstr>
      <vt:lpstr>Презентация PowerPoint</vt:lpstr>
      <vt:lpstr>Презентация PowerPoint</vt:lpstr>
      <vt:lpstr>РАБОТА С ДЕТЬМИ</vt:lpstr>
      <vt:lpstr>Презентация PowerPoint</vt:lpstr>
      <vt:lpstr>Презентация PowerPoint</vt:lpstr>
      <vt:lpstr>РАЗВИВАЮЩАЯ СРЕДА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User</cp:lastModifiedBy>
  <cp:revision>227</cp:revision>
  <cp:lastPrinted>2012-10-24T08:00:24Z</cp:lastPrinted>
  <dcterms:modified xsi:type="dcterms:W3CDTF">2022-09-12T16:29:32Z</dcterms:modified>
</cp:coreProperties>
</file>