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70" r:id="rId9"/>
    <p:sldId id="271" r:id="rId10"/>
    <p:sldId id="272" r:id="rId11"/>
    <p:sldId id="273" r:id="rId12"/>
    <p:sldId id="295" r:id="rId13"/>
    <p:sldId id="268" r:id="rId14"/>
    <p:sldId id="269" r:id="rId15"/>
    <p:sldId id="279" r:id="rId16"/>
    <p:sldId id="282" r:id="rId17"/>
    <p:sldId id="283" r:id="rId18"/>
    <p:sldId id="296" r:id="rId19"/>
    <p:sldId id="292" r:id="rId20"/>
    <p:sldId id="293" r:id="rId21"/>
    <p:sldId id="275" r:id="rId22"/>
    <p:sldId id="294" r:id="rId23"/>
    <p:sldId id="284" r:id="rId24"/>
    <p:sldId id="285" r:id="rId25"/>
    <p:sldId id="291" r:id="rId26"/>
    <p:sldId id="286" r:id="rId27"/>
    <p:sldId id="287" r:id="rId28"/>
    <p:sldId id="289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 varScale="1">
        <p:scale>
          <a:sx n="70" d="100"/>
          <a:sy n="70" d="100"/>
        </p:scale>
        <p:origin x="-139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да</c:v>
                </c:pt>
              </c:strCache>
            </c:strRef>
          </c:tx>
          <c:spPr>
            <a:solidFill>
              <a:srgbClr val="DD13C5"/>
            </a:solidFill>
            <a:ln>
              <a:solidFill>
                <a:schemeClr val="accent6">
                  <a:lumMod val="50000"/>
                </a:schemeClr>
              </a:solidFill>
            </a:ln>
            <a:effectLst/>
          </c:spPr>
          <c:invertIfNegative val="0"/>
          <c:cat>
            <c:strRef>
              <c:f>Лист1!$A$2:$A$6</c:f>
              <c:strCache>
                <c:ptCount val="5"/>
                <c:pt idx="0">
                  <c:v>Считаете ли вы эффективной такую форму работы, как семейный клуб</c:v>
                </c:pt>
                <c:pt idx="1">
                  <c:v>Будете ли вы использовать полученные знания и рекомендации в повседневной жизни</c:v>
                </c:pt>
                <c:pt idx="2">
                  <c:v>Удовлетворены ли вы содержанием мероприятий, считаете ли Вы их полезными для себя и своей семьи</c:v>
                </c:pt>
                <c:pt idx="3">
                  <c:v>Чуствуете ли вы , что ребенок занимается в обстановке эмоционального комфорта и доброжелательного отношения</c:v>
                </c:pt>
                <c:pt idx="4">
                  <c:v>Довольны ли Вы результатом физического воспитания вашего ребенка в дошкольном учреждении.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16</c:v>
                </c:pt>
                <c:pt idx="1">
                  <c:v>14</c:v>
                </c:pt>
                <c:pt idx="2">
                  <c:v>14</c:v>
                </c:pt>
                <c:pt idx="3">
                  <c:v>16</c:v>
                </c:pt>
                <c:pt idx="4">
                  <c:v>16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16C-43C0-9898-3F4887E835C7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затрудняюсь ответить</c:v>
                </c:pt>
              </c:strCache>
            </c:strRef>
          </c:tx>
          <c:spPr>
            <a:solidFill>
              <a:srgbClr val="FFFF00"/>
            </a:solidFill>
            <a:ln>
              <a:solidFill>
                <a:schemeClr val="accent6">
                  <a:lumMod val="50000"/>
                </a:schemeClr>
              </a:solidFill>
            </a:ln>
            <a:effectLst/>
          </c:spPr>
          <c:invertIfNegative val="0"/>
          <c:cat>
            <c:strRef>
              <c:f>Лист1!$A$2:$A$6</c:f>
              <c:strCache>
                <c:ptCount val="5"/>
                <c:pt idx="0">
                  <c:v>Считаете ли вы эффективной такую форму работы, как семейный клуб</c:v>
                </c:pt>
                <c:pt idx="1">
                  <c:v>Будете ли вы использовать полученные знания и рекомендации в повседневной жизни</c:v>
                </c:pt>
                <c:pt idx="2">
                  <c:v>Удовлетворены ли вы содержанием мероприятий, считаете ли Вы их полезными для себя и своей семьи</c:v>
                </c:pt>
                <c:pt idx="3">
                  <c:v>Чуствуете ли вы , что ребенок занимается в обстановке эмоционального комфорта и доброжелательного отношения</c:v>
                </c:pt>
                <c:pt idx="4">
                  <c:v>Довольны ли Вы результатом физического воспитания вашего ребенка в дошкольном учреждении.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0</c:v>
                </c:pt>
                <c:pt idx="1">
                  <c:v>2</c:v>
                </c:pt>
                <c:pt idx="2">
                  <c:v>2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16C-43C0-9898-3F4887E835C7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нет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Лист1!$A$2:$A$6</c:f>
              <c:strCache>
                <c:ptCount val="5"/>
                <c:pt idx="0">
                  <c:v>Считаете ли вы эффективной такую форму работы, как семейный клуб</c:v>
                </c:pt>
                <c:pt idx="1">
                  <c:v>Будете ли вы использовать полученные знания и рекомендации в повседневной жизни</c:v>
                </c:pt>
                <c:pt idx="2">
                  <c:v>Удовлетворены ли вы содержанием мероприятий, считаете ли Вы их полезными для себя и своей семьи</c:v>
                </c:pt>
                <c:pt idx="3">
                  <c:v>Чуствуете ли вы , что ребенок занимается в обстановке эмоционального комфорта и доброжелательного отношения</c:v>
                </c:pt>
                <c:pt idx="4">
                  <c:v>Довольны ли Вы результатом физического воспитания вашего ребенка в дошкольном учреждении.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116C-43C0-9898-3F4887E835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39"/>
        <c:overlap val="70"/>
        <c:axId val="42341504"/>
        <c:axId val="42343040"/>
      </c:barChart>
      <c:catAx>
        <c:axId val="423415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ln>
                  <a:noFill/>
                </a:ln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2343040"/>
        <c:crosses val="autoZero"/>
        <c:auto val="1"/>
        <c:lblAlgn val="ctr"/>
        <c:lblOffset val="100"/>
        <c:noMultiLvlLbl val="0"/>
      </c:catAx>
      <c:valAx>
        <c:axId val="4234304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23415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solidFill>
            <a:schemeClr val="accent6">
              <a:lumMod val="50000"/>
            </a:schemeClr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pn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МУНИЦИПАЛЬНОЕ   БЮДЖЕТНОЕ  ДОШКОЛЬНОЕ ОБРАЗОВАТЕЛЬНОЕ  УЧРЕЖДЕНИЕ  ДЕТСКИЙ  САД   «УМКА»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Проект: Семейного  оздоровительного  клуба  </a:t>
            </a:r>
          </a:p>
          <a:p>
            <a:pPr marL="0" indent="0" algn="ctr">
              <a:buNone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«ЗДОРОВЕЙКА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6" name="Рисунок 5" descr="C:\Users\Admin\Downloads\unnamed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636912"/>
            <a:ext cx="5328592" cy="34563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8047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Наш   девиз</a:t>
            </a:r>
            <a:endParaRPr lang="ru-RU" sz="2000" b="1" u="sng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Эмблема    клуба</a:t>
            </a:r>
            <a:endParaRPr lang="ru-RU" sz="2000" b="1" u="sng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 Берегите здоровье    с детства!»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Объект 6" descr="http://ds16.dobryanka-edu.ru/upload/versions/20961/15918/img2.jpg"/>
          <p:cNvPicPr>
            <a:picLocks noGrp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2060848"/>
            <a:ext cx="3456384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s://avatars.mds.yandex.net/get-pdb/477388/9dc48665-0551-4917-bfa0-ceef185d128b/s1200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492896"/>
            <a:ext cx="3312368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14461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Актуальность </a:t>
            </a:r>
            <a:endParaRPr lang="ru-RU" sz="2000" b="1" u="sng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Проблема,  гипотеза</a:t>
            </a:r>
            <a:endParaRPr lang="ru-RU" sz="2000" b="1" u="sng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Здоровье детей зависит не только от физических особенностей, но и условий жизни, санитарной грамотности и гигиенической культуры родителей.</a:t>
            </a:r>
          </a:p>
          <a:p>
            <a:pPr marL="0" indent="0" algn="just">
              <a:buNone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Проводя традиционное анкетирование по вопросам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здоровьесбережения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мы пришли к выводу, что родители заинтересованы в новых формах сотрудничества с детским садом, в привлечении их к построению предметно – развивающей среды,  к участию в образовательном процессе детского сада, к физическому оздоровлению детей.</a:t>
            </a:r>
          </a:p>
          <a:p>
            <a:pPr marL="0" indent="0" algn="just">
              <a:buNone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Одной из распространенных и действенных форм взаимодействия с родителями является работа в семейных клубах.</a:t>
            </a:r>
          </a:p>
          <a:p>
            <a:pPr marL="0" indent="0" algn="just">
              <a:buNone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Семейные клубы помогают активизировать и транслировать личный опыт каждой семьи, стимулировать детей и их родителей к поиску разнообразной информации.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499328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Проблема.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Одновременно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с увеличением объема учебно-воспитательной работы в области умственного развития дошкольников  анализ состояния здоровья и физического развития воспитанников  показывает   тенденцию к увеличению количества детей со 2-ой группой здоровья.   Одной из причин являются  нарушения опорно-двигательного аппарата (задержка развития свода стопы и другие нефиксированные нарушения опорно-двигательного аппарата, неправильная осанка), т.к. занятия умственной деятельностью требуют длительного статического напряжения, связанного с поддержанием определенной позы, что влечет за собой нарушение развития опорно-двигательного аппарата. </a:t>
            </a:r>
          </a:p>
          <a:p>
            <a:pPr marL="0" indent="0" algn="just"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    Анкетирование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родителей показало, что 70% родителей нуждаются в помощи специалистов детского сада в воспитании и оздоровлении своих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детей.                   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Гипотеза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При построении инновационной модели образовательного пространства дошкольного учреждения, внедрение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технологий, обеспечение взаимодействия и просвещения педагогов, детей и их родителей в вопросах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здоровьесбережения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и здорового образа жизни в целом (ЗОЖ).  Проект «Семейный Оздоровительный клуб «Здоровей - ка»» повысит качество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физкультурно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– оздоровительной работы в дошкольном учреждении и повысит авторитет ДОУ  среди родительской общественности.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3396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build="p"/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Цель   проекта</a:t>
            </a:r>
            <a:endParaRPr lang="ru-RU" sz="2000" b="1" u="sng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Задачи </a:t>
            </a:r>
            <a:endParaRPr lang="ru-RU" sz="2000" b="1" u="sng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506529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Организация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взаимодействия и просвещения педагогов, детей и их родителей ДОУ в вопросах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здоровьесбережения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дошкольников и здорового образа жизни в целом (ЗОЖ), объединение  усилия ДОУ и семьи в вопросах оздоровления дошкольников. Гармонизация детско-родительских отношений средствами физической культуры, пропаганда здорового образа жизни и семейных ценностей,  сохранение и укрепление здоровья детей.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5281315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4300" b="1" i="1" u="sng" dirty="0" smtClean="0"/>
              <a:t>Организационные</a:t>
            </a:r>
            <a:r>
              <a:rPr lang="ru-RU" sz="4300" i="1" u="sng" dirty="0" smtClean="0"/>
              <a:t>:</a:t>
            </a:r>
            <a:endParaRPr lang="ru-RU" sz="4300" dirty="0"/>
          </a:p>
          <a:p>
            <a:pPr>
              <a:buFont typeface="Wingdings" pitchFamily="2" charset="2"/>
              <a:buChar char="ü"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создать 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необходимые условия для формирования у детей и их родителей стойкого стремления к здоровому образу 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жизни;</a:t>
            </a:r>
          </a:p>
          <a:p>
            <a:pPr>
              <a:buFont typeface="Wingdings" pitchFamily="2" charset="2"/>
              <a:buChar char="ü"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предоставить 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родителям возможность  общаться друг с другом, делиться опытом по вопросам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здоровьесбережения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детей;</a:t>
            </a:r>
          </a:p>
          <a:p>
            <a:pPr>
              <a:buFont typeface="Wingdings" pitchFamily="2" charset="2"/>
              <a:buChar char="ü"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составить 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план работы 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клуба;</a:t>
            </a:r>
          </a:p>
          <a:p>
            <a:pPr>
              <a:buFont typeface="Wingdings" pitchFamily="2" charset="2"/>
              <a:buChar char="ü"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выявить 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запросы родителей, мотивацию участия в работе 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клуба;</a:t>
            </a:r>
          </a:p>
          <a:p>
            <a:pPr>
              <a:buFont typeface="Wingdings" pitchFamily="2" charset="2"/>
              <a:buChar char="ü"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определить 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изменение состава участников в работе клуба, путем анкетирования, опроса.                </a:t>
            </a:r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4300" dirty="0" smtClean="0"/>
              <a:t> </a:t>
            </a:r>
            <a:r>
              <a:rPr lang="ru-RU" sz="4300" b="1" i="1" u="sng" dirty="0" smtClean="0"/>
              <a:t>Познавательные</a:t>
            </a:r>
            <a:r>
              <a:rPr lang="ru-RU" sz="4300" i="1" u="sng" dirty="0" smtClean="0"/>
              <a:t>:</a:t>
            </a:r>
            <a:endParaRPr lang="ru-RU" sz="4300" dirty="0"/>
          </a:p>
          <a:p>
            <a:pPr>
              <a:buFont typeface="Wingdings" pitchFamily="2" charset="2"/>
              <a:buChar char="ü"/>
            </a:pPr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привлечь </a:t>
            </a:r>
            <a:r>
              <a:rPr lang="ru-RU" sz="4300" dirty="0">
                <a:latin typeface="Times New Roman" pitchFamily="18" charset="0"/>
                <a:cs typeface="Times New Roman" pitchFamily="18" charset="0"/>
              </a:rPr>
              <a:t>специалистов  с целью формирования у родителей определенных представлений и практических умений в укреплении здоровья </a:t>
            </a:r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детей;</a:t>
            </a:r>
          </a:p>
          <a:p>
            <a:pPr>
              <a:buFont typeface="Wingdings" pitchFamily="2" charset="2"/>
              <a:buChar char="ü"/>
            </a:pPr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побуждать </a:t>
            </a:r>
            <a:r>
              <a:rPr lang="ru-RU" sz="4300" dirty="0">
                <a:latin typeface="Times New Roman" pitchFamily="18" charset="0"/>
                <a:cs typeface="Times New Roman" pitchFamily="18" charset="0"/>
              </a:rPr>
              <a:t>родителей делиться собственным опытом семейного </a:t>
            </a:r>
            <a:r>
              <a:rPr lang="ru-RU" sz="4300" dirty="0" err="1">
                <a:latin typeface="Times New Roman" pitchFamily="18" charset="0"/>
                <a:cs typeface="Times New Roman" pitchFamily="18" charset="0"/>
              </a:rPr>
              <a:t>здоровьясбережения</a:t>
            </a:r>
            <a:r>
              <a:rPr lang="ru-RU" sz="4300" dirty="0">
                <a:latin typeface="Times New Roman" pitchFamily="18" charset="0"/>
                <a:cs typeface="Times New Roman" pitchFamily="18" charset="0"/>
              </a:rPr>
              <a:t>, обмениваться знаниями, помощь родителям и детям обрести целостный чувственный опыт партнерского, доверительного взаимодействия друг с другом, в совместной двигательно-игровой </a:t>
            </a:r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деятельности;</a:t>
            </a:r>
          </a:p>
          <a:p>
            <a:pPr>
              <a:buFont typeface="Wingdings" pitchFamily="2" charset="2"/>
              <a:buChar char="ü"/>
            </a:pPr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эмоциональное </a:t>
            </a:r>
            <a:r>
              <a:rPr lang="ru-RU" sz="4300" dirty="0">
                <a:latin typeface="Times New Roman" pitchFamily="18" charset="0"/>
                <a:cs typeface="Times New Roman" pitchFamily="18" charset="0"/>
              </a:rPr>
              <a:t>взаимодействие родителей с детьми, направленное на улучшение психофизического здоровья </a:t>
            </a:r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дошкольников;</a:t>
            </a:r>
          </a:p>
          <a:p>
            <a:pPr>
              <a:buFont typeface="Wingdings" pitchFamily="2" charset="2"/>
              <a:buChar char="ü"/>
            </a:pPr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повышение </a:t>
            </a:r>
            <a:r>
              <a:rPr lang="ru-RU" sz="4300" dirty="0">
                <a:latin typeface="Times New Roman" pitchFamily="18" charset="0"/>
                <a:cs typeface="Times New Roman" pitchFamily="18" charset="0"/>
              </a:rPr>
              <a:t>уровня родительской компетенции в вопросах оздоровления  </a:t>
            </a:r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дошкольников;</a:t>
            </a:r>
          </a:p>
          <a:p>
            <a:pPr>
              <a:buFont typeface="Wingdings" pitchFamily="2" charset="2"/>
              <a:buChar char="ü"/>
            </a:pPr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активизация </a:t>
            </a:r>
            <a:r>
              <a:rPr lang="ru-RU" sz="4300" dirty="0">
                <a:latin typeface="Times New Roman" pitchFamily="18" charset="0"/>
                <a:cs typeface="Times New Roman" pitchFamily="18" charset="0"/>
              </a:rPr>
              <a:t>творческого потенциала </a:t>
            </a:r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родителей;</a:t>
            </a:r>
          </a:p>
          <a:p>
            <a:pPr>
              <a:buFont typeface="Wingdings" pitchFamily="2" charset="2"/>
              <a:buChar char="ü"/>
            </a:pPr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стимулирование </a:t>
            </a:r>
            <a:r>
              <a:rPr lang="ru-RU" sz="4300" dirty="0">
                <a:latin typeface="Times New Roman" pitchFamily="18" charset="0"/>
                <a:cs typeface="Times New Roman" pitchFamily="18" charset="0"/>
              </a:rPr>
              <a:t>родителей к выполнению режима дня и питания  детского сада в домашних </a:t>
            </a:r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условиях;</a:t>
            </a:r>
          </a:p>
          <a:p>
            <a:pPr>
              <a:buFont typeface="Wingdings" pitchFamily="2" charset="2"/>
              <a:buChar char="ü"/>
            </a:pPr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пополнение </a:t>
            </a:r>
            <a:r>
              <a:rPr lang="ru-RU" sz="4300" dirty="0">
                <a:latin typeface="Times New Roman" pitchFamily="18" charset="0"/>
                <a:cs typeface="Times New Roman" pitchFamily="18" charset="0"/>
              </a:rPr>
              <a:t>предметно – развивающей среды физкультурного </a:t>
            </a:r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центра;</a:t>
            </a:r>
          </a:p>
          <a:p>
            <a:pPr>
              <a:buFont typeface="Wingdings" pitchFamily="2" charset="2"/>
              <a:buChar char="ü"/>
            </a:pPr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укрепление </a:t>
            </a:r>
            <a:r>
              <a:rPr lang="ru-RU" sz="4300" dirty="0">
                <a:latin typeface="Times New Roman" pitchFamily="18" charset="0"/>
                <a:cs typeface="Times New Roman" pitchFamily="18" charset="0"/>
              </a:rPr>
              <a:t>здоровья дошкольников.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7118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build="p"/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Ожидаемые  результаты</a:t>
            </a:r>
            <a:endParaRPr lang="ru-RU" sz="2000" b="1" u="sng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Основные  принципы</a:t>
            </a:r>
            <a:endParaRPr lang="ru-RU" sz="2000" b="1" u="sng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77500" lnSpcReduction="20000"/>
          </a:bodyPr>
          <a:lstStyle/>
          <a:p>
            <a:pPr lvl="0" algn="just"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активное участие родителей во всех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мероприятиях, нацеленных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на укрепление здоровья детей и их физического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совершенствования;</a:t>
            </a:r>
          </a:p>
          <a:p>
            <a:pPr lvl="0" algn="just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увеличение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систематизация  знаний  родителей по вопросам 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здоровьесбережения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дошкольников, и здорового образа жизни 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целом;</a:t>
            </a:r>
          </a:p>
          <a:p>
            <a:pPr lvl="0" algn="just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увеличение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количества детей с высоким  уровнем  физического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развития;</a:t>
            </a:r>
          </a:p>
          <a:p>
            <a:pPr lvl="0" algn="just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повышение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уровня здоровья детей.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4201195"/>
          </a:xfrm>
        </p:spPr>
        <p:txBody>
          <a:bodyPr>
            <a:normAutofit fontScale="70000" lnSpcReduction="20000"/>
          </a:bodyPr>
          <a:lstStyle/>
          <a:p>
            <a:pPr lvl="0" algn="just">
              <a:buFont typeface="Wingdings" pitchFamily="2" charset="2"/>
              <a:buChar char="v"/>
            </a:pP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Единство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, которое достигается в том случае, если цели и задачи воспитания здорового ребенка хорошо понятны не только воспитателям, но и родителям, когда семья знакома с основным содержанием, методами и приемами физкультурно-оздоровительной работы в детском саду, а педагоги используют лучший опыт семейного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воспитания.</a:t>
            </a:r>
          </a:p>
          <a:p>
            <a:pPr lvl="0" algn="just">
              <a:buFont typeface="Wingdings" pitchFamily="2" charset="2"/>
              <a:buChar char="v"/>
            </a:pP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Систематичность </a:t>
            </a: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и последовательность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работы (в соответствии с конкретным планом) в течение всего года и всего периода пребывания ребенка в дошкольном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учреждении.</a:t>
            </a:r>
          </a:p>
          <a:p>
            <a:pPr lvl="0" algn="just">
              <a:buFont typeface="Wingdings" pitchFamily="2" charset="2"/>
              <a:buChar char="v"/>
            </a:pP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Индивидуальный </a:t>
            </a: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подход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к каждому ребенку и к каждой семье на основе учета их интересов и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способностей.</a:t>
            </a:r>
          </a:p>
          <a:p>
            <a:pPr lvl="0" algn="just">
              <a:buFont typeface="Wingdings" pitchFamily="2" charset="2"/>
              <a:buChar char="v"/>
            </a:pP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Взаимное </a:t>
            </a: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доверие и взаимопомощь педагогов и родителей на основе доброжелательной критики и самокритики.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Укрепление авторитета педагога в семье, а родителей - в детском саду.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2057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build="p"/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686800" cy="838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404664"/>
            <a:ext cx="8686800" cy="56754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Информационная  карта  проекта. </a:t>
            </a:r>
            <a:endParaRPr lang="ru-RU" sz="18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</a:t>
            </a:r>
          </a:p>
          <a:p>
            <a:pPr marL="0" indent="0">
              <a:buNone/>
            </a:pPr>
            <a:r>
              <a:rPr lang="ru-RU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Организация:</a:t>
            </a:r>
            <a:r>
              <a:rPr lang="ru-RU" sz="1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 учреждение детский сад «Умка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».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                     </a:t>
            </a:r>
          </a:p>
          <a:p>
            <a:pPr marL="0" indent="0">
              <a:buNone/>
            </a:pPr>
            <a:r>
              <a:rPr lang="ru-RU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Участники </a:t>
            </a:r>
            <a:r>
              <a:rPr lang="ru-RU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проекта: </a:t>
            </a:r>
            <a:r>
              <a:rPr lang="ru-RU" sz="1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воспитатели, инструктор по физической культуре, учитель логопед, медицинская сестра,  дети  и родители  ДОУ.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endParaRPr lang="ru-RU" sz="18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Тип </a:t>
            </a:r>
            <a:r>
              <a:rPr lang="ru-RU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проекта:                                                                                                                                                             </a:t>
            </a:r>
            <a:r>
              <a:rPr lang="ru-RU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По доминирующей в проекте деятельности: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познавательный, информационно -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практико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– ориентированный.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                    </a:t>
            </a:r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По числу участников проекта: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 групповой.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По времени проведения: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долгосрочный  (сентябрь 2018 – май 2019).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8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Форма </a:t>
            </a:r>
            <a:r>
              <a:rPr lang="ru-RU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подведения итогов</a:t>
            </a:r>
            <a:r>
              <a:rPr lang="ru-RU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0">
              <a:buFont typeface="Wingdings" pitchFamily="2" charset="2"/>
              <a:buChar char="v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анализ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заболеваемости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детей;</a:t>
            </a:r>
          </a:p>
          <a:p>
            <a:pPr lvl="0">
              <a:buFont typeface="Wingdings" pitchFamily="2" charset="2"/>
              <a:buChar char="v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мониторинг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  физических качеств и  двигательных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навыков;</a:t>
            </a:r>
          </a:p>
          <a:p>
            <a:pPr lvl="0">
              <a:buFont typeface="Wingdings" pitchFamily="2" charset="2"/>
              <a:buChar char="v"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тоговое мероприятие с презентацией успехов и достижений, обобщение опыта работы;</a:t>
            </a:r>
          </a:p>
          <a:p>
            <a:pPr lvl="0">
              <a:buFont typeface="Wingdings" pitchFamily="2" charset="2"/>
              <a:buChar char="v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анкетирование родителей об удовлетворенности работой клуба;</a:t>
            </a:r>
          </a:p>
          <a:p>
            <a:pPr lvl="0">
              <a:buFont typeface="Wingdings" pitchFamily="2" charset="2"/>
              <a:buChar char="v"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оощрение наиболее активных участников проекта.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0551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Реализация  проекта 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431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Подготовительный </a:t>
            </a:r>
            <a:r>
              <a:rPr lang="ru-RU" sz="16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этап.</a:t>
            </a:r>
            <a:endParaRPr lang="ru-RU" sz="1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Font typeface="Wingdings" pitchFamily="2" charset="2"/>
              <a:buChar char="v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Сбор информации , обобщение и теоретический анализ, определение цели, задач для работы семейного оздоровительного клуба.</a:t>
            </a:r>
          </a:p>
          <a:p>
            <a:pPr lvl="0" algn="just">
              <a:buFont typeface="Wingdings" pitchFamily="2" charset="2"/>
              <a:buChar char="v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Изучение  и  анализ научно - практической  и методической литературы.</a:t>
            </a:r>
          </a:p>
          <a:p>
            <a:pPr lvl="0" algn="just">
              <a:buFont typeface="Wingdings" pitchFamily="2" charset="2"/>
              <a:buChar char="v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Выбор форм и методов организации совместной работы. </a:t>
            </a:r>
          </a:p>
          <a:p>
            <a:pPr lvl="0" algn="just">
              <a:buFont typeface="Wingdings" pitchFamily="2" charset="2"/>
              <a:buChar char="v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Разработка конспектов для проведения НОД с дошкольниками, методических разработок для разных форм работы, итоговых встреч  клуба. Подборка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консультативного, дидактического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материала,   памяток,  практических рекомендаций для родителей.</a:t>
            </a:r>
          </a:p>
          <a:p>
            <a:pPr lvl="0" algn="just">
              <a:buFont typeface="Wingdings" pitchFamily="2" charset="2"/>
              <a:buChar char="v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Разработка и оформление «Дневников здоровья» для воспитанников. </a:t>
            </a:r>
          </a:p>
          <a:p>
            <a:pPr lvl="0" algn="just">
              <a:buFont typeface="Wingdings" pitchFamily="2" charset="2"/>
              <a:buChar char="v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Осуществление 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рекламно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- информационной  компании.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Admin\Desktop\офор 2\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24"/>
          <a:stretch/>
        </p:blipFill>
        <p:spPr bwMode="auto">
          <a:xfrm>
            <a:off x="6039163" y="4293096"/>
            <a:ext cx="2349261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6326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Дневник   здоровья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 descr="https://avatars.mds.yandex.net/get-pdb/877347/279274a3-6ab2-46c3-b5ec-c0d1c4dbeeb5/s1200?webp=false"/>
          <p:cNvPicPr>
            <a:picLocks noGrp="1"/>
          </p:cNvPicPr>
          <p:nvPr>
            <p:ph idx="1"/>
          </p:nvPr>
        </p:nvPicPr>
        <p:blipFill>
          <a:blip r:embed="rId2"/>
          <a:srcRect b="4626"/>
          <a:stretch>
            <a:fillRect/>
          </a:stretch>
        </p:blipFill>
        <p:spPr bwMode="auto">
          <a:xfrm>
            <a:off x="1187624" y="1318272"/>
            <a:ext cx="1872208" cy="2450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8liski.detkin-club.ru/images/custom_2/s1200_5c8d2ace1c77e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3608" y="3948510"/>
            <a:ext cx="2160240" cy="2804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4644008" y="1132356"/>
            <a:ext cx="343812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Здравствуйте, это я!</a:t>
            </a:r>
            <a:endParaRPr lang="ru-RU" dirty="0"/>
          </a:p>
          <a:p>
            <a:r>
              <a:rPr lang="ru-RU" b="1" dirty="0"/>
              <a:t>  </a:t>
            </a:r>
            <a:r>
              <a:rPr lang="ru-RU" dirty="0"/>
              <a:t>Меня зовут ____________________________ </a:t>
            </a:r>
          </a:p>
          <a:p>
            <a:r>
              <a:rPr lang="ru-RU" dirty="0"/>
              <a:t>                       __________________________ </a:t>
            </a:r>
          </a:p>
          <a:p>
            <a:r>
              <a:rPr lang="ru-RU" dirty="0"/>
              <a:t>   Мой день рождения  </a:t>
            </a:r>
          </a:p>
          <a:p>
            <a:r>
              <a:rPr lang="ru-RU" dirty="0"/>
              <a:t>                 </a:t>
            </a:r>
            <a:r>
              <a:rPr lang="ru-RU" dirty="0" smtClean="0"/>
              <a:t>__________________________ </a:t>
            </a:r>
            <a:endParaRPr lang="ru-RU" dirty="0"/>
          </a:p>
          <a:p>
            <a:r>
              <a:rPr lang="ru-RU" dirty="0"/>
              <a:t>   Моя мама ____________________________ </a:t>
            </a:r>
          </a:p>
          <a:p>
            <a:r>
              <a:rPr lang="ru-RU" dirty="0"/>
              <a:t>                      </a:t>
            </a:r>
            <a:r>
              <a:rPr lang="ru-RU" dirty="0" smtClean="0"/>
              <a:t>____________________________</a:t>
            </a:r>
            <a:endParaRPr lang="ru-RU" dirty="0"/>
          </a:p>
          <a:p>
            <a:r>
              <a:rPr lang="ru-RU" dirty="0"/>
              <a:t>                      </a:t>
            </a:r>
            <a:r>
              <a:rPr lang="ru-RU" dirty="0" smtClean="0"/>
              <a:t>____________________________</a:t>
            </a:r>
            <a:endParaRPr lang="ru-RU" dirty="0"/>
          </a:p>
          <a:p>
            <a:r>
              <a:rPr lang="ru-RU" dirty="0"/>
              <a:t>   Мой папа </a:t>
            </a:r>
            <a:r>
              <a:rPr lang="ru-RU" dirty="0" smtClean="0"/>
              <a:t>____________________________</a:t>
            </a:r>
            <a:endParaRPr lang="ru-RU" dirty="0"/>
          </a:p>
          <a:p>
            <a:r>
              <a:rPr lang="ru-RU" dirty="0"/>
              <a:t>                    </a:t>
            </a:r>
          </a:p>
          <a:p>
            <a:r>
              <a:rPr lang="ru-RU" dirty="0"/>
              <a:t>   Мой любимый вид спорта </a:t>
            </a:r>
          </a:p>
          <a:p>
            <a:r>
              <a:rPr lang="ru-RU" dirty="0"/>
              <a:t>                    </a:t>
            </a:r>
            <a:r>
              <a:rPr lang="ru-RU" dirty="0" smtClean="0"/>
              <a:t>____________________________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5690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667544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   расту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 descr="https://beauty.mypartnershop.ru/pictures/1024210930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96136" y="1556792"/>
            <a:ext cx="303948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9621283"/>
              </p:ext>
            </p:extLst>
          </p:nvPr>
        </p:nvGraphicFramePr>
        <p:xfrm>
          <a:off x="539552" y="1628800"/>
          <a:ext cx="4608512" cy="37444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27927"/>
                <a:gridCol w="1382944"/>
                <a:gridCol w="1197641"/>
              </a:tblGrid>
              <a:tr h="256261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Данные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Антропометрии  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Учебный год 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37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сентябрь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май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300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Рост, см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467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Вес, кг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300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Окружность головы, см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300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ЧСС (пульс за 1мин)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775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Объем грудной клетки 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при    вдохе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при   выдохе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755576" y="537321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/>
              <a:t>Норма ЧСС:</a:t>
            </a:r>
            <a:endParaRPr lang="ru-RU" dirty="0"/>
          </a:p>
          <a:p>
            <a:r>
              <a:rPr lang="ru-RU" dirty="0"/>
              <a:t>дети до 5 лет – 100-130</a:t>
            </a:r>
          </a:p>
          <a:p>
            <a:r>
              <a:rPr lang="ru-RU" dirty="0"/>
              <a:t>дети 5-10 лет – 75-88</a:t>
            </a:r>
          </a:p>
        </p:txBody>
      </p:sp>
    </p:spTree>
    <p:extLst>
      <p:ext uri="{BB962C8B-B14F-4D97-AF65-F5344CB8AC3E}">
        <p14:creationId xmlns:p14="http://schemas.microsoft.com/office/powerpoint/2010/main" val="265785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667544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Сильнее,  выше,  быстрее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5265398"/>
              </p:ext>
            </p:extLst>
          </p:nvPr>
        </p:nvGraphicFramePr>
        <p:xfrm>
          <a:off x="231229" y="1412776"/>
          <a:ext cx="8686800" cy="29618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87719"/>
                <a:gridCol w="1358931"/>
                <a:gridCol w="1358931"/>
                <a:gridCol w="1191787"/>
                <a:gridCol w="1189432"/>
              </a:tblGrid>
              <a:tr h="227411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Показатели  физической подготовленности</a:t>
                      </a:r>
                      <a:endParaRPr lang="ru-RU" sz="1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Учебный год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741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Начало  года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Конец  года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741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показатель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оценка (балл)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показатель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оценка (балл)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</a:tr>
              <a:tr h="4548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Бег на 30м </a:t>
                      </a:r>
                      <a:endParaRPr lang="ru-RU" sz="10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(с)</a:t>
                      </a:r>
                      <a:endParaRPr lang="ru-RU" sz="1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</a:tr>
              <a:tr h="4548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Челночный бег 10×3 </a:t>
                      </a:r>
                      <a:endParaRPr lang="ru-RU" sz="10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(с)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</a:tr>
              <a:tr h="4548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Прыжок в длину с места </a:t>
                      </a:r>
                      <a:endParaRPr lang="ru-RU" sz="10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(см)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</a:tr>
              <a:tr h="4548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Наклоны вперед из  положения,  сидя </a:t>
                      </a:r>
                      <a:endParaRPr lang="ru-RU" sz="10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 (см)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</a:tr>
              <a:tr h="4548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Подъем туловища за 30 сек </a:t>
                      </a:r>
                      <a:endParaRPr lang="ru-RU" sz="10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(кол-во раз)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562" marR="63562" marT="0" marB="0"/>
                </a:tc>
              </a:tr>
            </a:tbl>
          </a:graphicData>
        </a:graphic>
      </p:graphicFrame>
      <p:pic>
        <p:nvPicPr>
          <p:cNvPr id="2049" name="Picture 1" descr="C:\Users\Admin\Desktop\офор 2\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509120"/>
            <a:ext cx="2185789" cy="2185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4812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667544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Экран  настроения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4547156"/>
              </p:ext>
            </p:extLst>
          </p:nvPr>
        </p:nvGraphicFramePr>
        <p:xfrm>
          <a:off x="539552" y="1484784"/>
          <a:ext cx="8019996" cy="20626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28943"/>
                <a:gridCol w="728943"/>
                <a:gridCol w="728943"/>
                <a:gridCol w="728943"/>
                <a:gridCol w="728943"/>
                <a:gridCol w="728943"/>
                <a:gridCol w="728943"/>
                <a:gridCol w="728943"/>
                <a:gridCol w="729484"/>
                <a:gridCol w="729484"/>
                <a:gridCol w="729484"/>
              </a:tblGrid>
              <a:tr h="515656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Время</a:t>
                      </a:r>
                      <a:endParaRPr lang="ru-RU" sz="1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 gridSpan="10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Дата посещения детского сада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1565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</a:tr>
              <a:tr h="515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Утро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</a:tr>
              <a:tr h="515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Вечер 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9" marR="63309" marT="0" marB="0"/>
                </a:tc>
              </a:tr>
            </a:tbl>
          </a:graphicData>
        </a:graphic>
      </p:graphicFrame>
      <p:pic>
        <p:nvPicPr>
          <p:cNvPr id="5" name="Рисунок 4" descr="https://ds04.infourok.ru/uploads/ex/12dd/00176b6c-b01bcce8/8/hello_html_m449f698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4191000"/>
            <a:ext cx="398145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79512" y="4237672"/>
            <a:ext cx="45365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/>
              <a:t>Условные </a:t>
            </a:r>
            <a:r>
              <a:rPr lang="ru-RU" b="1" i="1" dirty="0"/>
              <a:t>обозначения:</a:t>
            </a:r>
            <a:endParaRPr lang="ru-RU" dirty="0"/>
          </a:p>
          <a:p>
            <a:r>
              <a:rPr lang="ru-RU" i="1" dirty="0"/>
              <a:t>Зеленый смайлик</a:t>
            </a:r>
            <a:r>
              <a:rPr lang="ru-RU" dirty="0"/>
              <a:t> – хорошее настроение</a:t>
            </a:r>
          </a:p>
          <a:p>
            <a:r>
              <a:rPr lang="ru-RU" i="1" dirty="0"/>
              <a:t>Желтый смайлик</a:t>
            </a:r>
            <a:r>
              <a:rPr lang="ru-RU" dirty="0"/>
              <a:t> – неустойчивое настроение</a:t>
            </a:r>
          </a:p>
          <a:p>
            <a:r>
              <a:rPr lang="ru-RU" i="1" dirty="0"/>
              <a:t>Красный смайлик</a:t>
            </a:r>
            <a:r>
              <a:rPr lang="ru-RU" dirty="0"/>
              <a:t> – плохое настроение </a:t>
            </a:r>
          </a:p>
        </p:txBody>
      </p:sp>
    </p:spTree>
    <p:extLst>
      <p:ext uri="{BB962C8B-B14F-4D97-AF65-F5344CB8AC3E}">
        <p14:creationId xmlns:p14="http://schemas.microsoft.com/office/powerpoint/2010/main" val="3804569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Наши  достижения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_________________________________________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_________________________________________</a:t>
            </a:r>
          </a:p>
          <a:p>
            <a:pPr marL="0" indent="0"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(заполняется  в конце года, характеристика уровня физического развития ребенка, его изменения, достижения)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Admin\Desktop\Заполнение дневников  с родителями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824" y="3356992"/>
            <a:ext cx="3960440" cy="2970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4484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81444" y="404664"/>
            <a:ext cx="4290556" cy="901848"/>
          </a:xfrm>
        </p:spPr>
        <p:txBody>
          <a:bodyPr>
            <a:normAutofit/>
          </a:bodyPr>
          <a:lstStyle/>
          <a:p>
            <a:r>
              <a:rPr lang="ru-RU" sz="16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14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Основной (практический) Этап.</a:t>
            </a:r>
          </a:p>
          <a:p>
            <a:r>
              <a:rPr lang="ru-RU" sz="14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Календарно - тематический план.</a:t>
            </a:r>
            <a:endParaRPr lang="ru-RU" b="1" u="sng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1117229873"/>
              </p:ext>
            </p:extLst>
          </p:nvPr>
        </p:nvGraphicFramePr>
        <p:xfrm>
          <a:off x="251520" y="1268760"/>
          <a:ext cx="4060315" cy="515863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73498"/>
                <a:gridCol w="1306854"/>
                <a:gridCol w="1306854"/>
                <a:gridCol w="773109"/>
              </a:tblGrid>
              <a:tr h="878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 dirty="0">
                          <a:effectLst/>
                        </a:rPr>
                        <a:t>Месяц</a:t>
                      </a:r>
                      <a:endParaRPr lang="ru-RU" sz="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261" marR="312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Тема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261" marR="312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Цель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261" marR="312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Формы работы</a:t>
                      </a:r>
                      <a:endParaRPr lang="ru-RU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261" marR="31261" marT="0" marB="0"/>
                </a:tc>
              </a:tr>
              <a:tr h="615156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Сентябрь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261" marR="3126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Тема: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«Здоровому быть здорово!»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261" marR="3126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Цель:</a:t>
                      </a: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формировать потребность в  знаниях  о  своем  здоровье умениях и навыках его укрепления  и  развития.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Приобщать к здоровому образу жизни. </a:t>
                      </a: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Задачи: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261" marR="3126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Предварительная работа: </a:t>
                      </a: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диагностика физического здоровья детей. Анкетирование родителей.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261" marR="31261" marT="0" marB="0"/>
                </a:tc>
              </a:tr>
              <a:tr h="14939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Встреча «Давайте познакомимся или Путешествие в страну здоровья».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261" marR="3126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-Познакомить родителей с планом работы клуба на год.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-Приобщить родителей к совместной деятельности, заинтересовать.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-Познакомить родителей с различными </a:t>
                      </a:r>
                      <a:r>
                        <a:rPr lang="ru-RU" sz="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здоровьесберегающими</a:t>
                      </a: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техниками: дыхательные упражнения, </a:t>
                      </a:r>
                      <a:r>
                        <a:rPr lang="ru-RU" sz="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кинезиологические</a:t>
                      </a: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упражнения, самомассажи, релаксация. Дать представление об их пользе для здоровья человека. Обогатить репертуар детско-родительских отношений позитивными способами взаимодействия.</a:t>
                      </a:r>
                      <a:endParaRPr lang="ru-RU" sz="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261" marR="3126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Беседа за круглым столом с родителями.</a:t>
                      </a:r>
                      <a:endParaRPr lang="ru-RU" sz="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261" marR="31261" marT="0" marB="0"/>
                </a:tc>
              </a:tr>
              <a:tr h="2636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«Безопасность на занятиях физической культурой»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261" marR="3126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Познакомить родителей с правилами безопасности на занятиях физической культурой.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261" marR="3126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Презентация.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261" marR="31261" marT="0" marB="0"/>
                </a:tc>
              </a:tr>
              <a:tr h="439397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Октябрь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261" marR="3126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Соревнования «Мой веселый  мяч».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261" marR="3126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-Создать праздничное, веселое настроение. Познакомить с подвижными играми с мячом. Развивать двигательную реакцию: ловкость, быстроту.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261" marR="3126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Практическое занятие  с  детьми.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261" marR="31261" marT="0" marB="0"/>
                </a:tc>
              </a:tr>
              <a:tr h="202122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«Как стать Неболейкой».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Итоговое заседание «Любовь к спорту с детства».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 теме смотреть приложение №2.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261" marR="3126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-Определить резистентность (устойчивость) организма ребенка к заболеваниям и как сохранить его здоровье.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-Расширить знания детей и родителей о понятии «здоровье» и формировать философию «здорового образа жизни».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Развивать желание у взрослых и детей активно участвовать в жизни  группы и детского сада.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-Развивать основные физические качества: ловкость, быстроту, выносливость, координацию движений, гибкость.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Воспитывать доброту и взаимовыручку в команде.</a:t>
                      </a:r>
                      <a:endParaRPr lang="ru-RU" sz="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261" marR="3126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Памятка с рекомендациями для родителей.</a:t>
                      </a:r>
                      <a:endParaRPr lang="ru-RU" sz="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Семинар- практикум.</a:t>
                      </a:r>
                      <a:endParaRPr lang="ru-RU" sz="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-Тестирование родителей «Здоровы ли вы физически?»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-КВН: продолжи пословицу; эстафеты с атрибутами названной спортивной игрой; викторина «Зимние, летние вида спорта».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Заполнение «Дневка здоровья».</a:t>
                      </a:r>
                      <a:endParaRPr lang="ru-RU" sz="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261" marR="31261" marT="0" marB="0"/>
                </a:tc>
              </a:tr>
            </a:tbl>
          </a:graphicData>
        </a:graphic>
      </p:graphicFrame>
      <p:graphicFrame>
        <p:nvGraphicFramePr>
          <p:cNvPr id="8" name="Объект 7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3917474447"/>
              </p:ext>
            </p:extLst>
          </p:nvPr>
        </p:nvGraphicFramePr>
        <p:xfrm>
          <a:off x="4788024" y="1268413"/>
          <a:ext cx="4176464" cy="525163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80820"/>
                <a:gridCol w="1321061"/>
                <a:gridCol w="1321061"/>
                <a:gridCol w="853522"/>
              </a:tblGrid>
              <a:tr h="371849"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Ноябрь</a:t>
                      </a:r>
                      <a:endParaRPr lang="ru-RU" sz="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138" marR="3213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Тема: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«Подвижная игра в жизни ребенка».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138" marR="32138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Цель:</a:t>
                      </a: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показать значимость подвижных игр в физическом и эмоциональном развитии детей.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Задачи: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138" marR="3213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138" marR="32138" marT="0" marB="0"/>
                </a:tc>
              </a:tr>
              <a:tr h="3718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«Играйте с детьми».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138" marR="3213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-Познакомить родителей с народными играми, их значением во всестороннем развитии ребенка. 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138" marR="3213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Картотека подвижных игр.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138" marR="32138" marT="0" marB="0"/>
                </a:tc>
              </a:tr>
              <a:tr h="46481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«Подвижные игры для дошкольников на развитие цветового восприятия».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138" marR="3213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-Пополнить знания родителей о влиянии подвижных игр на развитие цветового восприятия ребенка.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138" marR="3213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Консультация с подборкой игр.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138" marR="32138" marT="0" marB="0"/>
                </a:tc>
              </a:tr>
              <a:tr h="55777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«Поиграем мы с Югоркой».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138" marR="3213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Познакомить с новыми играми  и закрепить знания правил и содержания подвижных игр коренных жителей  Югры. Показать отражение в играх жизни и быта  ханты и манси. </a:t>
                      </a:r>
                      <a:endParaRPr lang="ru-RU" sz="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138" marR="3213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Спортивный час с Югоркой. 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138" marR="32138" marT="0" marB="0"/>
                </a:tc>
              </a:tr>
              <a:tr h="650734"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Декабрь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138" marR="3213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«Наши любимые игры»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138" marR="3213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-Формирование  семейных ценностей у дошкольников, сохранение и укрепление здоровья детей, их физического развития  через совместную деятельность в  семьях воспитанников. 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138" marR="3213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Домашнее задание для родителей: </a:t>
                      </a: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подготовить подвижную  игру для показа  на семинаре с детьми.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138" marR="32138" marT="0" marB="0"/>
                </a:tc>
              </a:tr>
              <a:tr h="46481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«Атрибуты для игр в домашних условиях».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138" marR="3213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-Познакомить родителей с изготовлением масок – шапочек, атрибутов для подвижных игр. Привлечь к совместной деятельности.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138" marR="3213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Папка – передвижка </a:t>
                      </a: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«Чтоб игра была интереснее».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138" marR="32138" marT="0" marB="0"/>
                </a:tc>
              </a:tr>
              <a:tr h="7436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«Веселый мяч»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138" marR="3213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Пополнить знания детей об играх с мячом, закрепить умения и навыки владения с мячом. Воспитывать интерес к подвижным  играм с мячом, желание играть в коллективе. Развивать быстроту, ловкость, внимание.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138" marR="3213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Игры – эстафеты с мячом.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138" marR="32138" marT="0" marB="0"/>
                </a:tc>
              </a:tr>
              <a:tr h="148739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Итоговое заседание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«Вместе мы играем, вместе отдыхаем».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 теме смотреть приложение №3.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138" marR="3213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-Воспитывать интерес к совместным  подвижным играм  с детьми.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-Совершенствовать двигательные навыки у дошкольников в процессе проведения подвижных игр; укреплять здоровье детей, способствовать их правильному физическому и эмоциональному развитию.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Заинтересовать родителей (законных представителей)  в проведении с детьми подвижных игр коренных народов  Югры.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-Приобщать родителей и детей к здоровому образу жизни.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138" marR="3213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Семинар -практикум</a:t>
                      </a:r>
                      <a:endParaRPr lang="ru-RU" sz="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 Презентация «Играем в народные игры».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Практическое занятие - домашнее задание (обобщение семейного опыта).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Мастер – класс «Подвижные игры коренных народов Югры».</a:t>
                      </a:r>
                      <a:endParaRPr lang="ru-RU" sz="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138" marR="32138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0519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1668647425"/>
              </p:ext>
            </p:extLst>
          </p:nvPr>
        </p:nvGraphicFramePr>
        <p:xfrm>
          <a:off x="323528" y="405766"/>
          <a:ext cx="4248471" cy="589248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04708"/>
                <a:gridCol w="1367413"/>
                <a:gridCol w="1367413"/>
                <a:gridCol w="808937"/>
              </a:tblGrid>
              <a:tr h="595697">
                <a:tc row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Январь</a:t>
                      </a:r>
                      <a:endParaRPr lang="ru-RU" sz="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Тема: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«Я и мое тело».</a:t>
                      </a:r>
                    </a:p>
                    <a:p>
                      <a:pPr indent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indent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Цель:</a:t>
                      </a: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формировать потребность в знаниях о строении своего тела и навыках его укрепления и развития. Развить интерес к самонаблюдению, самообследованию.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Задачи: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</a:tr>
              <a:tr h="10211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«Твое  удивительное  тело»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Помочь ребенку познать окружающий мир.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-Дать представления о строение собственного тела, расширять представления о своем организме, о его строение.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НОД 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Д.и.: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«Дополни предложение», «Скажи наоборот», «Назови части тела».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П.и.: «Это я».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Пальчиковая гимнастика «Семья»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</a:tr>
              <a:tr h="59569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«Соберем человека»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Закрепить знания детей о строении  тела человека (своего тела).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Воспитать бережное отношение к своему здоровью.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Практические задания: 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«Назови части тела»,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«Собери  человека».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</a:tr>
              <a:tr h="68079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«Строение головы».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Познакомить со строением головы, какую функцию выполняют глаза, уши, рот, язык, веки, ресницы.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Вызывать у детей желание обследовать себя и делать выводы по сбережению своего здоровья.</a:t>
                      </a:r>
                      <a:endParaRPr lang="ru-RU" sz="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НОД: </a:t>
                      </a: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рисование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«Наше лицо»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</a:tr>
              <a:tr h="51059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«Важно, как вы ухаживаете за своим телом».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Дать рекомендации родителям о правильном уходе за своим телом. Помочь в объяснении ребенку,  значении правильно ухода за телом в жизни человека. Показ на  собственном  примере.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Индивидуальные консультации.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Наглядный материал.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</a:tr>
              <a:tr h="425498">
                <a:tc row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Февраль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«Сохраните зрение».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Обратить внимание родителей на то, как важно с малых лет следить за  состоянием зрения детей. Познакомить с некоторыми  заболеваниями.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Консультация для родителей.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</a:tr>
              <a:tr h="25529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«Охрана органов зрения».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Дать рекомендации  родителям  о бережном отношении  своего ребенка к  зрению. 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Памятка для родителей.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</a:tr>
              <a:tr h="34039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«Чтобы сохранить хорошее зрение, надо…» 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Разучить комплекс  упражнений для  глаз. Познакомить с упражнениями для снятия зрительного напряжения.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Практическое занятие с детьми.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</a:tr>
              <a:tr h="25529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«Мое тело».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Заинтересовать родителей в выполнении совместного задания с детьми.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Домашнее задание.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</a:tr>
              <a:tr h="9360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Итоговое заседание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«Познай  себя».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 теме смотреть приложение №4.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-Закреплять  представление о  строении своего тела, здоровье, развитии.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Формировать у детей потребность в знаниях о своем строении, развитии, здоровье, совместно с родителями.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Семинар практикум.</a:t>
                      </a:r>
                      <a:endParaRPr lang="ru-RU" sz="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Практические задания: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«Какой профессии человек?», «»«Соберите куклу».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Мастер – </a:t>
                      </a:r>
                      <a:r>
                        <a:rPr lang="ru-RU" sz="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класс«Веселая</a:t>
                      </a: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неделька».</a:t>
                      </a:r>
                      <a:endParaRPr lang="ru-RU" sz="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273" marR="30273" marT="0" marB="0"/>
                </a:tc>
              </a:tr>
            </a:tbl>
          </a:graphicData>
        </a:graphic>
      </p:graphicFrame>
      <p:graphicFrame>
        <p:nvGraphicFramePr>
          <p:cNvPr id="8" name="Объект 7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1992046327"/>
              </p:ext>
            </p:extLst>
          </p:nvPr>
        </p:nvGraphicFramePr>
        <p:xfrm>
          <a:off x="4716017" y="404665"/>
          <a:ext cx="4176464" cy="59617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92764"/>
                <a:gridCol w="1344237"/>
                <a:gridCol w="1344237"/>
                <a:gridCol w="795226"/>
              </a:tblGrid>
              <a:tr h="716530"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Март</a:t>
                      </a:r>
                      <a:endParaRPr lang="ru-RU" sz="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822" marR="3082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Тема: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«Скелет человека».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822" marR="3082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Цель:</a:t>
                      </a:r>
                      <a:r>
                        <a:rPr lang="ru-RU" sz="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сформировать</a:t>
                      </a: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у ребенка представление о том, что скелет - это каркас человеческого тела,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 которого зависит не только внешний вид, но и здоровье человека.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Задачи:</a:t>
                      </a:r>
                      <a:endParaRPr lang="ru-RU" sz="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822" marR="3082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822" marR="30822" marT="0" marB="0"/>
                </a:tc>
              </a:tr>
              <a:tr h="5094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«Влияние неправильной осанки на физическое развитие ребенка».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822" marR="3082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Расширять знания  об осанке человека, о значении ее на физическое развитие ребенка.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822" marR="3082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Консультация для родителей.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Памятка для родителей 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822" marR="30822" marT="0" marB="0"/>
                </a:tc>
              </a:tr>
              <a:tr h="4486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«Скелет – каркас человеческого тела».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822" marR="3082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Познакомить детей со скелетом  человеческого тела, названием и назначением  основных  костей. О значении скелета для жизни человека.</a:t>
                      </a:r>
                      <a:endParaRPr lang="ru-RU" sz="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822" marR="3082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НОД:</a:t>
                      </a: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окружающий мир.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822" marR="30822" marT="0" marB="0"/>
                </a:tc>
              </a:tr>
              <a:tr h="98708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«Что такое осанка?»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822" marR="3082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Дать рекомендации для выявления нарушений осанки у ребенка.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Научить детей определять правильную и неправильную осанку у товарищей. Дать знания о влиянии неправильной осанки на здоровье  человека.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Разучить упражнения для профилактики правильной осанки.</a:t>
                      </a:r>
                      <a:endParaRPr lang="ru-RU" sz="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822" marR="3082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Практическое  занятие для детей </a:t>
                      </a: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«Сядь  правильно»,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«Как проверить осанку?»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822" marR="30822" marT="0" marB="0"/>
                </a:tc>
              </a:tr>
              <a:tr h="820070"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Апрель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822" marR="308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«Профилактика и коррекция плоскостопия у детей дошкольного возраста средствами физического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воспитания».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822" marR="3082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Способствовать развитию инициативы родителей  в формировании у детей устойчивого интереса к физической культуре, потребности бережно относиться к своему здоровью.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822" marR="3082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Консультация.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822" marR="30822" marT="0" marB="0"/>
                </a:tc>
              </a:tr>
              <a:tr h="53841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«Гимнастика для стоп».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822" marR="3082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-Познакомить с упражнениями  для стоп, выполнении   в домашних  условиях.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822" marR="3082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Наглядный материал на стенде с комплексами гимнастики для стоп.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822" marR="30822" marT="0" marB="0"/>
                </a:tc>
              </a:tr>
              <a:tr h="3589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«Весело ножки бегут по дорожке».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822" marR="3082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Приучать детей к ходьбе по массажным дорожкам босиком, к занятиям с массажерами для стоп.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822" marR="308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Оздоровительная ходьба  по массажным коврикам.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822" marR="30822" marT="0" marB="0"/>
                </a:tc>
              </a:tr>
              <a:tr h="15254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Итоговое заседание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«Красота тела в наших руках».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 теме смотреть приложение №5.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822" marR="3082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Научить родителей определять нарушения формы стопы (выявлять плоскостопие у ребенка). Познакомить с методами предупреждения плоскостопия.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Разучить комплекс упражнений, направленных  на формирование правильной осанки. Приобщить родителей  к совместной деятельности, заинтересовать.</a:t>
                      </a:r>
                      <a:endParaRPr lang="ru-RU" sz="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822" marR="308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u="sng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Семинар – практикум:</a:t>
                      </a:r>
                      <a:endParaRPr lang="ru-RU" sz="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практическое занятие «Правильная стопа ребенка». 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Мастер – класс: «Упражнения, направленные на формирование правильной осанки».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Памятки для родителей «Как определить правильную осанку?».</a:t>
                      </a:r>
                      <a:endParaRPr lang="ru-RU" sz="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822" marR="3082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5260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Работа  с  детьми                                                                                                                                       </a:t>
            </a:r>
            <a:r>
              <a:rPr lang="ru-RU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Нод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«мое  удивительное  тело» 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9" name="Picture 3" descr="C:\Users\Admin\Desktop\О.К.Каргина для ЕМД\приложение 4\НОД Мое тело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612565"/>
            <a:ext cx="2448272" cy="1836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Admin\Desktop\О.К.Каргина для ЕМД\приложение 4\НОД Мое тело\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198" b="4427"/>
          <a:stretch/>
        </p:blipFill>
        <p:spPr bwMode="auto">
          <a:xfrm>
            <a:off x="5580112" y="1448798"/>
            <a:ext cx="3235611" cy="2347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Admin\Desktop\О.К.Каргина для ЕМД\приложение 4\НОД Мое тело\голов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230" y="3865903"/>
            <a:ext cx="3022859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C:\Users\Admin\Desktop\О.К.Каргина для ЕМД\приложение 4\НОД Мое тело\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35132" y="3868790"/>
            <a:ext cx="2645512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Объект 3" descr="C:\Users\Admin\Desktop\О.К.Каргина для ЕМД\приложение 4\фото 3\2.jpg"/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009918"/>
            <a:ext cx="2808312" cy="21177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Объект 9" descr="C:\Users\Admin\Desktop\фото 1\IMG_0642.JPG"/>
          <p:cNvPicPr>
            <a:picLocks noGrp="1"/>
          </p:cNvPicPr>
          <p:nvPr>
            <p:ph idx="1"/>
          </p:nvPr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84" r="11328"/>
          <a:stretch/>
        </p:blipFill>
        <p:spPr bwMode="auto">
          <a:xfrm>
            <a:off x="755577" y="1268760"/>
            <a:ext cx="1800200" cy="208823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00956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Нод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на  тему «скелет» 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 descr="C:\Users\Admin\Desktop\О.К.Каргина для ЕМД\приложение 5\НОД Скелет\Скелет  собаки.jpg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51" t="5762" r="12840" b="4702"/>
          <a:stretch/>
        </p:blipFill>
        <p:spPr bwMode="auto">
          <a:xfrm>
            <a:off x="484679" y="1472644"/>
            <a:ext cx="2702034" cy="19958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C:\Users\Admin\Desktop\О.К.Каргина для ЕМД\приложение 5\НОД Скелет\Скелет диназавра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7" y="1700808"/>
            <a:ext cx="2750185" cy="106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Admin\Desktop\О.К.Каргина для ЕМД\приложение 5\НОД Скелет\Скелет рыбы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372" y="1683135"/>
            <a:ext cx="2019300" cy="1513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Admin\Desktop\О.К.Каргина для ЕМД\приложение 5\НОД Скелет\Скелет человека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96" r="27091"/>
          <a:stretch/>
        </p:blipFill>
        <p:spPr bwMode="auto">
          <a:xfrm>
            <a:off x="899592" y="3717032"/>
            <a:ext cx="1872208" cy="25922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C:\Users\Admin\Desktop\О.К.Каргина для ЕМД\приложение 4\фото 3\1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538861"/>
            <a:ext cx="3740552" cy="27363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27813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Итоговое занятие «Красота нашего  тела  в  наших  руках»                              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 descr="C:\Users\Admin\Downloads\стопа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1340768"/>
            <a:ext cx="1820487" cy="1363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Admin\Downloads\стопа3.jpg"/>
          <p:cNvPicPr/>
          <p:nvPr/>
        </p:nvPicPr>
        <p:blipFill>
          <a:blip r:embed="rId3" cstate="print"/>
          <a:srcRect l="4650" t="5556" r="2031" b="10043"/>
          <a:stretch>
            <a:fillRect/>
          </a:stretch>
        </p:blipFill>
        <p:spPr bwMode="auto">
          <a:xfrm>
            <a:off x="539552" y="1340768"/>
            <a:ext cx="1924050" cy="1305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Admin\Desktop\проект ЗДОРОВЕЙ-КА\приложение 4\ИЗ 4\изобр. реб с осан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4339" y="2996952"/>
            <a:ext cx="1883445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Admin\Desktop\проект ЗДОРОВЕЙ-КА\приложение 4\ИЗ 4\правильная и неправ осанка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874" y="1412419"/>
            <a:ext cx="2304256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Admin\Desktop\проект ЗДОРОВЕЙ-КА\приложение 4\ИЗ 4\изобр. прав.осан.jpg"/>
          <p:cNvPicPr/>
          <p:nvPr/>
        </p:nvPicPr>
        <p:blipFill>
          <a:blip r:embed="rId6" cstate="print"/>
          <a:srcRect l="16675" r="16666" b="10579"/>
          <a:stretch>
            <a:fillRect/>
          </a:stretch>
        </p:blipFill>
        <p:spPr bwMode="auto">
          <a:xfrm>
            <a:off x="2987824" y="3043915"/>
            <a:ext cx="1728192" cy="1395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Admin\Desktop\проект ЗДОРОВЕЙ-КА\приложение 4\ИЗ 4\проверка осанки.jpg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72420" y="4717460"/>
            <a:ext cx="2647451" cy="1231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Admin\Desktop\О.К.Каргина для ЕМД\приложение 4\фото 3\3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717032"/>
            <a:ext cx="3833841" cy="27363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1431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Проведение  оздоровительной  гимнастики, спортивных  праздников, веселых эстафет, часов  подвижных  игр,  соревнований.</a:t>
            </a:r>
            <a:endParaRPr lang="ru-RU" sz="1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 descr="C:\Users\Admin\Desktop\оздоровительная гимнастика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4784"/>
            <a:ext cx="2664296" cy="1944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Admin\Desktop\IMG_059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645" y="2183495"/>
            <a:ext cx="2379097" cy="185374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Admin\Desktop\IMG_063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8929" y="1454181"/>
            <a:ext cx="2226372" cy="165618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Admin\Desktop\IMG_076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00808"/>
            <a:ext cx="2376264" cy="1853741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C:\Users\Admin\Desktop\IMG_0761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6742" y="3429000"/>
            <a:ext cx="2448272" cy="18826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Users\Admin\Desktop\IMG_0669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390" y="3922070"/>
            <a:ext cx="2304256" cy="17501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C:\Users\Admin\Desktop\IMG_0503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5301" y="4509120"/>
            <a:ext cx="2340902" cy="19337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C:\Users\Admin\Desktop\IMG_0618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1958" y="4509120"/>
            <a:ext cx="2401755" cy="17897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1199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Работа с родителями</a:t>
            </a:r>
          </a:p>
          <a:p>
            <a:r>
              <a:rPr lang="ru-RU" sz="1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Консультации, памятки</a:t>
            </a:r>
            <a:endParaRPr lang="ru-RU" sz="15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Выполнение домашних практических заданий</a:t>
            </a:r>
            <a:endParaRPr lang="ru-RU" sz="1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Объект 6" descr="C:\Users\Admin\Desktop\проект ЗДОРОВЕЙ-КА\приложение 4\ИЗ 4\как проверить осанку.jpg"/>
          <p:cNvPicPr>
            <a:picLocks noGrp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556792"/>
            <a:ext cx="1944216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2708920"/>
            <a:ext cx="1965208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Объект 9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50652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Задание «Дорисуй портрет»</a:t>
            </a:r>
          </a:p>
          <a:p>
            <a:pPr marL="0" indent="0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                         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Задание по теме «Части дела»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C:\Users\Admin\Desktop\IMG_20211030_162509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440056" y="1976767"/>
            <a:ext cx="1656184" cy="11042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C:\Users\Admin\Desktop\IMG_20211030_162459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32" r="2884" b="4794"/>
          <a:stretch/>
        </p:blipFill>
        <p:spPr bwMode="auto">
          <a:xfrm rot="5400000">
            <a:off x="5884979" y="2301121"/>
            <a:ext cx="1535678" cy="10081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C:\Users\Admin\Desktop\IMG_20211030_162518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"/>
          <a:stretch/>
        </p:blipFill>
        <p:spPr bwMode="auto">
          <a:xfrm rot="5400000">
            <a:off x="7462165" y="2411044"/>
            <a:ext cx="1564484" cy="11521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 descr="C:\Users\Admin\Desktop\IMG_20211030_162354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1" t="1341" r="3899" b="1220"/>
          <a:stretch/>
        </p:blipFill>
        <p:spPr bwMode="auto">
          <a:xfrm rot="5400000">
            <a:off x="4972578" y="3998343"/>
            <a:ext cx="1539474" cy="182100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Рисунок 15" descr="C:\Users\Admin\Desktop\IMG_20211030_162337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57"/>
          <a:stretch/>
        </p:blipFill>
        <p:spPr bwMode="auto">
          <a:xfrm rot="5400000">
            <a:off x="7180741" y="3977294"/>
            <a:ext cx="1479260" cy="18002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40504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Мастер –  класс  «Мой   веселый   звонкий  мяч» 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 descr="C:\Users\Admin\Desktop\IMG_0761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340768"/>
            <a:ext cx="3333404" cy="2497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Admin\Desktop\IMG_076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340768"/>
            <a:ext cx="3240360" cy="244827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Admin\Desktop\IMG_077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005064"/>
            <a:ext cx="2894330" cy="2171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16577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Итоговое  занятие  </a:t>
            </a:r>
            <a:r>
              <a:rPr lang="ru-RU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квн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«Любовь к спорту с детства»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 descr="C:\Users\Admin\Desktop\О.К.Каргина для ЕМД\приложение 2\фото 1\IMG_06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366" y="1340768"/>
            <a:ext cx="2664296" cy="1998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Admin\Desktop\О.К.Каргина для ЕМД\приложение 2\фото 1\IMG_06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148" y="3508635"/>
            <a:ext cx="2755851" cy="2088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Объект 9" descr="C:\Users\Admin\Desktop\фото 1\IMG_0634.JPG"/>
          <p:cNvPicPr>
            <a:picLocks noGrp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302" y="1296823"/>
            <a:ext cx="2647545" cy="2132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C:\Users\Admin\Desktop\фото 1\IMG_0638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6779" y="4005064"/>
            <a:ext cx="2480248" cy="18207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C:\Users\Admin\Desktop\фото 1\IMG_0628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340768"/>
            <a:ext cx="2592288" cy="19983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C:\Users\Admin\Desktop\фото 1\IMG_0619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207" y="4365104"/>
            <a:ext cx="2448272" cy="19109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05308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вечере 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отдыха «Вместе  мы  играем,  вместе отдыхаем»                     родители  делятся  своим    семейным  опытом </a:t>
            </a:r>
          </a:p>
        </p:txBody>
      </p:sp>
      <p:pic>
        <p:nvPicPr>
          <p:cNvPr id="4" name="Объект 3" descr="C:\Users\Admin\Desktop\IMG_20191219_165645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12776"/>
            <a:ext cx="2952328" cy="237616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Admin\Desktop\1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412776"/>
            <a:ext cx="3240360" cy="230425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Admin\Desktop\5.jpe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933056"/>
            <a:ext cx="3168352" cy="2520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Admin\Desktop\фото 2\4.jpe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933056"/>
            <a:ext cx="3240360" cy="25202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02334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955576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Итоговое  мероприятие проекта :                                                                                 спортивный праздник  «Вместе  дружная  семья!» 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484784"/>
            <a:ext cx="8686800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Добрый день, дорогие гости!</a:t>
            </a:r>
          </a:p>
          <a:p>
            <a:pPr marL="0" indent="0">
              <a:buNone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Сегодня в этом зале мы собрались не зря,</a:t>
            </a:r>
          </a:p>
          <a:p>
            <a:pPr marL="0" indent="0">
              <a:buNone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Сегодня мы узнаем, как нам важна семья.</a:t>
            </a:r>
          </a:p>
          <a:p>
            <a:pPr marL="0" indent="0">
              <a:buNone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Давайте же о дружбе в семье поговорим</a:t>
            </a:r>
          </a:p>
          <a:p>
            <a:pPr marL="0" indent="0">
              <a:buNone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и дружбе в наших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семьях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наш праздник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посвятим!</a:t>
            </a:r>
          </a:p>
          <a:p>
            <a:pPr marL="0" indent="0">
              <a:buNone/>
            </a:pP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Семья – самое главное в жизни для каждого из нас. Семья – это близкие и родные люди, те, кого мы любим, с кого берем пример, о ком заботимся, кому желаем добра и счастья. Именно в семье мы учимся любви, ответственности, заботе и уважению.</a:t>
            </a:r>
          </a:p>
          <a:p>
            <a:pPr marL="0" indent="0">
              <a:buNone/>
            </a:pP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Admin\Desktop\О.К.Каргина для ЕМД\Приложение 6\И М Вместе дружная семья\фото\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8352" y="1556792"/>
            <a:ext cx="2755392" cy="1944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Admin\Desktop\О.К.Каргина для ЕМД\Приложение 6\И М Вместе дружная семья\фото\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24944"/>
            <a:ext cx="3168352" cy="237626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Admin\Desktop\О.К.Каргина для ЕМД\Приложение 6\И М Вместе дружная семья\фото\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7696" y="3528982"/>
            <a:ext cx="3168352" cy="20882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66662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548680"/>
            <a:ext cx="8686800" cy="648072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 Заключительный этап.           </a:t>
            </a:r>
            <a:b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412776"/>
            <a:ext cx="8686800" cy="496855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Итоговое  мероприятие с презентацией успехов и достижений, обобщение опыта работы, поощрение наиболее активных участников проекта, рефлексия и анкетирование родителей об удовлетворенности работы клуба, анализ результатов, рекомендации на будущее.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39552" y="4509120"/>
            <a:ext cx="82809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Анализ 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результатов анкетирования позволил увидеть удовлетворенность родителей деятельностью оздоровительного клуба, а так же работой инструктора по физической культуре на 100 %. Родителей интересуют вопросы сохранения физического и психического здоровья ребенка. Педагог доброжелателен и внимателен к детям, проявляет творчество, активно взаимодействует с родителями воспитанников, используя разнообразные современные формы. Родители готовы к взаимодействию по самым различным аспектам образовательного процесса.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C:\Users\Admin\Desktop\О.К.Каргина для ЕМД\приложение 3\фото 2\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02" b="13420"/>
          <a:stretch/>
        </p:blipFill>
        <p:spPr bwMode="auto">
          <a:xfrm>
            <a:off x="2483768" y="2348880"/>
            <a:ext cx="3731065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6361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Результаты    анкетирования      родителей</a:t>
            </a:r>
            <a:endParaRPr lang="ru-RU" sz="1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1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7108655"/>
              </p:ext>
            </p:extLst>
          </p:nvPr>
        </p:nvGraphicFramePr>
        <p:xfrm>
          <a:off x="304800" y="1554163"/>
          <a:ext cx="868680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08168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Подвожу  итог  проделанной  работы</a:t>
            </a:r>
            <a:endParaRPr lang="ru-RU" sz="1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>
              <a:buFont typeface="Wingdings" pitchFamily="2" charset="2"/>
              <a:buChar char="v"/>
            </a:pP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На формирование  детских  интересов  заметно  влияет  отношение родителей  к здоровому образу жизни, в частности к физическому воспитанию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buFont typeface="Wingdings" pitchFamily="2" charset="2"/>
              <a:buChar char="v"/>
            </a:pP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Работа 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семейного клуба показала взаимный интерес со стороны родителей к совместной  двигательно-игровой  деятельности. Обнаружилось  стремление родителей  и  детей  переносить  полученный  на  физкультурных  занятиях двигательный  опыт  в  домашние  условия,  так  как  родители  проявляли заинтересованность и эмоциональную включенность. </a:t>
            </a:r>
          </a:p>
          <a:p>
            <a:pPr algn="just">
              <a:buFont typeface="Wingdings" pitchFamily="2" charset="2"/>
              <a:buChar char="v"/>
            </a:pP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Заполняя 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«Дневники здоровья», родители наглядно отслеживали изменения в физическом развитии своего 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ребенка. </a:t>
            </a:r>
          </a:p>
          <a:p>
            <a:pPr algn="just">
              <a:buFont typeface="Wingdings" pitchFamily="2" charset="2"/>
              <a:buChar char="v"/>
            </a:pPr>
            <a:endParaRPr lang="ru-RU" sz="2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Таким </a:t>
            </a:r>
            <a:r>
              <a:rPr lang="ru-RU" sz="2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образом</a:t>
            </a:r>
            <a:r>
              <a:rPr lang="ru-RU" sz="2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семейный </a:t>
            </a:r>
            <a:r>
              <a:rPr lang="ru-RU" sz="2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клуб «</a:t>
            </a:r>
            <a:r>
              <a:rPr lang="ru-RU" sz="26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Здоровейка</a:t>
            </a:r>
            <a:r>
              <a:rPr lang="ru-RU" sz="2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помогает нам, сотрудникам  детского  сада, эмоционально  сблизить  родителей  с  детьми  и повлиять на улучшение состояния здоровья дошкольников, на личностное развитие детей. А  </a:t>
            </a:r>
            <a:r>
              <a:rPr lang="ru-RU" sz="2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значит, </a:t>
            </a:r>
            <a:r>
              <a:rPr lang="ru-RU" sz="2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детский  сад, это  партнер,  помощник,    консультант, распространитель педагогических </a:t>
            </a:r>
            <a:r>
              <a:rPr lang="ru-RU" sz="2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идей по формированию здорового образа жизни. </a:t>
            </a:r>
            <a:r>
              <a:rPr lang="ru-RU" sz="2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Работа с родителями в такой форме наиболее эффективна.</a:t>
            </a:r>
            <a:endParaRPr lang="ru-RU" sz="2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i="1" dirty="0"/>
              <a:t> </a:t>
            </a:r>
            <a:endParaRPr lang="ru-RU" b="1" dirty="0"/>
          </a:p>
          <a:p>
            <a:pPr marL="0" indent="0">
              <a:buNone/>
            </a:pP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348115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1115144"/>
          </a:xfrm>
        </p:spPr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81444" y="332656"/>
            <a:ext cx="4290556" cy="973856"/>
          </a:xfrm>
        </p:spPr>
        <p:txBody>
          <a:bodyPr>
            <a:normAutofit/>
          </a:bodyPr>
          <a:lstStyle/>
          <a:p>
            <a:pPr algn="ctr"/>
            <a:r>
              <a:rPr lang="ru-R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Победитель ΙV всероссийского  конкурса центров и программ  родительского просвещения                                                       (национальная родительская ассоциация)</a:t>
            </a:r>
            <a:endParaRPr lang="ru-RU" sz="1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404664"/>
            <a:ext cx="4292241" cy="901848"/>
          </a:xfrm>
        </p:spPr>
        <p:txBody>
          <a:bodyPr>
            <a:normAutofit/>
          </a:bodyPr>
          <a:lstStyle/>
          <a:p>
            <a:pPr algn="ctr"/>
            <a:r>
              <a:rPr lang="ru-R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Участник   московской   конференции национальной  родительской  ассоциации  </a:t>
            </a:r>
            <a:endParaRPr lang="ru-RU" sz="1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730" y="1412776"/>
            <a:ext cx="4288536" cy="4824536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3074" name="Picture 2" descr="D:\ИНСТРУКТОР\20-21 учебный год\док  достижения 20-21\дос педагога\Каргина О.К. очный Москва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91761"/>
            <a:ext cx="3171997" cy="4483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307" y="1484784"/>
            <a:ext cx="3351583" cy="4697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7040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476672"/>
            <a:ext cx="8686800" cy="5603453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indent="0" algn="ctr">
              <a:buNone/>
            </a:pPr>
            <a:endParaRPr lang="ru-RU" sz="4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Спасибо   за   внимание.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098" name="Picture 2" descr="C:\Users\Admin\Desktop\офор 2\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492896"/>
            <a:ext cx="2483034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3884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962</TotalTime>
  <Words>2598</Words>
  <Application>Microsoft Office PowerPoint</Application>
  <PresentationFormat>Экран (4:3)</PresentationFormat>
  <Paragraphs>553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Трек</vt:lpstr>
      <vt:lpstr>МУНИЦИПАЛЬНОЕ   БЮДЖЕТНОЕ  ДОШКОЛЬНОЕ ОБРАЗОВАТЕЛЬНОЕ  УЧРЕЖДЕНИЕ  ДЕТСКИЙ  САД   «УМКА»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Реализация  проекта </vt:lpstr>
      <vt:lpstr>Дневник   здоровья</vt:lpstr>
      <vt:lpstr>Я   расту</vt:lpstr>
      <vt:lpstr>Сильнее,  выше,  быстрее</vt:lpstr>
      <vt:lpstr>Экран  настроения</vt:lpstr>
      <vt:lpstr>Наши  достижения</vt:lpstr>
      <vt:lpstr>Презентация PowerPoint</vt:lpstr>
      <vt:lpstr>Презентация PowerPoint</vt:lpstr>
      <vt:lpstr>Работа  с  детьми                                                                                                                                       Нод   «мое  удивительное  тело» </vt:lpstr>
      <vt:lpstr>Нод   на  тему «скелет» </vt:lpstr>
      <vt:lpstr>Итоговое занятие «Красота нашего  тела  в  наших  руках»                              </vt:lpstr>
      <vt:lpstr>Проведение  оздоровительной  гимнастики, спортивных  праздников, веселых эстафет, часов  подвижных  игр,  соревнований.</vt:lpstr>
      <vt:lpstr>Презентация PowerPoint</vt:lpstr>
      <vt:lpstr>Мастер –  класс  «Мой   веселый   звонкий  мяч» </vt:lpstr>
      <vt:lpstr>Итоговое  занятие  квн «Любовь к спорту с детства»</vt:lpstr>
      <vt:lpstr>На  вечере  отдыха «Вместе  мы  играем,  вместе отдыхаем»                     родители  делятся  своим    семейным  опытом </vt:lpstr>
      <vt:lpstr>Итоговое  мероприятие проекта :                                                                                 спортивный праздник  «Вместе  дружная  семья!» </vt:lpstr>
      <vt:lpstr>3. Заключительный этап.                                                                                                                   </vt:lpstr>
      <vt:lpstr>Результаты    анкетирования      родителей</vt:lpstr>
      <vt:lpstr>Подвожу  итог  проделанной  работы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  БЮДЖЕТНОЕ  ДОШКОЛЬНОЕ ОБРАЗОВАТЕЛЬНОЕ  УЧРЕЖДЕНИЕ  ДЕТСКИЙ  САД   «УМКА» </dc:title>
  <dc:creator>Admin</dc:creator>
  <cp:lastModifiedBy>Admin</cp:lastModifiedBy>
  <cp:revision>114</cp:revision>
  <dcterms:created xsi:type="dcterms:W3CDTF">2021-10-18T15:50:44Z</dcterms:created>
  <dcterms:modified xsi:type="dcterms:W3CDTF">2022-06-23T13:49:28Z</dcterms:modified>
</cp:coreProperties>
</file>