
<file path=[Content_Types].xml><?xml version="1.0" encoding="utf-8"?>
<Types xmlns="http://schemas.openxmlformats.org/package/2006/content-types">
  <Default Extension="png" ContentType="image/png"/>
  <Default Extension="mp3" ContentType="audio/mpe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71" r:id="rId12"/>
    <p:sldId id="283" r:id="rId13"/>
    <p:sldId id="266" r:id="rId14"/>
    <p:sldId id="272" r:id="rId15"/>
    <p:sldId id="273" r:id="rId16"/>
    <p:sldId id="274" r:id="rId17"/>
    <p:sldId id="284" r:id="rId18"/>
    <p:sldId id="276" r:id="rId19"/>
    <p:sldId id="275" r:id="rId20"/>
    <p:sldId id="267" r:id="rId21"/>
    <p:sldId id="277" r:id="rId22"/>
    <p:sldId id="278" r:id="rId23"/>
    <p:sldId id="285" r:id="rId24"/>
    <p:sldId id="268" r:id="rId25"/>
    <p:sldId id="269" r:id="rId26"/>
    <p:sldId id="270" r:id="rId27"/>
    <p:sldId id="279" r:id="rId28"/>
    <p:sldId id="280" r:id="rId29"/>
    <p:sldId id="281" r:id="rId30"/>
    <p:sldId id="282" r:id="rId3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CCFF"/>
    <a:srgbClr val="FFFF66"/>
    <a:srgbClr val="FF33CC"/>
    <a:srgbClr val="E9947D"/>
    <a:srgbClr val="FF9900"/>
    <a:srgbClr val="FF6600"/>
    <a:srgbClr val="FFCC00"/>
    <a:srgbClr val="FF9933"/>
    <a:srgbClr val="00CC66"/>
    <a:srgbClr val="993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66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4F302-0551-4E61-A55B-42CA9DA5BB87}" type="datetimeFigureOut">
              <a:rPr lang="ru-RU" smtClean="0"/>
              <a:t>17.06.2021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B6F31-770D-43E0-A8AD-60DE172AC45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84773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4F302-0551-4E61-A55B-42CA9DA5BB87}" type="datetimeFigureOut">
              <a:rPr lang="ru-RU" smtClean="0"/>
              <a:t>17.06.2021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B6F31-770D-43E0-A8AD-60DE172AC45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7661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4F302-0551-4E61-A55B-42CA9DA5BB87}" type="datetimeFigureOut">
              <a:rPr lang="ru-RU" smtClean="0"/>
              <a:t>17.06.2021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B6F31-770D-43E0-A8AD-60DE172AC45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49230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4F302-0551-4E61-A55B-42CA9DA5BB87}" type="datetimeFigureOut">
              <a:rPr lang="ru-RU" smtClean="0"/>
              <a:t>17.06.2021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B6F31-770D-43E0-A8AD-60DE172AC45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06966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4F302-0551-4E61-A55B-42CA9DA5BB87}" type="datetimeFigureOut">
              <a:rPr lang="ru-RU" smtClean="0"/>
              <a:t>17.06.2021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B6F31-770D-43E0-A8AD-60DE172AC45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39166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4F302-0551-4E61-A55B-42CA9DA5BB87}" type="datetimeFigureOut">
              <a:rPr lang="ru-RU" smtClean="0"/>
              <a:t>17.06.2021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B6F31-770D-43E0-A8AD-60DE172AC45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64714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4F302-0551-4E61-A55B-42CA9DA5BB87}" type="datetimeFigureOut">
              <a:rPr lang="ru-RU" smtClean="0"/>
              <a:t>17.06.2021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B6F31-770D-43E0-A8AD-60DE172AC45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20865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4F302-0551-4E61-A55B-42CA9DA5BB87}" type="datetimeFigureOut">
              <a:rPr lang="ru-RU" smtClean="0"/>
              <a:t>17.06.2021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B6F31-770D-43E0-A8AD-60DE172AC45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97548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4F302-0551-4E61-A55B-42CA9DA5BB87}" type="datetimeFigureOut">
              <a:rPr lang="ru-RU" smtClean="0"/>
              <a:t>17.06.2021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B6F31-770D-43E0-A8AD-60DE172AC45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75728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4F302-0551-4E61-A55B-42CA9DA5BB87}" type="datetimeFigureOut">
              <a:rPr lang="ru-RU" smtClean="0"/>
              <a:t>17.06.2021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B6F31-770D-43E0-A8AD-60DE172AC45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13078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4F302-0551-4E61-A55B-42CA9DA5BB87}" type="datetimeFigureOut">
              <a:rPr lang="ru-RU" smtClean="0"/>
              <a:t>17.06.2021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B6F31-770D-43E0-A8AD-60DE172AC45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02287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64F302-0551-4E61-A55B-42CA9DA5BB87}" type="datetimeFigureOut">
              <a:rPr lang="ru-RU" smtClean="0"/>
              <a:t>17.06.2021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8B6F31-770D-43E0-A8AD-60DE172AC45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81197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3.png"/><Relationship Id="rId7" Type="http://schemas.microsoft.com/office/2007/relationships/hdphoto" Target="../media/hdphoto2.wdp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microsoft.com/office/2007/relationships/hdphoto" Target="../media/hdphoto1.wdp"/><Relationship Id="rId4" Type="http://schemas.openxmlformats.org/officeDocument/2006/relationships/image" Target="../media/image4.png"/><Relationship Id="rId9" Type="http://schemas.microsoft.com/office/2007/relationships/hdphoto" Target="../media/hdphoto3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2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6" Type="http://schemas.microsoft.com/office/2007/relationships/hdphoto" Target="../media/hdphoto5.wdp"/><Relationship Id="rId5" Type="http://schemas.openxmlformats.org/officeDocument/2006/relationships/image" Target="../media/image11.png"/><Relationship Id="rId4" Type="http://schemas.microsoft.com/office/2007/relationships/hdphoto" Target="../media/hdphoto4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13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microsoft.com/office/2007/relationships/hdphoto" Target="../media/hdphoto6.wdp"/><Relationship Id="rId7" Type="http://schemas.microsoft.com/office/2007/relationships/hdphoto" Target="../media/hdphoto8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microsoft.com/office/2007/relationships/hdphoto" Target="../media/hdphoto7.wdp"/><Relationship Id="rId4" Type="http://schemas.openxmlformats.org/officeDocument/2006/relationships/image" Target="../media/image15.png"/><Relationship Id="rId9" Type="http://schemas.microsoft.com/office/2007/relationships/hdphoto" Target="../media/hdphoto9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5" Type="http://schemas.openxmlformats.org/officeDocument/2006/relationships/image" Target="../media/image18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png"/><Relationship Id="rId4" Type="http://schemas.openxmlformats.org/officeDocument/2006/relationships/image" Target="../media/image21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5" Type="http://schemas.openxmlformats.org/officeDocument/2006/relationships/image" Target="../media/image23.png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microsoft.com/office/2007/relationships/hdphoto" Target="../media/hdphoto10.wdp"/><Relationship Id="rId7" Type="http://schemas.microsoft.com/office/2007/relationships/hdphoto" Target="../media/hdphoto12.wdp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microsoft.com/office/2007/relationships/hdphoto" Target="../media/hdphoto11.wdp"/><Relationship Id="rId4" Type="http://schemas.openxmlformats.org/officeDocument/2006/relationships/image" Target="../media/image2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5" Type="http://schemas.openxmlformats.org/officeDocument/2006/relationships/image" Target="../media/image28.png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3.wdp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4.wdp"/><Relationship Id="rId4" Type="http://schemas.openxmlformats.org/officeDocument/2006/relationships/image" Target="../media/image31.png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media" Target="../media/media7.mp3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6" Type="http://schemas.openxmlformats.org/officeDocument/2006/relationships/image" Target="../media/image8.pn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7.mp3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15.wdp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7.png"/><Relationship Id="rId4" Type="http://schemas.microsoft.com/office/2007/relationships/hdphoto" Target="../media/hdphoto16.wdp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audio" Target="../media/media9.mp3"/><Relationship Id="rId13" Type="http://schemas.openxmlformats.org/officeDocument/2006/relationships/image" Target="../media/image40.png"/><Relationship Id="rId3" Type="http://schemas.microsoft.com/office/2007/relationships/media" Target="../media/media7.mp3"/><Relationship Id="rId7" Type="http://schemas.microsoft.com/office/2007/relationships/media" Target="../media/media9.mp3"/><Relationship Id="rId12" Type="http://schemas.openxmlformats.org/officeDocument/2006/relationships/image" Target="../media/image39.png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6" Type="http://schemas.openxmlformats.org/officeDocument/2006/relationships/audio" Target="../media/media8.mp3"/><Relationship Id="rId11" Type="http://schemas.openxmlformats.org/officeDocument/2006/relationships/image" Target="../media/image38.png"/><Relationship Id="rId5" Type="http://schemas.microsoft.com/office/2007/relationships/media" Target="../media/media8.mp3"/><Relationship Id="rId10" Type="http://schemas.openxmlformats.org/officeDocument/2006/relationships/image" Target="../media/image8.png"/><Relationship Id="rId4" Type="http://schemas.openxmlformats.org/officeDocument/2006/relationships/audio" Target="../media/media7.mp3"/><Relationship Id="rId9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7" Type="http://schemas.microsoft.com/office/2007/relationships/hdphoto" Target="../media/hdphoto18.wdp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png"/><Relationship Id="rId5" Type="http://schemas.microsoft.com/office/2007/relationships/hdphoto" Target="../media/hdphoto17.wdp"/><Relationship Id="rId4" Type="http://schemas.openxmlformats.org/officeDocument/2006/relationships/image" Target="../media/image44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audio" Target="../media/media13.mp3"/><Relationship Id="rId13" Type="http://schemas.openxmlformats.org/officeDocument/2006/relationships/slideLayout" Target="../slideLayouts/slideLayout7.xml"/><Relationship Id="rId3" Type="http://schemas.microsoft.com/office/2007/relationships/media" Target="../media/media11.mp3"/><Relationship Id="rId7" Type="http://schemas.microsoft.com/office/2007/relationships/media" Target="../media/media13.mp3"/><Relationship Id="rId12" Type="http://schemas.openxmlformats.org/officeDocument/2006/relationships/audio" Target="../media/media15.mp3"/><Relationship Id="rId2" Type="http://schemas.openxmlformats.org/officeDocument/2006/relationships/audio" Target="../media/media10.mp3"/><Relationship Id="rId1" Type="http://schemas.microsoft.com/office/2007/relationships/media" Target="../media/media10.mp3"/><Relationship Id="rId6" Type="http://schemas.openxmlformats.org/officeDocument/2006/relationships/audio" Target="../media/media12.mp3"/><Relationship Id="rId11" Type="http://schemas.microsoft.com/office/2007/relationships/media" Target="../media/media15.mp3"/><Relationship Id="rId5" Type="http://schemas.microsoft.com/office/2007/relationships/media" Target="../media/media12.mp3"/><Relationship Id="rId15" Type="http://schemas.openxmlformats.org/officeDocument/2006/relationships/image" Target="../media/image38.png"/><Relationship Id="rId10" Type="http://schemas.openxmlformats.org/officeDocument/2006/relationships/audio" Target="../media/media14.mp3"/><Relationship Id="rId4" Type="http://schemas.openxmlformats.org/officeDocument/2006/relationships/audio" Target="../media/media11.mp3"/><Relationship Id="rId9" Type="http://schemas.microsoft.com/office/2007/relationships/media" Target="../media/media14.mp3"/><Relationship Id="rId14" Type="http://schemas.openxmlformats.org/officeDocument/2006/relationships/image" Target="../media/image8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9.png"/><Relationship Id="rId4" Type="http://schemas.microsoft.com/office/2007/relationships/hdphoto" Target="../media/hdphoto19.wdp"/></Relationships>
</file>

<file path=ppt/slides/_rels/slide25.xml.rels><?xml version="1.0" encoding="UTF-8" standalone="yes"?>
<Relationships xmlns="http://schemas.openxmlformats.org/package/2006/relationships"><Relationship Id="rId3" Type="http://schemas.microsoft.com/office/2007/relationships/media" Target="../media/media17.mp3"/><Relationship Id="rId7" Type="http://schemas.openxmlformats.org/officeDocument/2006/relationships/image" Target="../media/image38.png"/><Relationship Id="rId2" Type="http://schemas.openxmlformats.org/officeDocument/2006/relationships/audio" Target="../media/media16.mp3"/><Relationship Id="rId1" Type="http://schemas.microsoft.com/office/2007/relationships/media" Target="../media/media16.mp3"/><Relationship Id="rId6" Type="http://schemas.openxmlformats.org/officeDocument/2006/relationships/image" Target="../media/image8.pn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17.mp3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microsoft.com/office/2007/relationships/media" Target="../media/media19.mp3"/><Relationship Id="rId7" Type="http://schemas.openxmlformats.org/officeDocument/2006/relationships/slideLayout" Target="../slideLayouts/slideLayout7.xml"/><Relationship Id="rId2" Type="http://schemas.openxmlformats.org/officeDocument/2006/relationships/audio" Target="../media/media18.mp3"/><Relationship Id="rId1" Type="http://schemas.microsoft.com/office/2007/relationships/media" Target="../media/media18.mp3"/><Relationship Id="rId6" Type="http://schemas.openxmlformats.org/officeDocument/2006/relationships/audio" Target="../media/media20.mp3"/><Relationship Id="rId5" Type="http://schemas.microsoft.com/office/2007/relationships/media" Target="../media/media20.mp3"/><Relationship Id="rId4" Type="http://schemas.openxmlformats.org/officeDocument/2006/relationships/audio" Target="../media/media19.mp3"/><Relationship Id="rId9" Type="http://schemas.openxmlformats.org/officeDocument/2006/relationships/image" Target="../media/image50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7" Type="http://schemas.openxmlformats.org/officeDocument/2006/relationships/image" Target="../media/image53.pn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Relationship Id="rId6" Type="http://schemas.microsoft.com/office/2007/relationships/hdphoto" Target="../media/hdphoto21.wdp"/><Relationship Id="rId5" Type="http://schemas.openxmlformats.org/officeDocument/2006/relationships/image" Target="../media/image52.png"/><Relationship Id="rId4" Type="http://schemas.microsoft.com/office/2007/relationships/hdphoto" Target="../media/hdphoto20.wdp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microsoft.com/office/2007/relationships/media" Target="../media/media22.mp3"/><Relationship Id="rId7" Type="http://schemas.openxmlformats.org/officeDocument/2006/relationships/slideLayout" Target="../slideLayouts/slideLayout7.xml"/><Relationship Id="rId2" Type="http://schemas.openxmlformats.org/officeDocument/2006/relationships/audio" Target="../media/media21.mp3"/><Relationship Id="rId1" Type="http://schemas.microsoft.com/office/2007/relationships/media" Target="../media/media21.mp3"/><Relationship Id="rId6" Type="http://schemas.openxmlformats.org/officeDocument/2006/relationships/audio" Target="../media/media23.mp3"/><Relationship Id="rId5" Type="http://schemas.microsoft.com/office/2007/relationships/media" Target="../media/media23.mp3"/><Relationship Id="rId4" Type="http://schemas.openxmlformats.org/officeDocument/2006/relationships/audio" Target="../media/media22.mp3"/><Relationship Id="rId9" Type="http://schemas.openxmlformats.org/officeDocument/2006/relationships/image" Target="../media/image8.png"/></Relationships>
</file>

<file path=ppt/slides/_rels/slide29.xml.rels><?xml version="1.0" encoding="UTF-8" standalone="yes"?>
<Relationships xmlns="http://schemas.openxmlformats.org/package/2006/relationships"><Relationship Id="rId3" Type="http://schemas.microsoft.com/office/2007/relationships/hdphoto" Target="../media/hdphoto22.wdp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3.wdp"/><Relationship Id="rId4" Type="http://schemas.openxmlformats.org/officeDocument/2006/relationships/image" Target="../media/image55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323649" y="6020407"/>
            <a:ext cx="5544701" cy="546881"/>
          </a:xfr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Подготовила: Сундукова В.А., ДДЛ-119</a:t>
            </a:r>
            <a:endParaRPr lang="ru-RU" dirty="0">
              <a:solidFill>
                <a:schemeClr val="accent1">
                  <a:lumMod val="50000"/>
                </a:schemeClr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388362" y="467272"/>
            <a:ext cx="9415276" cy="1634484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chemeClr val="accent1">
                    <a:lumMod val="5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Логопедический тренажер «Обучение чтению для начинающих»</a:t>
            </a:r>
            <a:endParaRPr lang="ru-RU" sz="3600" dirty="0">
              <a:solidFill>
                <a:schemeClr val="accent1">
                  <a:lumMod val="50000"/>
                </a:schemeClr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pic>
        <p:nvPicPr>
          <p:cNvPr id="2052" name="Picture 4" descr="Веселые буквы - ИЗ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7936" y="2316163"/>
            <a:ext cx="5076126" cy="3489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5326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92323" y="436728"/>
            <a:ext cx="8830102" cy="1296538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Внимательно посмотри на картинки и скажи, что на них изображено?</a:t>
            </a:r>
            <a:endParaRPr lang="ru-RU" sz="2800" dirty="0">
              <a:solidFill>
                <a:schemeClr val="accent1">
                  <a:lumMod val="50000"/>
                </a:schemeClr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87" t="12494" r="10125" b="13123"/>
          <a:stretch/>
        </p:blipFill>
        <p:spPr>
          <a:xfrm>
            <a:off x="3860611" y="2047163"/>
            <a:ext cx="4493526" cy="429131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9362" y="2047163"/>
            <a:ext cx="4976884" cy="429256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89" b="99245" l="259" r="9948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6339" y="1917849"/>
            <a:ext cx="3508827" cy="481782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581" b="92216" l="3500" r="95667">
                        <a14:foregroundMark x1="18333" y1="14671" x2="18333" y2="14671"/>
                        <a14:foregroundMark x1="11333" y1="71856" x2="11333" y2="718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6252" y="2110262"/>
            <a:ext cx="7482243" cy="416511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2286" b="97143" l="6429" r="9342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357" r="6178"/>
          <a:stretch/>
        </p:blipFill>
        <p:spPr>
          <a:xfrm>
            <a:off x="3355075" y="1917849"/>
            <a:ext cx="5445457" cy="4659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26554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/>
          <a:srcRect l="20664" t="41779" r="62902" b="28413"/>
          <a:stretch/>
        </p:blipFill>
        <p:spPr>
          <a:xfrm>
            <a:off x="4060104" y="2117923"/>
            <a:ext cx="4094539" cy="4175350"/>
          </a:xfrm>
          <a:prstGeom prst="rect">
            <a:avLst/>
          </a:prstGeom>
        </p:spPr>
      </p:pic>
      <p:pic>
        <p:nvPicPr>
          <p:cNvPr id="5" name="буква а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 flipV="1">
            <a:off x="6132394" y="3424223"/>
            <a:ext cx="45719" cy="45719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692323" y="436728"/>
            <a:ext cx="8830102" cy="1296538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Как ты думаешь, с какой буквы начинаются названия этих картинок?</a:t>
            </a:r>
            <a:endParaRPr lang="ru-RU" sz="2800" dirty="0">
              <a:solidFill>
                <a:schemeClr val="accent1">
                  <a:lumMod val="50000"/>
                </a:schemeClr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83639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266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92323" y="436728"/>
            <a:ext cx="8830102" cy="1296538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Внимательно посмотри на картинки и скажи, что на них изображено?</a:t>
            </a:r>
            <a:endParaRPr lang="ru-RU" sz="2800" dirty="0">
              <a:solidFill>
                <a:schemeClr val="accent1">
                  <a:lumMod val="50000"/>
                </a:schemeClr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9896" y="1869743"/>
            <a:ext cx="5254955" cy="472945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9254" l="14179" r="8283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5620" y="1972719"/>
            <a:ext cx="4523505" cy="452350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5926" b="98519" l="10222" r="8088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044" t="5617" r="18358"/>
          <a:stretch/>
        </p:blipFill>
        <p:spPr>
          <a:xfrm>
            <a:off x="4097740" y="1883029"/>
            <a:ext cx="4019264" cy="470288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9896" y="1883029"/>
            <a:ext cx="5553464" cy="4613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5794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буква у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 flipV="1">
            <a:off x="5915476" y="3898724"/>
            <a:ext cx="51823" cy="45719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692323" y="436728"/>
            <a:ext cx="8830102" cy="1296538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Как ты думаешь, с какой буквы начинаются названия этих картинок?</a:t>
            </a:r>
            <a:endParaRPr lang="ru-RU" sz="2800" dirty="0">
              <a:solidFill>
                <a:schemeClr val="accent1">
                  <a:lumMod val="50000"/>
                </a:schemeClr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5"/>
          <a:srcRect l="22934" t="50048" r="60200" b="20337"/>
          <a:stretch/>
        </p:blipFill>
        <p:spPr>
          <a:xfrm>
            <a:off x="4055537" y="2105739"/>
            <a:ext cx="4103673" cy="4051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06994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266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002" b="94184" l="13833" r="78667">
                        <a14:foregroundMark x1="63000" y1="30957" x2="63000" y2="3095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3105" t="3226" r="19313" b="5105"/>
          <a:stretch/>
        </p:blipFill>
        <p:spPr>
          <a:xfrm>
            <a:off x="4114801" y="1910686"/>
            <a:ext cx="3985146" cy="480189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604" b="96036" l="2500" r="9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1757" y="1955402"/>
            <a:ext cx="5142891" cy="475717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8858" b="88235" l="0" r="99840">
                        <a14:foregroundMark x1="18690" y1="45502" x2="18690" y2="45502"/>
                        <a14:foregroundMark x1="36102" y1="43945" x2="36102" y2="4394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7822" b="9780"/>
          <a:stretch/>
        </p:blipFill>
        <p:spPr>
          <a:xfrm>
            <a:off x="3057099" y="2127722"/>
            <a:ext cx="6045247" cy="404106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99593" l="4111" r="95667">
                        <a14:foregroundMark x1="43667" y1="23338" x2="43667" y2="23338"/>
                        <a14:foregroundMark x1="55778" y1="22524" x2="55778" y2="2252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658" y="2127722"/>
            <a:ext cx="5444127" cy="4458135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692323" y="436728"/>
            <a:ext cx="8830102" cy="1296538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Внимательно посмотри на картинки и скажи, что на них изображено?</a:t>
            </a:r>
            <a:endParaRPr lang="ru-RU" sz="2800" dirty="0">
              <a:solidFill>
                <a:schemeClr val="accent1">
                  <a:lumMod val="50000"/>
                </a:schemeClr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32100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буква о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791200" y="3688080"/>
            <a:ext cx="45719" cy="45719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692323" y="436728"/>
            <a:ext cx="8830102" cy="1296538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Как ты думаешь, с какой буквы начинаются названия этих картинок?</a:t>
            </a:r>
            <a:endParaRPr lang="ru-RU" sz="2800" dirty="0">
              <a:solidFill>
                <a:schemeClr val="accent1">
                  <a:lumMod val="50000"/>
                </a:schemeClr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5"/>
          <a:srcRect l="22392" t="38317" r="60632" b="31490"/>
          <a:stretch/>
        </p:blipFill>
        <p:spPr>
          <a:xfrm>
            <a:off x="4031391" y="2124221"/>
            <a:ext cx="4151965" cy="4151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936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285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9060" y="2426044"/>
            <a:ext cx="7096627" cy="3819981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5849" y="2050378"/>
            <a:ext cx="4183047" cy="419564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80"/>
          <a:stretch/>
        </p:blipFill>
        <p:spPr>
          <a:xfrm>
            <a:off x="4120826" y="2020532"/>
            <a:ext cx="3973092" cy="463100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7639" y="2020532"/>
            <a:ext cx="2649993" cy="4737455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692323" y="436728"/>
            <a:ext cx="8830102" cy="1296538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Внимательно посмотри на картинки и скажи, что на них изображено?</a:t>
            </a:r>
            <a:endParaRPr lang="ru-RU" sz="2800" dirty="0">
              <a:solidFill>
                <a:schemeClr val="accent1">
                  <a:lumMod val="50000"/>
                </a:schemeClr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4073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буква м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791200" y="3688080"/>
            <a:ext cx="45719" cy="45719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692323" y="436728"/>
            <a:ext cx="8830102" cy="1296538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Как ты думаешь, с какой буквы начинаются названия этих картинок?</a:t>
            </a:r>
            <a:endParaRPr lang="ru-RU" sz="2800" dirty="0">
              <a:solidFill>
                <a:schemeClr val="accent1">
                  <a:lumMod val="50000"/>
                </a:schemeClr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5"/>
          <a:srcRect l="22609" t="40818" r="60524" b="29182"/>
          <a:stretch/>
        </p:blipFill>
        <p:spPr>
          <a:xfrm>
            <a:off x="4326342" y="2334187"/>
            <a:ext cx="3562064" cy="3562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83218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266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9423" l="111" r="9988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3451" y="2351585"/>
            <a:ext cx="6447846" cy="372542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3871" l="10000" r="9077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354" t="9066" r="9267" b="5253"/>
          <a:stretch/>
        </p:blipFill>
        <p:spPr>
          <a:xfrm>
            <a:off x="3384645" y="2351585"/>
            <a:ext cx="5445458" cy="399879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4535" b="90000" l="2381" r="9714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624" t="5117" r="3611" b="8578"/>
          <a:stretch/>
        </p:blipFill>
        <p:spPr>
          <a:xfrm>
            <a:off x="3739487" y="1982887"/>
            <a:ext cx="4735773" cy="446281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0028" y="2109214"/>
            <a:ext cx="4874690" cy="4483535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692323" y="436728"/>
            <a:ext cx="8830102" cy="1296538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Внимательно посмотри на картинки и скажи, что на них изображено?</a:t>
            </a:r>
            <a:endParaRPr lang="ru-RU" sz="2800" dirty="0">
              <a:solidFill>
                <a:schemeClr val="accent1">
                  <a:lumMod val="50000"/>
                </a:schemeClr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33551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буква с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 flipV="1">
            <a:off x="5791201" y="3733799"/>
            <a:ext cx="50042" cy="50042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692323" y="436728"/>
            <a:ext cx="8830102" cy="1296538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Как ты думаешь, с какой буквы начинаются названия этих картинок?</a:t>
            </a:r>
            <a:endParaRPr lang="ru-RU" sz="2800" dirty="0">
              <a:solidFill>
                <a:schemeClr val="accent1">
                  <a:lumMod val="50000"/>
                </a:schemeClr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5"/>
          <a:srcRect l="23474" t="43317" r="59551" b="26490"/>
          <a:stretch/>
        </p:blipFill>
        <p:spPr>
          <a:xfrm>
            <a:off x="4278573" y="2321170"/>
            <a:ext cx="3657601" cy="3657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52457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273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92323" y="436728"/>
            <a:ext cx="8830102" cy="1296538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chemeClr val="accent1">
                    <a:lumMod val="5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Молодец, а теперь давай поиграем с буквами!</a:t>
            </a:r>
            <a:endParaRPr lang="ru-RU" sz="3600" dirty="0">
              <a:solidFill>
                <a:schemeClr val="accent1">
                  <a:lumMod val="50000"/>
                </a:schemeClr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pic>
        <p:nvPicPr>
          <p:cNvPr id="3074" name="Picture 2" descr="Скачать Азбука Детям: Веселые Буквы Android: образовательных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36" b="3451"/>
          <a:stretch/>
        </p:blipFill>
        <p:spPr bwMode="auto">
          <a:xfrm>
            <a:off x="3668974" y="2115403"/>
            <a:ext cx="4876800" cy="43263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2570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687033" y="1971049"/>
            <a:ext cx="1257075" cy="221599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38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А</a:t>
            </a:r>
            <a:endParaRPr lang="ru-RU" sz="13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00B050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783649" y="1971048"/>
            <a:ext cx="1152881" cy="221599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38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У</a:t>
            </a:r>
            <a:endParaRPr lang="ru-RU" sz="13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00B050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3426" b="43704" l="13000" r="866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1197" t="20896" r="9997" b="53703"/>
          <a:stretch/>
        </p:blipFill>
        <p:spPr>
          <a:xfrm>
            <a:off x="2944108" y="3310511"/>
            <a:ext cx="6005015" cy="876525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50" b="27000" l="66275" r="79804">
                        <a14:foregroundMark x1="75294" y1="24250" x2="78824" y2="19750"/>
                        <a14:foregroundMark x1="75294" y1="20750" x2="78431" y2="19250"/>
                      </a14:backgroundRemoval>
                    </a14:imgEffect>
                  </a14:imgLayer>
                </a14:imgProps>
              </a:ext>
            </a:extLst>
          </a:blip>
          <a:srcRect l="66108" r="20350" b="72299"/>
          <a:stretch/>
        </p:blipFill>
        <p:spPr>
          <a:xfrm>
            <a:off x="3037315" y="1805511"/>
            <a:ext cx="1041217" cy="1670537"/>
          </a:xfrm>
          <a:prstGeom prst="rect">
            <a:avLst/>
          </a:prstGeom>
        </p:spPr>
      </p:pic>
      <p:sp>
        <p:nvSpPr>
          <p:cNvPr id="13" name="Прямоугольник 12"/>
          <p:cNvSpPr/>
          <p:nvPr/>
        </p:nvSpPr>
        <p:spPr>
          <a:xfrm>
            <a:off x="1692323" y="436728"/>
            <a:ext cx="8830102" cy="1296538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Тяни первую букву до тех пор, пока ты с львёнком не добежишь по дорожке до второй буквы</a:t>
            </a:r>
            <a:endParaRPr lang="ru-RU" sz="2800" dirty="0">
              <a:solidFill>
                <a:schemeClr val="accent1">
                  <a:lumMod val="50000"/>
                </a:schemeClr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687033" y="4590428"/>
            <a:ext cx="1152881" cy="221599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38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У</a:t>
            </a:r>
            <a:endParaRPr lang="ru-RU" sz="13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0070C0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8731551" y="4590428"/>
            <a:ext cx="1257075" cy="221599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38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А</a:t>
            </a:r>
            <a:endParaRPr lang="ru-RU" sz="13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0070C0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3426" b="43704" l="13000" r="866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1197" t="20896" r="9997" b="53703"/>
          <a:stretch/>
        </p:blipFill>
        <p:spPr>
          <a:xfrm>
            <a:off x="2944108" y="5698423"/>
            <a:ext cx="6005015" cy="876525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50" b="27000" l="66275" r="79804">
                        <a14:foregroundMark x1="75294" y1="24250" x2="78824" y2="19750"/>
                        <a14:foregroundMark x1="75294" y1="20750" x2="78431" y2="19250"/>
                      </a14:backgroundRemoval>
                    </a14:imgEffect>
                  </a14:imgLayer>
                </a14:imgProps>
              </a:ext>
            </a:extLst>
          </a:blip>
          <a:srcRect l="66108" r="20350" b="72299"/>
          <a:stretch/>
        </p:blipFill>
        <p:spPr>
          <a:xfrm>
            <a:off x="3037315" y="4218024"/>
            <a:ext cx="1041217" cy="1670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7193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125E-6 -3.7037E-6 L 0.38099 -0.0060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049" y="-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125E-6 4.44444E-6 L 0.38099 -0.00602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049" y="-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УА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575611" y="4919123"/>
            <a:ext cx="45719" cy="45719"/>
          </a:xfrm>
          <a:prstGeom prst="rect">
            <a:avLst/>
          </a:prstGeom>
        </p:spPr>
      </p:pic>
      <p:pic>
        <p:nvPicPr>
          <p:cNvPr id="16" name="АУ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170590" y="4919124"/>
            <a:ext cx="45719" cy="45719"/>
          </a:xfrm>
          <a:prstGeom prst="rect">
            <a:avLst/>
          </a:prstGeom>
        </p:spPr>
      </p:pic>
      <p:pic>
        <p:nvPicPr>
          <p:cNvPr id="15" name="УА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656884" y="4941985"/>
            <a:ext cx="45719" cy="45719"/>
          </a:xfrm>
          <a:prstGeom prst="rect">
            <a:avLst/>
          </a:prstGeom>
        </p:spPr>
      </p:pic>
      <p:pic>
        <p:nvPicPr>
          <p:cNvPr id="14" name="АУ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6"/>
          <a:stretch>
            <a:fillRect/>
          </a:stretch>
        </p:blipFill>
        <p:spPr>
          <a:xfrm flipH="1" flipV="1">
            <a:off x="2198099" y="5079740"/>
            <a:ext cx="45719" cy="45719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434906" y="422661"/>
            <a:ext cx="9415276" cy="1296538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chemeClr val="accent1">
                    <a:lumMod val="5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Давай вместе прочитаем слоги</a:t>
            </a:r>
            <a:endParaRPr lang="ru-RU" sz="3600" dirty="0">
              <a:solidFill>
                <a:schemeClr val="accent1">
                  <a:lumMod val="50000"/>
                </a:schemeClr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426563" y="2228144"/>
            <a:ext cx="2162226" cy="221599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38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3399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АУ</a:t>
            </a:r>
            <a:endParaRPr lang="ru-RU" sz="138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3399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910226" y="2223833"/>
            <a:ext cx="2083584" cy="221599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38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66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УА</a:t>
            </a:r>
            <a:endParaRPr lang="ru-RU" sz="96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66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8" name="Арка 7"/>
          <p:cNvSpPr/>
          <p:nvPr/>
        </p:nvSpPr>
        <p:spPr>
          <a:xfrm rot="10800000">
            <a:off x="1438531" y="3625484"/>
            <a:ext cx="2138289" cy="1505243"/>
          </a:xfrm>
          <a:prstGeom prst="blockArc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9" name="Арка 8"/>
          <p:cNvSpPr/>
          <p:nvPr/>
        </p:nvSpPr>
        <p:spPr>
          <a:xfrm rot="10800000">
            <a:off x="3882873" y="3625484"/>
            <a:ext cx="2138289" cy="1505243"/>
          </a:xfrm>
          <a:prstGeom prst="blockArc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311525" y="2223832"/>
            <a:ext cx="2137356" cy="221599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38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3399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АУ</a:t>
            </a:r>
            <a:endParaRPr lang="ru-RU" sz="138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3399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8766597" y="2223831"/>
            <a:ext cx="2083585" cy="221599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38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66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УА</a:t>
            </a:r>
            <a:endParaRPr lang="ru-RU" sz="96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66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12" name="Арка 11"/>
          <p:cNvSpPr/>
          <p:nvPr/>
        </p:nvSpPr>
        <p:spPr>
          <a:xfrm rot="10800000">
            <a:off x="6299556" y="3625484"/>
            <a:ext cx="2138289" cy="1505243"/>
          </a:xfrm>
          <a:prstGeom prst="blockArc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3" name="Арка 12"/>
          <p:cNvSpPr/>
          <p:nvPr/>
        </p:nvSpPr>
        <p:spPr>
          <a:xfrm rot="10800000">
            <a:off x="8711893" y="3625484"/>
            <a:ext cx="2138289" cy="1505243"/>
          </a:xfrm>
          <a:prstGeom prst="blockArc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92154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5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  <p:audio>
              <p:cMediaNode vol="80000">
                <p:cTn id="5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 vol="80000">
                <p:cTn id="5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  <p:audio>
              <p:cMediaNode vol="80000">
                <p:cTn id="5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9" dur="1896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4" dur="1704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9" dur="1896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4" dur="1704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8" grpId="0" animBg="1"/>
      <p:bldP spid="9" grpId="0" animBg="1"/>
      <p:bldP spid="10" grpId="0"/>
      <p:bldP spid="11" grpId="0"/>
      <p:bldP spid="12" grpId="0" animBg="1"/>
      <p:bldP spid="1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434906" y="422660"/>
            <a:ext cx="9415276" cy="1450423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chemeClr val="accent1">
                    <a:lumMod val="5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Миша потерялся в лесу, давай поможем ему найти своих родителей. Для этого нужно их громко позвать</a:t>
            </a:r>
            <a:endParaRPr lang="ru-RU" sz="3200" dirty="0">
              <a:solidFill>
                <a:schemeClr val="accent1">
                  <a:lumMod val="50000"/>
                </a:schemeClr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pic>
        <p:nvPicPr>
          <p:cNvPr id="1026" name="Picture 2" descr="Аууу! | Перекличка | Тема дня | Наше радио Пермь 100.0 fm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252" r="9949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427" y="1976160"/>
            <a:ext cx="3698755" cy="4611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823343" y="3338773"/>
            <a:ext cx="1801520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72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Ау…</a:t>
            </a:r>
            <a:endParaRPr lang="ru-RU" sz="72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495260" y="4539102"/>
            <a:ext cx="1801520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72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Ау…</a:t>
            </a:r>
            <a:endParaRPr lang="ru-RU" sz="72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966399" y="2110137"/>
            <a:ext cx="1801520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72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Ау…</a:t>
            </a:r>
            <a:endParaRPr lang="ru-RU" sz="72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315493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23799" t="45048" r="52522" b="20914"/>
          <a:stretch/>
        </p:blipFill>
        <p:spPr>
          <a:xfrm>
            <a:off x="1434906" y="2038332"/>
            <a:ext cx="5064369" cy="409312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434906" y="422661"/>
            <a:ext cx="9415276" cy="1296538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chemeClr val="accent1">
                    <a:lumMod val="5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Покажи, как кричит малыш?</a:t>
            </a:r>
            <a:endParaRPr lang="ru-RU" sz="3600" dirty="0">
              <a:solidFill>
                <a:schemeClr val="accent1">
                  <a:lumMod val="50000"/>
                </a:schemeClr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499275" y="2284399"/>
            <a:ext cx="1765997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72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Уа…</a:t>
            </a:r>
            <a:endParaRPr lang="ru-RU" sz="72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C00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976103" y="3484728"/>
            <a:ext cx="1765997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72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Уа…</a:t>
            </a:r>
            <a:endParaRPr lang="ru-RU" sz="72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C00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9084185" y="4685057"/>
            <a:ext cx="1765997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72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Уа…</a:t>
            </a:r>
            <a:endParaRPr lang="ru-RU" sz="72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C00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995614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692323" y="436728"/>
            <a:ext cx="8830102" cy="1296538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chemeClr val="accent1">
                    <a:lumMod val="5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У тебя отлично получается!</a:t>
            </a:r>
          </a:p>
          <a:p>
            <a:pPr algn="ctr"/>
            <a:r>
              <a:rPr lang="ru-RU" sz="3600" dirty="0">
                <a:solidFill>
                  <a:schemeClr val="accent1">
                    <a:lumMod val="5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Продолжим</a:t>
            </a:r>
            <a:r>
              <a:rPr lang="ru-RU" sz="3600" dirty="0" smtClean="0">
                <a:solidFill>
                  <a:schemeClr val="accent1">
                    <a:lumMod val="5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!</a:t>
            </a:r>
            <a:endParaRPr lang="ru-RU" sz="3600" dirty="0">
              <a:solidFill>
                <a:schemeClr val="accent1">
                  <a:lumMod val="50000"/>
                </a:schemeClr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pic>
        <p:nvPicPr>
          <p:cNvPr id="4100" name="Picture 4" descr="Быстрый и удобный сервис для создания мемов :) | Мультфильмы, Милые  рисунки, Детские картины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7393" y="2303003"/>
            <a:ext cx="5119961" cy="4055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6063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01254" y="436728"/>
            <a:ext cx="9075761" cy="1296538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Тяни первую букву до тех пор, пока ты со смешариком не добежишь по дорожке до второй буквы</a:t>
            </a:r>
            <a:endParaRPr lang="ru-RU" sz="2800" dirty="0">
              <a:solidFill>
                <a:schemeClr val="accent1">
                  <a:lumMod val="50000"/>
                </a:schemeClr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10" t="55522" r="12150" b="28159"/>
          <a:stretch/>
        </p:blipFill>
        <p:spPr>
          <a:xfrm>
            <a:off x="2868306" y="3543879"/>
            <a:ext cx="5786650" cy="46856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10" t="55522" r="12150" b="28159"/>
          <a:stretch/>
        </p:blipFill>
        <p:spPr>
          <a:xfrm>
            <a:off x="2868305" y="5650172"/>
            <a:ext cx="5786651" cy="534537"/>
          </a:xfrm>
          <a:prstGeom prst="rect">
            <a:avLst/>
          </a:prstGeom>
        </p:spPr>
      </p:pic>
      <p:pic>
        <p:nvPicPr>
          <p:cNvPr id="1026" name="Picture 2" descr="Пазл «крош» из 8 элементов | Собрать онлайн пазл №19226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9783" l="28556" r="71667">
                        <a14:foregroundMark x1="46889" y1="43478" x2="46889" y2="43478"/>
                        <a14:foregroundMark x1="53444" y1="45435" x2="53444" y2="45435"/>
                        <a14:foregroundMark x1="55444" y1="50000" x2="55444" y2="50000"/>
                        <a14:foregroundMark x1="54778" y1="56957" x2="54778" y2="56957"/>
                        <a14:foregroundMark x1="49889" y1="48043" x2="49889" y2="4804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8494" r="28736"/>
          <a:stretch/>
        </p:blipFill>
        <p:spPr bwMode="auto">
          <a:xfrm>
            <a:off x="2868305" y="1779351"/>
            <a:ext cx="1465447" cy="1764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Смешарики — ВикиФур, русскоязычная фурри-энциклопедия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8305" y="4176204"/>
            <a:ext cx="1465447" cy="14654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611229" y="1882592"/>
            <a:ext cx="1257075" cy="221599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38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3399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А</a:t>
            </a:r>
            <a:endParaRPr lang="ru-RU" sz="96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3399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8654956" y="4354224"/>
            <a:ext cx="1731564" cy="221599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38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7E6BC5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М</a:t>
            </a:r>
            <a:endParaRPr lang="ru-RU" sz="96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7E6BC5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692323" y="4354224"/>
            <a:ext cx="1189276" cy="221599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38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7E6BC5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У</a:t>
            </a:r>
            <a:endParaRPr lang="ru-RU" sz="96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7E6BC5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8654956" y="1882592"/>
            <a:ext cx="1731564" cy="221599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38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3399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М</a:t>
            </a:r>
            <a:endParaRPr lang="ru-RU" sz="96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3399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10654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2.96296E-6 L 0.38529 -0.0057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258" y="-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7.40741E-7 L 0.3875 0.00463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375" y="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УА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 flipV="1">
            <a:off x="10038267" y="5025581"/>
            <a:ext cx="105143" cy="105143"/>
          </a:xfrm>
          <a:prstGeom prst="rect">
            <a:avLst/>
          </a:prstGeom>
        </p:spPr>
      </p:pic>
      <p:pic>
        <p:nvPicPr>
          <p:cNvPr id="22" name="АУ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0"/>
          <a:stretch>
            <a:fillRect/>
          </a:stretch>
        </p:blipFill>
        <p:spPr>
          <a:xfrm flipV="1">
            <a:off x="7597375" y="5025581"/>
            <a:ext cx="105143" cy="105143"/>
          </a:xfrm>
          <a:prstGeom prst="rect">
            <a:avLst/>
          </a:prstGeom>
        </p:spPr>
      </p:pic>
      <p:pic>
        <p:nvPicPr>
          <p:cNvPr id="21" name="УМ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5791200" y="3657600"/>
            <a:ext cx="76200" cy="76200"/>
          </a:xfrm>
          <a:prstGeom prst="rect">
            <a:avLst/>
          </a:prstGeom>
        </p:spPr>
      </p:pic>
      <p:pic>
        <p:nvPicPr>
          <p:cNvPr id="20" name="АМ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2599162" y="4812097"/>
            <a:ext cx="45719" cy="45719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434905" y="422661"/>
            <a:ext cx="9670946" cy="1296538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chemeClr val="accent1">
                    <a:lumMod val="5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Давай вместе прочитаем слоги</a:t>
            </a:r>
            <a:endParaRPr lang="ru-RU" sz="3600" dirty="0">
              <a:solidFill>
                <a:schemeClr val="accent1">
                  <a:lumMod val="50000"/>
                </a:schemeClr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434906" y="2316624"/>
            <a:ext cx="2462534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20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CC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АМ</a:t>
            </a:r>
            <a:endParaRPr lang="ru-RU" sz="120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CC0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191201" y="2316624"/>
            <a:ext cx="2371162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12000" b="1" dirty="0" smtClean="0">
                <a:ln w="12700">
                  <a:solidFill>
                    <a:srgbClr val="44546A">
                      <a:lumMod val="75000"/>
                    </a:srgbClr>
                  </a:solidFill>
                  <a:prstDash val="solid"/>
                </a:ln>
                <a:solidFill>
                  <a:srgbClr val="00CC66"/>
                </a:solidFill>
                <a:effectLst>
                  <a:outerShdw dist="38100" dir="2640000" algn="bl" rotWithShape="0">
                    <a:srgbClr val="44546A">
                      <a:lumMod val="75000"/>
                    </a:srgbClr>
                  </a:outerShdw>
                </a:effectLst>
              </a:rPr>
              <a:t>УМ</a:t>
            </a:r>
            <a:endParaRPr lang="ru-RU" sz="12000" b="1" dirty="0">
              <a:ln w="12700">
                <a:solidFill>
                  <a:srgbClr val="44546A">
                    <a:lumMod val="75000"/>
                  </a:srgbClr>
                </a:solidFill>
                <a:prstDash val="solid"/>
              </a:ln>
              <a:solidFill>
                <a:srgbClr val="00CC66"/>
              </a:solidFill>
              <a:effectLst>
                <a:outerShdw dist="38100" dir="2640000" algn="bl" rotWithShape="0">
                  <a:srgbClr val="44546A">
                    <a:lumMod val="75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850917" y="2316624"/>
            <a:ext cx="1881797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0" b="1" dirty="0" smtClean="0">
                <a:ln w="12700">
                  <a:solidFill>
                    <a:srgbClr val="44546A">
                      <a:lumMod val="75000"/>
                    </a:srgbClr>
                  </a:solidFill>
                  <a:prstDash val="solid"/>
                </a:ln>
                <a:solidFill>
                  <a:srgbClr val="FFCC00"/>
                </a:solidFill>
                <a:effectLst>
                  <a:outerShdw dist="38100" dir="2640000" algn="bl" rotWithShape="0">
                    <a:srgbClr val="44546A">
                      <a:lumMod val="75000"/>
                    </a:srgbClr>
                  </a:outerShdw>
                </a:effectLst>
              </a:rPr>
              <a:t>АУ</a:t>
            </a:r>
            <a:endParaRPr lang="ru-RU" dirty="0">
              <a:solidFill>
                <a:srgbClr val="FFCC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9224054" y="2316624"/>
            <a:ext cx="1835952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0" b="1" dirty="0" smtClean="0">
                <a:ln w="12700">
                  <a:solidFill>
                    <a:srgbClr val="44546A">
                      <a:lumMod val="75000"/>
                    </a:srgbClr>
                  </a:solidFill>
                  <a:prstDash val="solid"/>
                </a:ln>
                <a:solidFill>
                  <a:srgbClr val="00CC66"/>
                </a:solidFill>
                <a:effectLst>
                  <a:outerShdw dist="38100" dir="2640000" algn="bl" rotWithShape="0">
                    <a:srgbClr val="44546A">
                      <a:lumMod val="75000"/>
                    </a:srgbClr>
                  </a:outerShdw>
                </a:effectLst>
              </a:rPr>
              <a:t>УА</a:t>
            </a:r>
            <a:endParaRPr lang="ru-RU" dirty="0">
              <a:solidFill>
                <a:srgbClr val="00CC66"/>
              </a:solidFill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170031" y="4362563"/>
            <a:ext cx="2145978" cy="768163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674456" y="4362562"/>
            <a:ext cx="2152075" cy="768163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9065992" y="4362561"/>
            <a:ext cx="2152075" cy="768163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590135" y="4362561"/>
            <a:ext cx="2152075" cy="768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82328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5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6" dur="1584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5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2" dur="1416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6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8" dur="1896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6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4" dur="1704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7" grpId="0"/>
      <p:bldP spid="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9627" l="9328" r="8955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3313" y="2005704"/>
            <a:ext cx="3289112" cy="3289112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71" t="14636" r="12416" b="13250"/>
          <a:stretch/>
        </p:blipFill>
        <p:spPr>
          <a:xfrm>
            <a:off x="1692322" y="2005704"/>
            <a:ext cx="3548417" cy="3429572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692323" y="436728"/>
            <a:ext cx="8830102" cy="1296538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Выбери буквы, которые есть в названиях этих картинок</a:t>
            </a:r>
            <a:endParaRPr lang="ru-RU" sz="2800" dirty="0">
              <a:solidFill>
                <a:schemeClr val="accent1">
                  <a:lumMod val="50000"/>
                </a:schemeClr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637821" y="5433032"/>
            <a:ext cx="806632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80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А</a:t>
            </a:r>
            <a:endParaRPr lang="ru-RU" sz="80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670138" y="5433032"/>
            <a:ext cx="72808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80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33CCFF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С</a:t>
            </a:r>
            <a:endParaRPr lang="ru-RU" sz="80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33CCFF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623907" y="5494586"/>
            <a:ext cx="990977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72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00CC66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М</a:t>
            </a:r>
            <a:endParaRPr lang="ru-RU" sz="60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00CC66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7606371" y="5494585"/>
            <a:ext cx="583814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72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33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У</a:t>
            </a:r>
            <a:endParaRPr lang="ru-RU" sz="66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330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9418114" y="5494584"/>
            <a:ext cx="809837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72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33CC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О</a:t>
            </a:r>
            <a:endParaRPr lang="ru-RU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33CC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469853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6 2.59259E-6 L 0.00065 -0.5187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" y="-259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54167E-6 2.59259E-6 L -0.00456 -0.52176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4" y="-260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501254" y="295324"/>
            <a:ext cx="9130352" cy="1078173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Тяни первую букву до тех пор, пока ты с малышариком не добежишь по дорожке до второй буквы</a:t>
            </a:r>
            <a:endParaRPr lang="ru-RU" sz="2800" dirty="0">
              <a:solidFill>
                <a:schemeClr val="accent1">
                  <a:lumMod val="50000"/>
                </a:schemeClr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501254" y="1702031"/>
            <a:ext cx="930062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96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33CCFF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А</a:t>
            </a:r>
            <a:endParaRPr lang="ru-RU" sz="96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33CCFF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537321" y="3458821"/>
            <a:ext cx="857927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9600" b="1" dirty="0" smtClean="0">
                <a:ln w="12700">
                  <a:solidFill>
                    <a:srgbClr val="44546A">
                      <a:lumMod val="75000"/>
                    </a:srgbClr>
                  </a:solidFill>
                  <a:prstDash val="solid"/>
                </a:ln>
                <a:solidFill>
                  <a:srgbClr val="FF33CC"/>
                </a:solidFill>
                <a:effectLst>
                  <a:outerShdw dist="38100" dir="2640000" algn="bl" rotWithShape="0">
                    <a:srgbClr val="44546A">
                      <a:lumMod val="75000"/>
                    </a:srgbClr>
                  </a:outerShdw>
                </a:effectLst>
              </a:rPr>
              <a:t>У</a:t>
            </a:r>
            <a:endParaRPr lang="ru-RU" dirty="0">
              <a:solidFill>
                <a:srgbClr val="FF33CC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457971" y="5215611"/>
            <a:ext cx="1016625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9600" b="1" dirty="0" smtClean="0">
                <a:ln w="12700">
                  <a:solidFill>
                    <a:srgbClr val="44546A">
                      <a:lumMod val="75000"/>
                    </a:srgbClr>
                  </a:solidFill>
                  <a:prstDash val="solid"/>
                </a:ln>
                <a:solidFill>
                  <a:srgbClr val="99FF33"/>
                </a:solidFill>
                <a:effectLst>
                  <a:outerShdw dist="38100" dir="2640000" algn="bl" rotWithShape="0">
                    <a:srgbClr val="44546A">
                      <a:lumMod val="75000"/>
                    </a:srgbClr>
                  </a:outerShdw>
                </a:effectLst>
              </a:rPr>
              <a:t>О</a:t>
            </a:r>
            <a:endParaRPr lang="ru-RU" dirty="0">
              <a:solidFill>
                <a:srgbClr val="99FF33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9794517" y="5215611"/>
            <a:ext cx="837089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9600" b="1" dirty="0" smtClean="0">
                <a:ln w="12700">
                  <a:solidFill>
                    <a:srgbClr val="44546A">
                      <a:lumMod val="75000"/>
                    </a:srgbClr>
                  </a:solidFill>
                  <a:prstDash val="solid"/>
                </a:ln>
                <a:solidFill>
                  <a:srgbClr val="99FF33"/>
                </a:solidFill>
                <a:effectLst>
                  <a:outerShdw dist="38100" dir="2640000" algn="bl" rotWithShape="0">
                    <a:srgbClr val="44546A">
                      <a:lumMod val="75000"/>
                    </a:srgbClr>
                  </a:outerShdw>
                </a:effectLst>
              </a:rPr>
              <a:t>С</a:t>
            </a:r>
            <a:endParaRPr lang="ru-RU" dirty="0">
              <a:solidFill>
                <a:srgbClr val="99FF33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9794516" y="3458821"/>
            <a:ext cx="837089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9600" b="1" dirty="0" smtClean="0">
                <a:ln w="12700">
                  <a:solidFill>
                    <a:srgbClr val="44546A">
                      <a:lumMod val="75000"/>
                    </a:srgbClr>
                  </a:solidFill>
                  <a:prstDash val="solid"/>
                </a:ln>
                <a:solidFill>
                  <a:srgbClr val="FF33CC"/>
                </a:solidFill>
                <a:effectLst>
                  <a:outerShdw dist="38100" dir="2640000" algn="bl" rotWithShape="0">
                    <a:srgbClr val="44546A">
                      <a:lumMod val="75000"/>
                    </a:srgbClr>
                  </a:outerShdw>
                </a:effectLst>
              </a:rPr>
              <a:t>С</a:t>
            </a:r>
            <a:endParaRPr lang="ru-RU" dirty="0">
              <a:solidFill>
                <a:srgbClr val="FF33CC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9794516" y="1748813"/>
            <a:ext cx="837089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9600" b="1" dirty="0" smtClean="0">
                <a:ln w="12700">
                  <a:solidFill>
                    <a:srgbClr val="44546A">
                      <a:lumMod val="75000"/>
                    </a:srgbClr>
                  </a:solidFill>
                  <a:prstDash val="solid"/>
                </a:ln>
                <a:solidFill>
                  <a:srgbClr val="33CCFF"/>
                </a:solidFill>
                <a:effectLst>
                  <a:outerShdw dist="38100" dir="2640000" algn="bl" rotWithShape="0">
                    <a:srgbClr val="44546A">
                      <a:lumMod val="75000"/>
                    </a:srgbClr>
                  </a:outerShdw>
                </a:effectLst>
              </a:rPr>
              <a:t>С</a:t>
            </a:r>
            <a:endParaRPr lang="ru-RU" dirty="0">
              <a:solidFill>
                <a:srgbClr val="33CCFF"/>
              </a:solidFill>
            </a:endParaRPr>
          </a:p>
        </p:txBody>
      </p:sp>
      <p:pic>
        <p:nvPicPr>
          <p:cNvPr id="2050" name="Picture 2" descr="Дорога асфальта изолированная на белой предпосылке Иллюстрация вектора  извилистой дороги Шаблон дизайна автомобильного движения Иллюстрация  вектора - иллюстрации насчитывающей трасса, автомобиль: 122457179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160" r="33175"/>
          <a:stretch/>
        </p:blipFill>
        <p:spPr bwMode="auto">
          <a:xfrm rot="5400000">
            <a:off x="5890382" y="3105442"/>
            <a:ext cx="488348" cy="6598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Дорога асфальта изолированная на белой предпосылке Иллюстрация вектора  извилистой дороги Шаблон дизайна автомобильного движения Иллюстрация  вектора - иллюстрации насчитывающей трасса, автомобиль: 122457179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160" r="33175"/>
          <a:stretch/>
        </p:blipFill>
        <p:spPr bwMode="auto">
          <a:xfrm rot="5400000">
            <a:off x="5890382" y="1485199"/>
            <a:ext cx="488348" cy="6598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Дорога асфальта изолированная на белой предпосылке Иллюстрация вектора  извилистой дороги Шаблон дизайна автомобильного движения Иллюстрация  вектора - иллюстрации насчитывающей трасса, автомобиль: 122457179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160" r="33175"/>
          <a:stretch/>
        </p:blipFill>
        <p:spPr bwMode="auto">
          <a:xfrm rot="5400000">
            <a:off x="5879352" y="-259757"/>
            <a:ext cx="510409" cy="6598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Идеи на тему «Малышарики» (19) | день рождения, ребенок день рождения,  детские принты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28" t="14061" r="10973" b="17140"/>
          <a:stretch/>
        </p:blipFill>
        <p:spPr bwMode="auto">
          <a:xfrm>
            <a:off x="2756100" y="1540892"/>
            <a:ext cx="1225723" cy="1506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Malyshariki, участник, день рождения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8077" b="85308" l="2556" r="94000">
                        <a14:foregroundMark x1="57444" y1="43231" x2="57444" y2="43231"/>
                        <a14:foregroundMark x1="74333" y1="37923" x2="74333" y2="37923"/>
                        <a14:foregroundMark x1="39222" y1="38231" x2="39222" y2="38231"/>
                        <a14:foregroundMark x1="36556" y1="38462" x2="36556" y2="38462"/>
                        <a14:foregroundMark x1="75000" y1="15692" x2="75000" y2="15692"/>
                        <a14:foregroundMark x1="59333" y1="12385" x2="59333" y2="12385"/>
                        <a14:foregroundMark x1="65111" y1="17462" x2="65111" y2="17462"/>
                        <a14:foregroundMark x1="54556" y1="12385" x2="54556" y2="12385"/>
                        <a14:foregroundMark x1="66222" y1="10846" x2="66222" y2="10846"/>
                        <a14:foregroundMark x1="37667" y1="40462" x2="37667" y2="40462"/>
                        <a14:foregroundMark x1="71000" y1="38923" x2="71000" y2="3892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9732" b="13463"/>
          <a:stretch/>
        </p:blipFill>
        <p:spPr bwMode="auto">
          <a:xfrm>
            <a:off x="2756099" y="3284321"/>
            <a:ext cx="1291709" cy="14330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Малышарики Смешарики День Рождения, смешарики, другие, обои для рабочего  стола, очки png | PNGWin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7724" b="89739" l="3889" r="991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142" t="18147" b="10939"/>
          <a:stretch/>
        </p:blipFill>
        <p:spPr bwMode="auto">
          <a:xfrm>
            <a:off x="2835448" y="4954454"/>
            <a:ext cx="1303248" cy="14206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903186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6 -7.40741E-7 L 0.46589 -0.0002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294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54167E-6 -3.33333E-6 L 0.46198 -0.00023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099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4.07407E-6 L 0.45729 4.07407E-6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6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ОМ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5834896" y="6191760"/>
            <a:ext cx="45719" cy="45719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15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077961" y="5644559"/>
            <a:ext cx="2145978" cy="768163"/>
          </a:xfrm>
          <a:prstGeom prst="rect">
            <a:avLst/>
          </a:prstGeom>
        </p:spPr>
      </p:pic>
      <p:pic>
        <p:nvPicPr>
          <p:cNvPr id="29" name="УМ!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4"/>
          <a:stretch>
            <a:fillRect/>
          </a:stretch>
        </p:blipFill>
        <p:spPr>
          <a:xfrm flipH="1" flipV="1">
            <a:off x="9537459" y="6214377"/>
            <a:ext cx="45719" cy="45719"/>
          </a:xfrm>
          <a:prstGeom prst="rect">
            <a:avLst/>
          </a:prstGeom>
        </p:spPr>
      </p:pic>
      <p:pic>
        <p:nvPicPr>
          <p:cNvPr id="27" name="АМ!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2056083" y="6231696"/>
            <a:ext cx="76859" cy="76859"/>
          </a:xfrm>
          <a:prstGeom prst="rect">
            <a:avLst/>
          </a:prstGeom>
        </p:spPr>
      </p:pic>
      <p:pic>
        <p:nvPicPr>
          <p:cNvPr id="26" name="УС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9524478" y="3700722"/>
            <a:ext cx="45719" cy="45719"/>
          </a:xfrm>
          <a:prstGeom prst="rect">
            <a:avLst/>
          </a:prstGeom>
        </p:spPr>
      </p:pic>
      <p:pic>
        <p:nvPicPr>
          <p:cNvPr id="25" name="ОС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4"/>
          <a:stretch>
            <a:fillRect/>
          </a:stretch>
        </p:blipFill>
        <p:spPr>
          <a:xfrm flipH="1" flipV="1">
            <a:off x="5950423" y="3733800"/>
            <a:ext cx="45719" cy="45719"/>
          </a:xfrm>
          <a:prstGeom prst="rect">
            <a:avLst/>
          </a:prstGeom>
        </p:spPr>
      </p:pic>
      <p:pic>
        <p:nvPicPr>
          <p:cNvPr id="24" name="АС">
            <a:hlinkClick r:id="" action="ppaction://media"/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14"/>
          <a:stretch>
            <a:fillRect/>
          </a:stretch>
        </p:blipFill>
        <p:spPr>
          <a:xfrm flipH="1" flipV="1">
            <a:off x="2132942" y="3846276"/>
            <a:ext cx="46748" cy="46748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434905" y="422661"/>
            <a:ext cx="9505291" cy="887524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chemeClr val="accent1">
                    <a:lumMod val="5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Давай вместе прочитаем слоги</a:t>
            </a:r>
            <a:endParaRPr lang="ru-RU" sz="3200" dirty="0">
              <a:solidFill>
                <a:schemeClr val="accent1">
                  <a:lumMod val="50000"/>
                </a:schemeClr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664230" y="1630727"/>
            <a:ext cx="1547027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96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00CC66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АС</a:t>
            </a:r>
            <a:endParaRPr lang="ru-RU" sz="60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00CC66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316428" y="1630727"/>
            <a:ext cx="1669047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96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9933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ОС</a:t>
            </a:r>
            <a:endParaRPr lang="ru-RU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9933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090646" y="1630727"/>
            <a:ext cx="1477264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96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33CCFF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УС</a:t>
            </a:r>
            <a:endParaRPr lang="ru-RU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33CCFF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434903" y="4074900"/>
            <a:ext cx="2005678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96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CC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АМ</a:t>
            </a:r>
            <a:endParaRPr lang="ru-RU" sz="80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CC0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104830" y="4074900"/>
            <a:ext cx="2092239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96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33CC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ОМ</a:t>
            </a:r>
            <a:endParaRPr lang="ru-RU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33CC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8897386" y="4074900"/>
            <a:ext cx="1933543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96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99FF33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УМ</a:t>
            </a:r>
            <a:endParaRPr lang="ru-RU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99FF33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15">
            <a:duotone>
              <a:prstClr val="black"/>
              <a:srgbClr val="33CC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367802" y="3136844"/>
            <a:ext cx="2145978" cy="768163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15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8756289" y="3136843"/>
            <a:ext cx="2145978" cy="768163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15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367802" y="5644559"/>
            <a:ext cx="2145978" cy="768163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15">
            <a:duotone>
              <a:prstClr val="black"/>
              <a:schemeClr val="accent4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8814989" y="5644559"/>
            <a:ext cx="2145978" cy="768163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15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077961" y="3141540"/>
            <a:ext cx="2145978" cy="768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7318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>
                      <p:stCondLst>
                        <p:cond delay="0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0" dur="1536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8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6" dur="1584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8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6"/>
                </p:tgtEl>
              </p:cMediaNode>
            </p:audio>
            <p:seq concurrent="1" nextAc="seek">
              <p:cTn id="8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9" fill="hold">
                      <p:stCondLst>
                        <p:cond delay="0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2" dur="1776" fill="hold"/>
                                        <p:tgtEl>
                                          <p:spTgt spid="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9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  <p:seq concurrent="1" nextAc="seek">
              <p:cTn id="9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5" fill="hold">
                      <p:stCondLst>
                        <p:cond delay="0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8" dur="1536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9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"/>
                </p:tgtEl>
              </p:cMediaNode>
            </p:audio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>
                      <p:stCondLst>
                        <p:cond delay="0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4" dur="1536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10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9"/>
                </p:tgtEl>
              </p:cMediaNode>
            </p:audio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0" dur="1464" fill="hold"/>
                                        <p:tgtEl>
                                          <p:spTgt spid="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92323" y="573206"/>
            <a:ext cx="8830102" cy="1815152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chemeClr val="accent1">
                    <a:lumMod val="5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У тебя отлично получается справляться со всеми заданиями. Продолжай в том же духе!</a:t>
            </a:r>
            <a:endParaRPr lang="ru-RU" sz="3600" dirty="0">
              <a:solidFill>
                <a:schemeClr val="accent1">
                  <a:lumMod val="50000"/>
                </a:schemeClr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pic>
        <p:nvPicPr>
          <p:cNvPr id="5122" name="Picture 2" descr="Идеи на тему «Фиксик» (35) | детские картинки, мультфильмы, детские  мультфильмы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9063" y="2511187"/>
            <a:ext cx="4416621" cy="4131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7364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01254" y="295324"/>
            <a:ext cx="9130352" cy="1078173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Тяни первую букву до тех пор, пока ты с фиксиком не добежишь по дорожке до второй буквы</a:t>
            </a:r>
            <a:endParaRPr lang="ru-RU" sz="2800" dirty="0">
              <a:solidFill>
                <a:schemeClr val="accent1">
                  <a:lumMod val="50000"/>
                </a:schemeClr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403" b="47065"/>
          <a:stretch/>
        </p:blipFill>
        <p:spPr>
          <a:xfrm>
            <a:off x="2886903" y="3293732"/>
            <a:ext cx="6454588" cy="62317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403" b="47065"/>
          <a:stretch/>
        </p:blipFill>
        <p:spPr>
          <a:xfrm>
            <a:off x="2886903" y="5655101"/>
            <a:ext cx="6454588" cy="69603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280775" y="1825824"/>
            <a:ext cx="1473481" cy="186204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15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33CC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М</a:t>
            </a:r>
            <a:endParaRPr lang="ru-RU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33CC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378604" y="1822848"/>
            <a:ext cx="1077539" cy="186204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15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33CC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А</a:t>
            </a:r>
            <a:endParaRPr lang="ru-RU" sz="96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33CC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9421083" y="4134247"/>
            <a:ext cx="992580" cy="186204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15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9933FF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У</a:t>
            </a:r>
            <a:endParaRPr lang="ru-RU" sz="115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9933FF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280775" y="4134247"/>
            <a:ext cx="1473481" cy="186204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15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9933FF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М</a:t>
            </a:r>
            <a:endParaRPr lang="ru-RU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9933FF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pic>
        <p:nvPicPr>
          <p:cNvPr id="3074" name="Picture 2" descr="95 Фіксики ideas | virtual pet, kids rugs, labels printables free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400" b="98400" l="9856" r="89904">
                        <a14:foregroundMark x1="39423" y1="35800" x2="39423" y2="358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1655" t="3193" r="12673"/>
          <a:stretch/>
        </p:blipFill>
        <p:spPr bwMode="auto">
          <a:xfrm>
            <a:off x="2886903" y="1555539"/>
            <a:ext cx="1297748" cy="1995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Картинки по запросу фиксики симка и нолик обои | Disney characters, Mario  characters, Pictures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98" t="11906" r="15289" b="13971"/>
          <a:stretch/>
        </p:blipFill>
        <p:spPr bwMode="auto">
          <a:xfrm>
            <a:off x="2833848" y="3769508"/>
            <a:ext cx="1350803" cy="2233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87133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95833E-6 -2.22222E-6 L 0.43646 0.0018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823" y="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7 1.48148E-6 L 0.43542 -0.00185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771" y="-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34905" y="422662"/>
            <a:ext cx="9537895" cy="1146832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chemeClr val="accent1">
                    <a:lumMod val="5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Давай вместе прочитаем слоги слитно</a:t>
            </a:r>
            <a:endParaRPr lang="ru-RU" sz="3600" dirty="0">
              <a:solidFill>
                <a:schemeClr val="accent1">
                  <a:lumMod val="50000"/>
                </a:schemeClr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608016" y="1893486"/>
            <a:ext cx="2005677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96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33CC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МА</a:t>
            </a:r>
            <a:endParaRPr lang="ru-RU" sz="96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33CC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039257" y="1893486"/>
            <a:ext cx="1933543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9600" b="1" dirty="0" smtClean="0">
                <a:ln w="12700">
                  <a:solidFill>
                    <a:srgbClr val="44546A">
                      <a:lumMod val="75000"/>
                    </a:srgbClr>
                  </a:solidFill>
                  <a:prstDash val="solid"/>
                </a:ln>
                <a:solidFill>
                  <a:srgbClr val="00CC66"/>
                </a:solidFill>
                <a:effectLst>
                  <a:outerShdw dist="38100" dir="2640000" algn="bl" rotWithShape="0">
                    <a:srgbClr val="44546A">
                      <a:lumMod val="75000"/>
                    </a:srgbClr>
                  </a:outerShdw>
                </a:effectLst>
              </a:rPr>
              <a:t>МУ</a:t>
            </a:r>
            <a:endParaRPr lang="ru-RU" dirty="0">
              <a:solidFill>
                <a:srgbClr val="00CC66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440582" y="4005452"/>
            <a:ext cx="1933543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9600" b="1" dirty="0" smtClean="0">
                <a:ln w="12700">
                  <a:solidFill>
                    <a:srgbClr val="44546A">
                      <a:lumMod val="75000"/>
                    </a:srgbClr>
                  </a:solidFill>
                  <a:prstDash val="solid"/>
                </a:ln>
                <a:solidFill>
                  <a:srgbClr val="FFCC00"/>
                </a:solidFill>
                <a:effectLst>
                  <a:outerShdw dist="38100" dir="2640000" algn="bl" rotWithShape="0">
                    <a:srgbClr val="44546A">
                      <a:lumMod val="75000"/>
                    </a:srgbClr>
                  </a:outerShdw>
                </a:effectLst>
              </a:rPr>
              <a:t>МУ</a:t>
            </a:r>
            <a:endParaRPr lang="ru-RU" dirty="0">
              <a:solidFill>
                <a:srgbClr val="FFCC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033580" y="4005452"/>
            <a:ext cx="2005677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9600" b="1" dirty="0">
                <a:ln w="12700">
                  <a:solidFill>
                    <a:srgbClr val="44546A">
                      <a:lumMod val="75000"/>
                    </a:srgbClr>
                  </a:solidFill>
                  <a:prstDash val="solid"/>
                </a:ln>
                <a:solidFill>
                  <a:srgbClr val="FF9933"/>
                </a:solidFill>
                <a:effectLst>
                  <a:outerShdw dist="38100" dir="2640000" algn="bl" rotWithShape="0">
                    <a:srgbClr val="44546A">
                      <a:lumMod val="75000"/>
                    </a:srgbClr>
                  </a:outerShdw>
                </a:effectLst>
              </a:rPr>
              <a:t>МА</a:t>
            </a:r>
            <a:endParaRPr lang="ru-RU" dirty="0">
              <a:solidFill>
                <a:srgbClr val="FF9933"/>
              </a:solidFill>
            </a:endParaRPr>
          </a:p>
        </p:txBody>
      </p:sp>
      <p:pic>
        <p:nvPicPr>
          <p:cNvPr id="12" name="МА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 flipH="1" flipV="1">
            <a:off x="2283291" y="4039099"/>
            <a:ext cx="75872" cy="7587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>
            <a:duotone>
              <a:prstClr val="black"/>
              <a:srgbClr val="33CC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537866" y="3350218"/>
            <a:ext cx="2145978" cy="768163"/>
          </a:xfrm>
          <a:prstGeom prst="rect">
            <a:avLst/>
          </a:prstGeom>
        </p:spPr>
      </p:pic>
      <p:pic>
        <p:nvPicPr>
          <p:cNvPr id="13" name="МУ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6"/>
          <a:stretch>
            <a:fillRect/>
          </a:stretch>
        </p:blipFill>
        <p:spPr>
          <a:xfrm flipV="1">
            <a:off x="9701228" y="3956408"/>
            <a:ext cx="49044" cy="4904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>
            <a:duotone>
              <a:prstClr val="black"/>
              <a:srgbClr val="33CC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8933039" y="3346808"/>
            <a:ext cx="2145978" cy="768163"/>
          </a:xfrm>
          <a:prstGeom prst="rect">
            <a:avLst/>
          </a:prstGeom>
        </p:spPr>
      </p:pic>
      <p:pic>
        <p:nvPicPr>
          <p:cNvPr id="14" name="МУ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6"/>
          <a:stretch>
            <a:fillRect/>
          </a:stretch>
        </p:blipFill>
        <p:spPr>
          <a:xfrm flipV="1">
            <a:off x="4102553" y="6117417"/>
            <a:ext cx="45719" cy="4571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>
            <a:duotone>
              <a:prstClr val="black"/>
              <a:srgbClr val="33CC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3334364" y="5461986"/>
            <a:ext cx="2145978" cy="768163"/>
          </a:xfrm>
          <a:prstGeom prst="rect">
            <a:avLst/>
          </a:prstGeom>
        </p:spPr>
      </p:pic>
      <p:pic>
        <p:nvPicPr>
          <p:cNvPr id="15" name="МА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 flipV="1">
            <a:off x="7892955" y="6071585"/>
            <a:ext cx="45832" cy="45832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>
            <a:duotone>
              <a:prstClr val="black"/>
              <a:srgbClr val="33CC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6963429" y="5461985"/>
            <a:ext cx="2145978" cy="768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51711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5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6" dur="1464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5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2" dur="1824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6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8" dur="1824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6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4" dur="1464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ау, мама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 flipV="1">
            <a:off x="3516284" y="5463395"/>
            <a:ext cx="63948" cy="63948"/>
          </a:xfrm>
          <a:prstGeom prst="rect">
            <a:avLst/>
          </a:prstGeom>
        </p:spPr>
      </p:pic>
      <p:pic>
        <p:nvPicPr>
          <p:cNvPr id="7" name="мама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2771394" y="2866030"/>
            <a:ext cx="62792" cy="62792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9"/>
          <a:srcRect l="34827" t="30626" r="34899" b="18221"/>
          <a:stretch/>
        </p:blipFill>
        <p:spPr>
          <a:xfrm>
            <a:off x="6305266" y="2038975"/>
            <a:ext cx="4735772" cy="4498983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337481" y="422661"/>
            <a:ext cx="9703557" cy="1269661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chemeClr val="accent1">
                    <a:lumMod val="5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Саша с мамой играют в прятки. Давай поможем ему найти маму, для этого нужно громко позвать её</a:t>
            </a:r>
            <a:endParaRPr lang="ru-RU" sz="3200" dirty="0">
              <a:solidFill>
                <a:schemeClr val="accent1">
                  <a:lumMod val="50000"/>
                </a:schemeClr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337481" y="2257651"/>
            <a:ext cx="217880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Ма-ма</a:t>
            </a:r>
            <a:endParaRPr lang="ru-RU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00B05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412758" y="4853795"/>
            <a:ext cx="33268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Ау, ма-ма!</a:t>
            </a:r>
            <a:endParaRPr lang="ru-RU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C00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pic>
        <p:nvPicPr>
          <p:cNvPr id="8" name="мама, ау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2825986" y="4169790"/>
            <a:ext cx="45719" cy="45719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337481" y="3555723"/>
            <a:ext cx="340215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33CCFF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Ма-ма, ау!</a:t>
            </a:r>
            <a:endParaRPr lang="ru-RU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33CCFF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393934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225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" dur="3144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1" dur="3216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01254" y="295324"/>
            <a:ext cx="9130352" cy="932975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Тяни первую букву до тех пор, пока ты с </a:t>
            </a:r>
            <a:r>
              <a:rPr lang="ru-RU" sz="2800" dirty="0" err="1" smtClean="0">
                <a:solidFill>
                  <a:schemeClr val="accent1">
                    <a:lumMod val="5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барбоскинами</a:t>
            </a:r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не добежишь по дорожке до второй буквы</a:t>
            </a:r>
            <a:endParaRPr lang="ru-RU" sz="2800" dirty="0">
              <a:solidFill>
                <a:schemeClr val="accent1">
                  <a:lumMod val="50000"/>
                </a:schemeClr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512" b="28757"/>
          <a:stretch/>
        </p:blipFill>
        <p:spPr>
          <a:xfrm>
            <a:off x="2839136" y="2566833"/>
            <a:ext cx="6454588" cy="39330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512" b="28757"/>
          <a:stretch/>
        </p:blipFill>
        <p:spPr>
          <a:xfrm>
            <a:off x="2833209" y="6250675"/>
            <a:ext cx="6454588" cy="35540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512" b="28757"/>
          <a:stretch/>
        </p:blipFill>
        <p:spPr>
          <a:xfrm>
            <a:off x="2833209" y="4399680"/>
            <a:ext cx="6454588" cy="331915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653654" y="1438272"/>
            <a:ext cx="837089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96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33CC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С</a:t>
            </a:r>
            <a:endParaRPr lang="ru-RU" sz="88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33CC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653654" y="3109873"/>
            <a:ext cx="837089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96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FF66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С</a:t>
            </a:r>
            <a:endParaRPr lang="ru-RU" sz="88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FF66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653654" y="4781475"/>
            <a:ext cx="837089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96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33CCFF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С</a:t>
            </a:r>
            <a:endParaRPr lang="ru-RU" sz="88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33CCFF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9594196" y="1435227"/>
            <a:ext cx="930063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96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33CC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А</a:t>
            </a:r>
            <a:endParaRPr lang="ru-RU" sz="88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33CC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9630263" y="3109873"/>
            <a:ext cx="857928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96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FF66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У</a:t>
            </a:r>
            <a:endParaRPr lang="ru-RU" sz="88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FF66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9550916" y="4781475"/>
            <a:ext cx="1016625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96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33CCFF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О</a:t>
            </a:r>
            <a:endParaRPr lang="ru-RU" sz="88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33CCFF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pic>
        <p:nvPicPr>
          <p:cNvPr id="4098" name="Picture 2" descr="Идеи на тему «Барбоскины» (11) | мультфильмы, детские картинки, герои  мультфильмов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8235" l="9746" r="8983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436" r="14029"/>
          <a:stretch/>
        </p:blipFill>
        <p:spPr bwMode="auto">
          <a:xfrm>
            <a:off x="2832846" y="1211264"/>
            <a:ext cx="1405720" cy="1619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Идеи на тему «Барбоскины» (11) | мультфильмы, детские картинки, герои  мультфильмов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667" b="98333" l="1364" r="90000">
                        <a14:foregroundMark x1="5000" y1="53667" x2="5000" y2="53667"/>
                        <a14:foregroundMark x1="53636" y1="78667" x2="53636" y2="78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912" r="24012"/>
          <a:stretch/>
        </p:blipFill>
        <p:spPr bwMode="auto">
          <a:xfrm>
            <a:off x="2753862" y="4603111"/>
            <a:ext cx="1128926" cy="1926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Игры Барбоскины на двоих, мини игры онлайн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06" t="-116" r="14121" b="4391"/>
          <a:stretch/>
        </p:blipFill>
        <p:spPr bwMode="auto">
          <a:xfrm>
            <a:off x="2753862" y="2693020"/>
            <a:ext cx="1334468" cy="1912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27370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95833E-6 4.07407E-6 L 0.45105 0.0018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552" y="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04167E-6 -4.44444E-6 L 0.46042 -0.00254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021" y="-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58333E-6 -4.07407E-6 L 0.46783 0.00047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385" y="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8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114561" y="4278138"/>
            <a:ext cx="2145978" cy="768163"/>
          </a:xfrm>
          <a:prstGeom prst="rect">
            <a:avLst/>
          </a:prstGeom>
        </p:spPr>
      </p:pic>
      <p:pic>
        <p:nvPicPr>
          <p:cNvPr id="10" name="СА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2206553" y="4842017"/>
            <a:ext cx="45719" cy="45719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434905" y="422661"/>
            <a:ext cx="9505291" cy="887524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chemeClr val="accent1">
                    <a:lumMod val="5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Давай вместе прочитаем слоги</a:t>
            </a:r>
            <a:endParaRPr lang="ru-RU" sz="3200" dirty="0">
              <a:solidFill>
                <a:schemeClr val="accent1">
                  <a:lumMod val="50000"/>
                </a:schemeClr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578793" y="2306908"/>
            <a:ext cx="1858202" cy="186204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15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СА</a:t>
            </a:r>
            <a:endParaRPr lang="ru-RU" sz="115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92D05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300929" y="2306908"/>
            <a:ext cx="1773242" cy="18620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1500" b="1" dirty="0" smtClean="0">
                <a:ln w="12700">
                  <a:solidFill>
                    <a:srgbClr val="44546A">
                      <a:lumMod val="75000"/>
                    </a:srgbClr>
                  </a:solidFill>
                  <a:prstDash val="solid"/>
                </a:ln>
                <a:solidFill>
                  <a:srgbClr val="33CCFF"/>
                </a:solidFill>
                <a:effectLst>
                  <a:outerShdw dist="38100" dir="2640000" algn="bl" rotWithShape="0">
                    <a:srgbClr val="44546A">
                      <a:lumMod val="75000"/>
                    </a:srgbClr>
                  </a:outerShdw>
                </a:effectLst>
              </a:rPr>
              <a:t>СУ</a:t>
            </a:r>
            <a:endParaRPr lang="ru-RU" dirty="0">
              <a:solidFill>
                <a:srgbClr val="33CCFF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879090" y="2306908"/>
            <a:ext cx="1962397" cy="18620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1500" b="1" dirty="0" smtClean="0">
                <a:ln w="12700">
                  <a:solidFill>
                    <a:srgbClr val="44546A">
                      <a:lumMod val="75000"/>
                    </a:srgbClr>
                  </a:solidFill>
                  <a:prstDash val="solid"/>
                </a:ln>
                <a:solidFill>
                  <a:srgbClr val="FFFF66"/>
                </a:solidFill>
                <a:effectLst>
                  <a:outerShdw dist="38100" dir="2640000" algn="bl" rotWithShape="0">
                    <a:srgbClr val="44546A">
                      <a:lumMod val="75000"/>
                    </a:srgbClr>
                  </a:outerShdw>
                </a:effectLst>
              </a:rPr>
              <a:t>СО</a:t>
            </a:r>
            <a:endParaRPr lang="ru-RU" dirty="0">
              <a:solidFill>
                <a:srgbClr val="FFFF66"/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8">
            <a:duotone>
              <a:prstClr val="black"/>
              <a:srgbClr val="33CC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434905" y="4278138"/>
            <a:ext cx="2145978" cy="768163"/>
          </a:xfrm>
          <a:prstGeom prst="rect">
            <a:avLst/>
          </a:prstGeom>
        </p:spPr>
      </p:pic>
      <p:pic>
        <p:nvPicPr>
          <p:cNvPr id="11" name="СУ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 flipH="1" flipV="1">
            <a:off x="5819289" y="4778555"/>
            <a:ext cx="63461" cy="63461"/>
          </a:xfrm>
          <a:prstGeom prst="rect">
            <a:avLst/>
          </a:prstGeom>
        </p:spPr>
      </p:pic>
      <p:pic>
        <p:nvPicPr>
          <p:cNvPr id="12" name="СО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9555488" y="4764565"/>
            <a:ext cx="45719" cy="4571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8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8787299" y="4278137"/>
            <a:ext cx="2145978" cy="768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168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4" dur="1416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0" dur="1536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5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6" dur="1464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4375" b="77344" l="55198" r="81845">
                        <a14:backgroundMark x1="62592" y1="47396" x2="62592" y2="47396"/>
                        <a14:backgroundMark x1="62592" y1="48828" x2="62592" y2="48828"/>
                        <a14:backgroundMark x1="62445" y1="54427" x2="62445" y2="54427"/>
                        <a14:backgroundMark x1="63470" y1="54557" x2="63470" y2="54557"/>
                        <a14:backgroundMark x1="65007" y1="55208" x2="65007" y2="55208"/>
                        <a14:backgroundMark x1="69619" y1="46745" x2="69619" y2="46745"/>
                        <a14:backgroundMark x1="69473" y1="50521" x2="69473" y2="50521"/>
                        <a14:backgroundMark x1="73426" y1="59896" x2="73426" y2="59896"/>
                        <a14:backgroundMark x1="66179" y1="66406" x2="66179" y2="66406"/>
                      </a14:backgroundRemoval>
                    </a14:imgEffect>
                  </a14:imgLayer>
                </a14:imgProps>
              </a:ext>
            </a:extLst>
          </a:blip>
          <a:srcRect l="54965" t="34468" r="17553" b="22435"/>
          <a:stretch/>
        </p:blipFill>
        <p:spPr>
          <a:xfrm>
            <a:off x="1434905" y="1740089"/>
            <a:ext cx="3998794" cy="352565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3229" b="75130" l="60249" r="76208">
                        <a14:foregroundMark x1="68448" y1="59375" x2="68448" y2="59375"/>
                        <a14:foregroundMark x1="66105" y1="57292" x2="66105" y2="57292"/>
                        <a14:backgroundMark x1="74597" y1="58984" x2="74597" y2="58984"/>
                      </a14:backgroundRemoval>
                    </a14:imgEffect>
                  </a14:imgLayer>
                </a14:imgProps>
              </a:ext>
            </a:extLst>
          </a:blip>
          <a:srcRect l="59685" t="42864" r="23742" b="24300"/>
          <a:stretch/>
        </p:blipFill>
        <p:spPr>
          <a:xfrm>
            <a:off x="7779224" y="1740089"/>
            <a:ext cx="3160972" cy="3521083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434905" y="422661"/>
            <a:ext cx="9505291" cy="887524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chemeClr val="accent1">
                    <a:lumMod val="5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Скажи, к</a:t>
            </a:r>
            <a:r>
              <a:rPr lang="ru-RU" sz="3200" dirty="0" smtClean="0">
                <a:solidFill>
                  <a:schemeClr val="accent1">
                    <a:lumMod val="5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то изображен на картинке?</a:t>
            </a:r>
            <a:endParaRPr lang="ru-RU" sz="3200" dirty="0">
              <a:solidFill>
                <a:schemeClr val="accent1">
                  <a:lumMod val="50000"/>
                </a:schemeClr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714393" y="5546762"/>
            <a:ext cx="143981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CC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ОСА</a:t>
            </a:r>
            <a:endParaRPr lang="ru-RU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CC0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546827" y="5546762"/>
            <a:ext cx="162576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00CC66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СОМ</a:t>
            </a:r>
            <a:endParaRPr lang="ru-RU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00CC66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699900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90962" y="322609"/>
            <a:ext cx="10994805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9933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Молодец! </a:t>
            </a:r>
          </a:p>
          <a:p>
            <a:pPr algn="ctr"/>
            <a:r>
              <a:rPr lang="ru-RU" sz="48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CC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А наше приключение подошло к концу.</a:t>
            </a:r>
            <a:r>
              <a:rPr lang="ru-RU" sz="48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CC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</a:t>
            </a:r>
          </a:p>
          <a:p>
            <a:pPr algn="ctr"/>
            <a:r>
              <a:rPr lang="ru-RU" sz="48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До новых встреч!</a:t>
            </a:r>
            <a:endParaRPr lang="ru-RU" sz="4800" b="1" cap="none" spc="0" dirty="0" smtClean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pic>
        <p:nvPicPr>
          <p:cNvPr id="1026" name="Picture 2" descr="Барбоскины — Википедия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03" r="11179" b="7282"/>
          <a:stretch/>
        </p:blipFill>
        <p:spPr bwMode="auto">
          <a:xfrm>
            <a:off x="3508468" y="2630933"/>
            <a:ext cx="5359791" cy="4134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4706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981</TotalTime>
  <Words>422</Words>
  <Application>Microsoft Office PowerPoint</Application>
  <PresentationFormat>Широкоэкранный</PresentationFormat>
  <Paragraphs>96</Paragraphs>
  <Slides>30</Slides>
  <Notes>0</Notes>
  <HiddenSlides>0</HiddenSlides>
  <MMClips>29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5" baseType="lpstr">
      <vt:lpstr>Arial</vt:lpstr>
      <vt:lpstr>Calibri</vt:lpstr>
      <vt:lpstr>Calibri Light</vt:lpstr>
      <vt:lpstr>Cambria</vt:lpstr>
      <vt:lpstr>Тема Office</vt:lpstr>
      <vt:lpstr>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Neo</dc:creator>
  <cp:lastModifiedBy>Neo</cp:lastModifiedBy>
  <cp:revision>94</cp:revision>
  <dcterms:created xsi:type="dcterms:W3CDTF">2021-06-13T12:25:44Z</dcterms:created>
  <dcterms:modified xsi:type="dcterms:W3CDTF">2021-06-17T00:31:59Z</dcterms:modified>
</cp:coreProperties>
</file>