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68" r:id="rId15"/>
    <p:sldId id="269" r:id="rId16"/>
    <p:sldId id="272" r:id="rId17"/>
    <p:sldId id="270" r:id="rId18"/>
  </p:sldIdLst>
  <p:sldSz cx="12192000" cy="6858000"/>
  <p:notesSz cx="10020300" cy="68881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1813" cy="3460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75313" y="0"/>
            <a:ext cx="4343400" cy="3460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61615-2905-4A5B-A2E1-0F8247E57216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42088"/>
            <a:ext cx="4341813" cy="346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75313" y="6542088"/>
            <a:ext cx="4343400" cy="346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8BFC29-BB60-4391-B6EA-9BC2BDF18E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31516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1813" cy="3460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75313" y="0"/>
            <a:ext cx="4343400" cy="3460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475F9-7989-4DAA-A575-83894BC9D4FE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43225" y="860425"/>
            <a:ext cx="4133850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01713" y="3314700"/>
            <a:ext cx="8016875" cy="27130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42088"/>
            <a:ext cx="4341813" cy="346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75313" y="6542088"/>
            <a:ext cx="4343400" cy="346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D34BD-9675-4C97-AAEE-4C328CA860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1682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D34BD-9675-4C97-AAEE-4C328CA8608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4576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D34BD-9675-4C97-AAEE-4C328CA8608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460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841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202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537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7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522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644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558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409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468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384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305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9C8EB-9485-45BC-9F28-9BB181DFDC39}" type="datetimeFigureOut">
              <a:rPr lang="ru-RU" smtClean="0"/>
              <a:t>24.10.2024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D6731-4EE7-4342-8F9D-B7286188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931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png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0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1216" y="505191"/>
            <a:ext cx="10161432" cy="3582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3" algn="ctr">
              <a:lnSpc>
                <a:spcPct val="107000"/>
              </a:lnSpc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3" algn="ctr"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3" algn="ctr"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3" algn="ctr"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3" algn="ctr"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3" algn="ctr"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3" algn="ctr"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3" algn="ctr">
              <a:lnSpc>
                <a:spcPct val="107000"/>
              </a:lnSpc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Среднесрочный проект в группе раннего возраста (2-3 года)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3" algn="ctr">
              <a:lnSpc>
                <a:spcPct val="107000"/>
              </a:lnSpc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тему «Счастливая семья – счастливые дети»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3" algn="ctr">
              <a:lnSpc>
                <a:spcPct val="107000"/>
              </a:lnSpc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3" algn="ctr"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791" y="116495"/>
            <a:ext cx="109985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учреждение детский садик «Пчёлка»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882129" y="5063027"/>
            <a:ext cx="3309871" cy="1804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Авторы проекта: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Воспитатели в группе детей раннего возраста «Капелька: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Богачева </a:t>
            </a:r>
            <a:r>
              <a:rPr lang="ru-RU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Т.А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41289" y="6087781"/>
            <a:ext cx="1929119" cy="2718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440"/>
              </a:lnSpc>
              <a:spcAft>
                <a:spcPts val="180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2024 учебный год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213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7" r="4190" b="1"/>
          <a:stretch/>
        </p:blipFill>
        <p:spPr bwMode="auto">
          <a:xfrm>
            <a:off x="0" y="38637"/>
            <a:ext cx="12192000" cy="676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1819" y="488699"/>
            <a:ext cx="6516709" cy="1036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 проблемы:</a:t>
            </a:r>
          </a:p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Недостаток знаний у детей о своей семье.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8788" y="2253804"/>
            <a:ext cx="11140226" cy="413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Паспорт проекта:</a:t>
            </a:r>
          </a:p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Руководители проекта: Богачева Татьяна Алексеевна и Шувалова Ирина Александровна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Интеграция образовательных областей: познавательное развитие, речевое развитие,        художественно-эстетическое, социально-коммуникативное развитие.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Возраст воспитанников: дети 2-3 лет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Состав группы: воспитанники группы раннего возраста, воспитатель, родители.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Тип проекта: среднесрочный.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 проекта: групповой, творческий, информационный, игровой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Срок реализации проекта: среднесрочный, 3 месяца.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46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-378" r="48147"/>
          <a:stretch/>
        </p:blipFill>
        <p:spPr bwMode="auto">
          <a:xfrm>
            <a:off x="0" y="1"/>
            <a:ext cx="12192002" cy="683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65129" y="313203"/>
            <a:ext cx="374576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540392">
              <a:lnSpc>
                <a:spcPct val="107000"/>
              </a:lnSpc>
              <a:spcAft>
                <a:spcPts val="1200"/>
              </a:spcAft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проекта: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39426" y="1116130"/>
            <a:ext cx="6812924" cy="470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92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младшем дошкольном возрасте у детей начинают формироваться элементарные представления о явлениях общественной жизни и нормах человеческого общения. Детям этого возраста свойственна большая эмоциональная отзывчивость, что позволяет воспитывать в них любовь, добрые чувства и отношения к окружающим людям и, прежде всего, к близким, к своей семье. А ведь это основа из основ нравственно – патриотического воспитания, его первая и самая важная ступень. Ребёнок должен осознать себя членом семьи. Именно семья является хранителем традиций, обеспечивает преемственность поколений, сохраняет и развивает лучшие качества людей. Ознакомление детей с понятием «семья невозможна без поддержки самой семьи».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sun9-36.userapi.com/impg/xH5k_bDrXjJ28FUl8HTxd018oQO930iBJibhZQ/WjCSBdkvrCc.jpg?size=810x1080&amp;quality=95&amp;sign=24e04e1f36e7e624ef3f596eba763805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17" y="902482"/>
            <a:ext cx="3847592" cy="513012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4968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67" r="48028"/>
          <a:stretch/>
        </p:blipFill>
        <p:spPr bwMode="auto">
          <a:xfrm>
            <a:off x="0" y="-90153"/>
            <a:ext cx="12192000" cy="684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65409" y="4975168"/>
            <a:ext cx="9805115" cy="108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92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В.А. Сухомлинский сказал: «Дети – это счастье, созданное нашим трудом. Занятия, встречи с детьми, конечно, требуют душевных сил, времени, труда. Но ведь и мы счастливы тогда, когда счастливы наши дети, когда их глаза наполнены радостью».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768" y="285350"/>
            <a:ext cx="5330825" cy="40050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44.userapi.com/impg/e8pInfwAUo0OkJST1bn-uLxd8xf7cGg8WY8n_g/sAnz22pfKqA.jpg?size=1280x1028&amp;quality=95&amp;sign=f35b71b26dc442c23fab9c5305b277b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027" y="809054"/>
            <a:ext cx="3973715" cy="31913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637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5" t="-189"/>
          <a:stretch/>
        </p:blipFill>
        <p:spPr bwMode="auto">
          <a:xfrm>
            <a:off x="2" y="-66086"/>
            <a:ext cx="12191999" cy="68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84124" y="2914795"/>
            <a:ext cx="6096000" cy="371486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540392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Самое главное в жизни любого ребенка – его семья. В наше время родители редко бывают дома с детьми. Чаще всего, дети предоставлены сами себе. В создавшейся ситуации большое влияние на воспитание ребенка оказывают средства массовой информации и компьютерные технологии. Дети не интересуются своей семьей, историей ее создания, не знают о семейных ценностях и традициях. Поэтому у меня возникло желание создать проект, который будет направлен на приобщение детей к общечеловеческим ценностям и любви к своей семье.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sun9-48.userapi.com/impg/W7bfi8pm8MaR8uZ588BP4AtfAOIBVx8AqcEFYQ/prHstjSNJh8.jpg?size=1280x659&amp;quality=95&amp;sign=60367dc4035881a0a6a5a13babf0a219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096" y="463778"/>
            <a:ext cx="3811118" cy="19621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44.userapi.com/impg/VqmbUbmbvTfET-RN5xTVRbX7nE8zn7F1eoaMOw/_FJX1p9qb2E.jpg?size=810x1080&amp;quality=95&amp;sign=79c0936b303f6b1076b57efe748c153d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052" y="3134461"/>
            <a:ext cx="2818383" cy="32755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97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81" r="47711" b="-1"/>
          <a:stretch/>
        </p:blipFill>
        <p:spPr bwMode="auto">
          <a:xfrm>
            <a:off x="0" y="-154545"/>
            <a:ext cx="12192000" cy="710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2328" y="396847"/>
            <a:ext cx="11127345" cy="6314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92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формирование у детей первоначальных представлений о семье; воспитание чувства привязанности и любви к своим родителям, родственникам. </a:t>
            </a:r>
          </a:p>
          <a:p>
            <a:pPr indent="540392" algn="just">
              <a:lnSpc>
                <a:spcPct val="107000"/>
              </a:lnSpc>
              <a:spcAft>
                <a:spcPts val="800"/>
              </a:spcAft>
            </a:pP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ctr">
              <a:lnSpc>
                <a:spcPct val="107000"/>
              </a:lnSpc>
              <a:spcAft>
                <a:spcPts val="1200"/>
              </a:spcAft>
            </a:pP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endParaRPr lang="ru-RU" sz="2000" b="1" i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вызвать положительные эмоции в беседе о семье, развивать умение выражать свои чувства (радость, нежность);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познакомить детей с понятиями «семья», «имя» и «фамилия»;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учить называть членов своей семьи: мама, папа, брат, сестра, бабушка, дедушка;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развивать коммуникативные навыки детей (формировать умение играть совместно со сверстниками в сюжетно-ролевые игры по теме «Моя семья»;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развивать крупную и мелкую моторику;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воспитывать у детей любовь и уважение к членам семьи, учить проявлять заботу о родных людях.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способствовать активному вовлечению родителей в совместную деятельность с ребёнком в условиях семьи и детского сада.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175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838" r="47711"/>
          <a:stretch/>
        </p:blipFill>
        <p:spPr bwMode="auto">
          <a:xfrm>
            <a:off x="0" y="-244698"/>
            <a:ext cx="12192000" cy="7102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5909" y="273513"/>
            <a:ext cx="7585657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92">
              <a:spcAft>
                <a:spcPts val="1200"/>
              </a:spcAft>
            </a:pP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Используемые приёмы и методы реализации проекта:</a:t>
            </a:r>
            <a:endParaRPr lang="ru-RU" sz="2000" b="1" i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Создание игровой ситуации.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Рассматривание плакатов и книжных иллюстраций.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Оформление фотоальбома с семьями воспитанников.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Самостоятельная продуктивная деятельность детей.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Проблемные ситуации.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Беседы.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Консультации для родителей.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Формы работы: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-Совместная деятельность воспитателя с ребенком;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-Рассматривание альбома и фотографий по теме «Моя семья»;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40392"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-Беседы по теме.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sun9-30.userapi.com/impg/-2Xt7ddRd_fEAiJ457JsTk1mXm1B1ozoDgFurA/V-Va2Kr6YeE.jpg?size=1280x1280&amp;quality=95&amp;sign=a74b830276152f46dde35a1809608378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566" y="540913"/>
            <a:ext cx="4345861" cy="43458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652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2207" r="47711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15810" y="342266"/>
            <a:ext cx="4010393" cy="42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540392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проекта:</a:t>
            </a:r>
            <a:endParaRPr lang="ru-RU" sz="2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0525" y="747633"/>
            <a:ext cx="1170871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этап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подготовительный: определение темы проекта, беседы с детьми, для выявления знаний о своей семье, подбор наглядного материала к образовательной и игровой деятельности, беседам (атрибуты, игрушки, иллюстрации, подбор художественной литературы. Составление плана реализации, подбор методической литературы. Подбор консультаций педагогической информации для родителей по данной теме с учётом возрастных особенностей детей.</a:t>
            </a:r>
          </a:p>
          <a:p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этап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основной:   непосредственно образовательная деятельность. Оформление и подготовка рекомендаций и консультаций для родителей. Игровая, познавательная совместная деятельность с детьми в соответствии с темой проекта.</a:t>
            </a:r>
          </a:p>
          <a:p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этап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заключительный: проведение индивидуальной работы с детьми. Дальнейшая непрерывная работа по формированию у детей первоначальных представлений о семье. Изготовление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лепбука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 теме «Моя семья». Изготовление книги «Моя родословная». Альбома для родителей: «Родительский авторитет». Создать выставку «Семейные традиции». </a:t>
            </a:r>
          </a:p>
          <a:p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Подведение итогов над проектом.</a:t>
            </a:r>
          </a:p>
          <a:p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Предполагаемые результаты:</a:t>
            </a:r>
          </a:p>
          <a:p>
            <a:pPr marL="342905" indent="-342905">
              <a:buFontTx/>
              <a:buChar char="-"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Усвоение детьми представление о семье.</a:t>
            </a:r>
          </a:p>
          <a:p>
            <a:pPr marL="342905" indent="-342905">
              <a:buFontTx/>
              <a:buChar char="-"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Чёткое выполнение поставленной задачи.</a:t>
            </a:r>
          </a:p>
          <a:p>
            <a:pPr marL="342905" indent="-342905">
              <a:buFontTx/>
              <a:buChar char="-"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Повышения уровня мотивации к занятиям.</a:t>
            </a:r>
          </a:p>
          <a:p>
            <a:pPr marL="342905" indent="-342905">
              <a:buFontTx/>
              <a:buChar char="-"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Перспективное планирование через реализуемые познавательные области.</a:t>
            </a:r>
          </a:p>
          <a:p>
            <a:pPr marL="342905" indent="-342905">
              <a:buFontTx/>
              <a:buChar char="-"/>
            </a:pP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5028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2207" r="47711"/>
          <a:stretch/>
        </p:blipFill>
        <p:spPr bwMode="auto">
          <a:xfrm>
            <a:off x="-1343" y="-29720"/>
            <a:ext cx="1219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7349" y="0"/>
            <a:ext cx="30494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Образовательные области: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67250" y="646331"/>
            <a:ext cx="2738057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Познавательное развитие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223366" y="86790"/>
            <a:ext cx="374334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с родителями.</a:t>
            </a:r>
          </a:p>
          <a:p>
            <a:endParaRPr lang="ru-RU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/>
              <a:t>-Проведение индивидуальной </a:t>
            </a:r>
          </a:p>
          <a:p>
            <a:r>
              <a:rPr lang="ru-RU" dirty="0"/>
              <a:t>работы с детьми.</a:t>
            </a:r>
          </a:p>
          <a:p>
            <a:endParaRPr lang="ru-RU" dirty="0"/>
          </a:p>
          <a:p>
            <a:r>
              <a:rPr lang="ru-RU" dirty="0"/>
              <a:t>-  Беседы с родителями на тему: </a:t>
            </a:r>
          </a:p>
          <a:p>
            <a:r>
              <a:rPr lang="ru-RU" dirty="0"/>
              <a:t>«Роль режима в семье и саду»,</a:t>
            </a:r>
          </a:p>
          <a:p>
            <a:r>
              <a:rPr lang="ru-RU" dirty="0"/>
              <a:t> «Можно ли обойтись без наказания?»,</a:t>
            </a:r>
          </a:p>
          <a:p>
            <a:r>
              <a:rPr lang="ru-RU" dirty="0"/>
              <a:t> «Ребенок учится тому, что видит у</a:t>
            </a:r>
          </a:p>
          <a:p>
            <a:r>
              <a:rPr lang="ru-RU" dirty="0"/>
              <a:t> себя дома»</a:t>
            </a:r>
          </a:p>
          <a:p>
            <a:endParaRPr lang="ru-RU" dirty="0"/>
          </a:p>
          <a:p>
            <a:r>
              <a:rPr lang="ru-RU" dirty="0"/>
              <a:t>- Консультация для родителей</a:t>
            </a:r>
          </a:p>
          <a:p>
            <a:pPr marL="285753" indent="-285753">
              <a:buFontTx/>
              <a:buChar char="-"/>
            </a:pPr>
            <a:r>
              <a:rPr lang="ru-RU" dirty="0"/>
              <a:t>«Роль семьи в жизни ребенка дошкольного возраста»</a:t>
            </a:r>
          </a:p>
          <a:p>
            <a:pPr marL="285753" indent="-285753">
              <a:buFontTx/>
              <a:buChar char="-"/>
            </a:pPr>
            <a:endParaRPr lang="ru-RU" dirty="0"/>
          </a:p>
          <a:p>
            <a:r>
              <a:rPr lang="ru-RU" dirty="0"/>
              <a:t>-Создание совместного с родителями альбома по данной теме. Создать выставку «Семейные традиции», а так же предложить придумать герб семьи.</a:t>
            </a:r>
          </a:p>
          <a:p>
            <a:r>
              <a:rPr lang="ru-RU" dirty="0"/>
              <a:t>-Наглядная информация (подборка иллюстраций, картин)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388594" y="0"/>
            <a:ext cx="4758134" cy="757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Совместная деятельность в режимных моментах.</a:t>
            </a:r>
          </a:p>
          <a:p>
            <a:r>
              <a:rPr lang="ru-RU" dirty="0" smtClean="0"/>
              <a:t>Дидактические </a:t>
            </a:r>
            <a:r>
              <a:rPr lang="ru-RU" dirty="0"/>
              <a:t>игры: «Назови ласково»,</a:t>
            </a:r>
          </a:p>
          <a:p>
            <a:r>
              <a:rPr lang="ru-RU" dirty="0"/>
              <a:t> «Вежливые слова», «Позвони по телефону</a:t>
            </a:r>
          </a:p>
          <a:p>
            <a:r>
              <a:rPr lang="ru-RU" dirty="0"/>
              <a:t> маме (папе)».</a:t>
            </a:r>
          </a:p>
          <a:p>
            <a:r>
              <a:rPr lang="ru-RU" dirty="0"/>
              <a:t>Пальчиковая игра: « Наша дружная семья»,</a:t>
            </a:r>
          </a:p>
          <a:p>
            <a:r>
              <a:rPr lang="ru-RU" dirty="0"/>
              <a:t> «Мамины помощники»</a:t>
            </a:r>
          </a:p>
          <a:p>
            <a:r>
              <a:rPr lang="ru-RU" dirty="0"/>
              <a:t>Беседы: «Что такое семья», «Что такое хорошо, </a:t>
            </a:r>
            <a:r>
              <a:rPr lang="ru-RU" dirty="0" smtClean="0"/>
              <a:t>что </a:t>
            </a:r>
            <a:r>
              <a:rPr lang="ru-RU" dirty="0"/>
              <a:t>такое плохо», «Как я помогаю маме дома», «Мой папа самый лучший», «О бабушке и дедушке»</a:t>
            </a:r>
          </a:p>
          <a:p>
            <a:r>
              <a:rPr lang="ru-RU" dirty="0"/>
              <a:t>Настольные игры: «Мой дом»</a:t>
            </a:r>
          </a:p>
          <a:p>
            <a:r>
              <a:rPr lang="ru-RU" dirty="0"/>
              <a:t>Чтение: А </a:t>
            </a:r>
            <a:r>
              <a:rPr lang="ru-RU" dirty="0" err="1"/>
              <a:t>Барто</a:t>
            </a:r>
            <a:r>
              <a:rPr lang="ru-RU" dirty="0"/>
              <a:t> «Девочка чумазая», </a:t>
            </a:r>
            <a:r>
              <a:rPr lang="ru-RU" dirty="0" err="1"/>
              <a:t>С.Я.Маршак</a:t>
            </a:r>
            <a:r>
              <a:rPr lang="ru-RU" dirty="0"/>
              <a:t> «Сказка о глупом мышонке», Л. </a:t>
            </a:r>
            <a:r>
              <a:rPr lang="ru-RU" dirty="0" err="1"/>
              <a:t>Квитко</a:t>
            </a:r>
            <a:r>
              <a:rPr lang="ru-RU" dirty="0"/>
              <a:t> «Бабушкины руки», Д. Грабе «Мама», стих-</a:t>
            </a:r>
            <a:r>
              <a:rPr lang="ru-RU" dirty="0" err="1"/>
              <a:t>ие</a:t>
            </a:r>
            <a:r>
              <a:rPr lang="ru-RU" dirty="0"/>
              <a:t> А. </a:t>
            </a:r>
            <a:r>
              <a:rPr lang="ru-RU" dirty="0" err="1"/>
              <a:t>Барто</a:t>
            </a:r>
            <a:r>
              <a:rPr lang="ru-RU" dirty="0"/>
              <a:t> «Разговор с мамой».</a:t>
            </a:r>
          </a:p>
          <a:p>
            <a:r>
              <a:rPr lang="ru-RU" dirty="0"/>
              <a:t>Рассматривание иллюстраций по теме: «Семья»</a:t>
            </a:r>
          </a:p>
          <a:p>
            <a:endParaRPr lang="ru-RU" dirty="0"/>
          </a:p>
          <a:p>
            <a:r>
              <a:rPr lang="ru-RU" dirty="0"/>
              <a:t>Лепка: «Пирожки для всей семьи»</a:t>
            </a:r>
          </a:p>
          <a:p>
            <a:r>
              <a:rPr lang="ru-RU" dirty="0"/>
              <a:t>Рисование: «Свет в окнах домов»</a:t>
            </a:r>
          </a:p>
          <a:p>
            <a:r>
              <a:rPr lang="ru-RU" dirty="0" smtClean="0"/>
              <a:t>Сюжетно-ролевые </a:t>
            </a:r>
            <a:r>
              <a:rPr lang="ru-RU" dirty="0"/>
              <a:t>игры: «Помогаем маме накрывать на стол», «Дочка Маша заболела»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7250" y="1322382"/>
            <a:ext cx="1936684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Речевое развитие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67250" y="3374342"/>
            <a:ext cx="2551932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Художественно-эстетическое развитие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87349" y="5417293"/>
            <a:ext cx="2717958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Социально-коммуникативное развитие</a:t>
            </a:r>
          </a:p>
        </p:txBody>
      </p:sp>
    </p:spTree>
    <p:extLst>
      <p:ext uri="{BB962C8B-B14F-4D97-AF65-F5344CB8AC3E}">
        <p14:creationId xmlns:p14="http://schemas.microsoft.com/office/powerpoint/2010/main" val="3518264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2207" r="47711"/>
          <a:stretch/>
        </p:blipFill>
        <p:spPr bwMode="auto">
          <a:xfrm>
            <a:off x="1" y="0"/>
            <a:ext cx="1219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3873148" y="101890"/>
            <a:ext cx="2305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Физическое развитие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93454" y="101889"/>
            <a:ext cx="4898265" cy="1380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Физминутки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 «Зайка», «Самолет», «Мишка по лесу гулял».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Подвижные игры: «Мишка косолапый», «Поезд», «Самолеты»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614648" y="508716"/>
            <a:ext cx="36143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- Подведение итогов работы над проектом.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9398" y="2498501"/>
            <a:ext cx="64909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90171" algn="just">
              <a:lnSpc>
                <a:spcPct val="107000"/>
              </a:lnSpc>
              <a:spcAft>
                <a:spcPts val="1200"/>
              </a:spcAft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реализации проекта: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90171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узнают больше о своей семье, о членах семьи, традициях. Научатся проявлять уважение и заботы ко всем членам семьи.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90171" algn="just">
              <a:lnSpc>
                <a:spcPct val="107000"/>
              </a:lnSpc>
              <a:spcAft>
                <a:spcPts val="120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Сформируется умение организовывать сюжетно-ролевые игры, на основе имеющихся знаний о семье. Совместная деятельность с родителями будет способствовать укреплению детско-родительских отношений. Дети будут понимать многообразие социальных ролей, выполняемых взрослыми.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sun9-45.userapi.com/impg/SrU5M2R82Ty-28TH5S6aES3asYGiPCQM7tk7dA/MpC-dLkVN_U.jpg?size=1280x1280&amp;quality=95&amp;sign=9d24755f16d156822b8a8aec47d75836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22" r="-339"/>
          <a:stretch/>
        </p:blipFill>
        <p:spPr bwMode="auto">
          <a:xfrm>
            <a:off x="8548124" y="1323376"/>
            <a:ext cx="3070524" cy="20710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7172" name="Picture 4" descr="https://sun9-74.userapi.com/impg/yrGxqXl6vvGpG2tjA4lsKj4o6UWaJaGHg6blZA/ceURYj9UvuE.jpg?size=1280x1280&amp;quality=95&amp;sign=c3548e9a4b150bbd67f110d530113ace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740" y="3744048"/>
            <a:ext cx="2764337" cy="27643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8" name="Прямоугольник 7"/>
          <p:cNvSpPr/>
          <p:nvPr/>
        </p:nvSpPr>
        <p:spPr>
          <a:xfrm>
            <a:off x="7614647" y="128892"/>
            <a:ext cx="24168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-Обмен опытом.</a:t>
            </a:r>
          </a:p>
        </p:txBody>
      </p:sp>
    </p:spTree>
    <p:extLst>
      <p:ext uri="{BB962C8B-B14F-4D97-AF65-F5344CB8AC3E}">
        <p14:creationId xmlns:p14="http://schemas.microsoft.com/office/powerpoint/2010/main" val="4223294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2207" r="47711"/>
          <a:stretch/>
        </p:blipFill>
        <p:spPr bwMode="auto">
          <a:xfrm>
            <a:off x="1" y="0"/>
            <a:ext cx="12226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7832" y="273522"/>
            <a:ext cx="2566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 «Мамины помощники»</a:t>
            </a:r>
          </a:p>
        </p:txBody>
      </p:sp>
      <p:pic>
        <p:nvPicPr>
          <p:cNvPr id="10242" name="Picture 2" descr="https://sun9-13.userapi.com/impg/ESYOVu2Rkg7_vDH7RcweIeMYZCcqFpFJ8cjN9w/XUdD8YPZHmU.jpg?size=810x1080&amp;quality=95&amp;sign=530f75bf11769d1af3f4b044561c20ec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12" r="281" b="-1"/>
          <a:stretch/>
        </p:blipFill>
        <p:spPr bwMode="auto">
          <a:xfrm>
            <a:off x="301057" y="936902"/>
            <a:ext cx="2662560" cy="274788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sun9-39.userapi.com/impg/9YsOUzBrKjTqwrEKJcWXHgSm_ruruhxXAtLP_Q/Fzrdfe5AHFM.jpg?size=1280x960&amp;quality=95&amp;sign=c6f4ead702d9019d1434cc1f8d3ffd3a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57" y="4053447"/>
            <a:ext cx="3247849" cy="243588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69625" y="273522"/>
            <a:ext cx="28870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«Пирожки для всей семьи»</a:t>
            </a:r>
          </a:p>
        </p:txBody>
      </p:sp>
      <p:pic>
        <p:nvPicPr>
          <p:cNvPr id="10246" name="Picture 6" descr="https://sun9-24.userapi.com/impg/BJQOaVLG7lU2Fe1SDFkzJNjKUxt3s0Ery1d0uA/ghcxLtyjMuk.jpg?size=1280x1152&amp;quality=95&amp;sign=1dcf4ed6eb8e33e0b64831b40efe891f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714" y="933718"/>
            <a:ext cx="2731868" cy="245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s://sun9-79.userapi.com/impg/q1bm7cfIJGc37yntInQ86wEejalsPKC_0WQiEw/rgB-q-SF-Q0.jpg?size=1280x949&amp;quality=95&amp;sign=c2ca4ed95616549f3043929aee67188c&amp;type=alb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63" y="3804272"/>
            <a:ext cx="3953370" cy="2931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139007" y="208637"/>
            <a:ext cx="23800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 «Свет в окнах домов»</a:t>
            </a:r>
          </a:p>
        </p:txBody>
      </p:sp>
      <p:pic>
        <p:nvPicPr>
          <p:cNvPr id="10250" name="Picture 10" descr="https://sun9-39.userapi.com/impg/sEW_UBAsM9MUniIpuadFfaGg1O-oVyoD1ODzyA/gwsXJUfSW7o.jpg?size=810x1080&amp;quality=95&amp;sign=5a862a296f54c4f0be774b7ebb6dc82b&amp;type=alb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0090" y="3804272"/>
            <a:ext cx="2064681" cy="275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https://sun9-30.userapi.com/impg/zWYhnj2YtD4fbU1YJ5Sc2Hh0Zk8jaSer4D5Qsw/M0NWhRu2I80.jpg?size=810x1080&amp;quality=95&amp;sign=a5d959ca959dfc2ceba53b701b59e4cf&amp;type=albu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4401" y="786605"/>
            <a:ext cx="2064681" cy="275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625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2207" r="47711"/>
          <a:stretch/>
        </p:blipFill>
        <p:spPr bwMode="auto">
          <a:xfrm>
            <a:off x="-1343" y="0"/>
            <a:ext cx="1219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0759" y="281963"/>
            <a:ext cx="26127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«Дочка Маша заболела»</a:t>
            </a:r>
          </a:p>
        </p:txBody>
      </p:sp>
      <p:pic>
        <p:nvPicPr>
          <p:cNvPr id="9218" name="Picture 2" descr="https://sun9-71.userapi.com/impg/zJvbeQDfgrGB23bllBrEaIAMa4OEcv__bTsVJQ/5epiYWWUruM.jpg?size=810x1080&amp;quality=95&amp;sign=ff5168b9b177d58279d7cc9c573bde9c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59" y="873947"/>
            <a:ext cx="2279425" cy="303923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sun9-47.userapi.com/impg/zaQaSPY8AdKgBzMkmbaZB1k2Q1Ts_9ziuYn3ug/-3n9yoGJ9VQ.jpg?size=810x1080&amp;quality=95&amp;sign=006a3d1aaa5dac4fe5a7cc40b8b27b09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54" r="13043"/>
          <a:stretch/>
        </p:blipFill>
        <p:spPr bwMode="auto">
          <a:xfrm>
            <a:off x="977212" y="4204506"/>
            <a:ext cx="2122710" cy="25272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sun9-74.userapi.com/impg/RpERdGFNOXL-z5Dvg33_TWQWhwU8neKpmJ91gg/LedfxXCTJBg.jpg?size=1280x1280&amp;quality=95&amp;sign=fa8279e89f888b5cfe31163c9a755bbf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118" y="1048683"/>
            <a:ext cx="2864497" cy="28644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7" name="Picture 4" descr="https://sun9-28.userapi.com/impg/rNBUpSrjlt9sEUzKmazeX_xIaVG_juVZMDnOBw/tPVDiZJWXvg.jpg?size=1280x1246&amp;quality=95&amp;sign=c938e4dbe97d479d29545ebcc0cd922a&amp;type=albu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4" t="12123" r="3397" b="1403"/>
          <a:stretch/>
        </p:blipFill>
        <p:spPr bwMode="auto">
          <a:xfrm>
            <a:off x="3391322" y="985234"/>
            <a:ext cx="2564224" cy="25757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sun9-11.userapi.com/impg/Uogj4bEJba1G9ChZzpTuWXMfaDdkt6icQWm8eg/dnKU-JAPUv4.jpg?size=1280x1101&amp;quality=95&amp;sign=e1d6a4aa51d44ce0a6d630b46755b1ae&amp;type=alb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83" y="985234"/>
            <a:ext cx="2826568" cy="24312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06474" y="307951"/>
            <a:ext cx="5634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«Рассматривание детьми альбома «Моя родословная»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45" y="3701939"/>
            <a:ext cx="1861734" cy="30151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280" y="3913180"/>
            <a:ext cx="1653624" cy="26435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327" y="3714745"/>
            <a:ext cx="1696526" cy="2845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017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2207" r="47711"/>
          <a:stretch/>
        </p:blipFill>
        <p:spPr bwMode="auto">
          <a:xfrm>
            <a:off x="1" y="0"/>
            <a:ext cx="1219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sun9-7.userapi.com/impg/8V4BMiSa1jQXCFvqTQJqa9K4ZRALcFhE9BcJAg/P25lnksoFfg.jpg?size=781x1080&amp;quality=95&amp;sign=f6b739229955ce08dd9e35dfc78a1ed7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366" y="1236966"/>
            <a:ext cx="3733845" cy="5163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9.userapi.com/impg/sb3GGulcKhDK3Xt5Rmlx5rbB7BZAuiwOHSFrSg/bVuuzTh8Eys.jpg?size=957x1080&amp;quality=95&amp;sign=778444ec7d569fea888467e700109d82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917" y="1236967"/>
            <a:ext cx="4648760" cy="524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39040" y="379142"/>
            <a:ext cx="38662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«Играем с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лепбуком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«Моя семья»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650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2207" r="47711"/>
          <a:stretch/>
        </p:blipFill>
        <p:spPr bwMode="auto">
          <a:xfrm>
            <a:off x="-1343" y="-157767"/>
            <a:ext cx="1219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sun9-41.userapi.com/impg/ggi0eEVferCe8xulBYqnqQHFV60teLSzpu3kCQ/ZFquR3hRQoc.jpg?size=1280x1280&amp;quality=95&amp;sign=c995d501628bebd2ccac74a73dad7090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3" t="2777" r="29761" b="7773"/>
          <a:stretch/>
        </p:blipFill>
        <p:spPr bwMode="auto">
          <a:xfrm>
            <a:off x="510087" y="1374052"/>
            <a:ext cx="2472745" cy="48424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sun9-21.userapi.com/impg/l66TpGDStBc1G9lSpxdiAnyzosPH4bePdVs2UA/rUKq4BATMg4.jpg?size=1280x1280&amp;quality=95&amp;sign=2264c8f8c7c5835be4e3f46bc15b431d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3" t="23085" r="511" b="18374"/>
          <a:stretch/>
        </p:blipFill>
        <p:spPr bwMode="auto">
          <a:xfrm rot="5400000">
            <a:off x="5334563" y="1595283"/>
            <a:ext cx="4237149" cy="24856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s://sun9-33.userapi.com/impg/xKRb_jqEK-9EEg8_iJ-j7ZjDhFgJ6nLbp54BvQ/qAlrec-kJ40.jpg?size=1280x1280&amp;quality=95&amp;sign=5ed587c74d01ca29e9ab000ac27b6736&amp;type=album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9" r="15326"/>
          <a:stretch/>
        </p:blipFill>
        <p:spPr bwMode="auto">
          <a:xfrm>
            <a:off x="9085048" y="423477"/>
            <a:ext cx="2687552" cy="367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https://sun9-10.userapi.com/impg/vsoDvLoIW-Com0DXDAO_xI8xpDICIMlbxRZf3A/5Ch0PoqJh7U.jpg?size=607x1080&amp;quality=95&amp;sign=9238d6361944b11a9a39e74e21024864&amp;type=albu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" t="3432" r="1990" b="4113"/>
          <a:stretch/>
        </p:blipFill>
        <p:spPr bwMode="auto">
          <a:xfrm>
            <a:off x="3494261" y="1374052"/>
            <a:ext cx="2326966" cy="3923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7724" y="238811"/>
            <a:ext cx="3406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Выставка «Семейные традиции»</a:t>
            </a:r>
            <a:endParaRPr lang="ru-RU" dirty="0"/>
          </a:p>
        </p:txBody>
      </p:sp>
      <p:pic>
        <p:nvPicPr>
          <p:cNvPr id="8206" name="Picture 14" descr="https://sun9-28.userapi.com/impg/5GJZ1PbhpPuQjigLPzcIbQ8HNT729Wo8frovPg/voPTetz94dw.jpg?size=820x595&amp;quality=96&amp;sign=7ac6d0dfe8f15509960f043ff4b6bd99&amp;type=alb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22" y="4391293"/>
            <a:ext cx="2515422" cy="1825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786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2207" r="47711"/>
          <a:stretch/>
        </p:blipFill>
        <p:spPr bwMode="auto">
          <a:xfrm>
            <a:off x="-1343" y="0"/>
            <a:ext cx="1219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s://sun9-63.userapi.com/impg/HiSB2hC3HhYm8ovhlq281AwUys3McqRKDfJMkA/hgdXalQUmp4.jpg?size=1280x1280&amp;quality=95&amp;sign=f615cc6e8fa4ce1aa0009626d0efe367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5" t="2319" r="11565" b="1362"/>
          <a:stretch/>
        </p:blipFill>
        <p:spPr bwMode="auto">
          <a:xfrm>
            <a:off x="1308624" y="1135522"/>
            <a:ext cx="3912028" cy="5289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sun9-29.userapi.com/impg/tIb6Y-2x1CTa9kTBTKfttDq_4xTGCO0z_9JftQ/6h90CcfdIsY.jpg?size=810x1080&amp;quality=95&amp;sign=b5314f77b0e7ccd5662c6b80d1250709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618" y="1276231"/>
            <a:ext cx="3617935" cy="482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14351" y="333708"/>
            <a:ext cx="3073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«Создание семейного герба»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903129" y="333708"/>
            <a:ext cx="2627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«Герб семьи Ковалёвых»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41817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2207" r="47711"/>
          <a:stretch/>
        </p:blipFill>
        <p:spPr bwMode="auto">
          <a:xfrm>
            <a:off x="-1343" y="0"/>
            <a:ext cx="1219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07076" y="156573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Подведение итогов над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проектом: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3944" y="573948"/>
            <a:ext cx="11088709" cy="6083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  уточнили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углубили знания детей о семье, её членах; дети умеют называть всех членов семьи, их имена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spcBef>
                <a:spcPts val="1125"/>
              </a:spcBef>
              <a:spcAft>
                <a:spcPts val="1125"/>
              </a:spcAft>
              <a:buFontTx/>
              <a:buChar char="-"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речи стали употреблять слова сестра, брат, любимая мама, мой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папа.</a:t>
            </a:r>
          </a:p>
          <a:p>
            <a:pPr marL="285750" indent="-285750">
              <a:spcBef>
                <a:spcPts val="1125"/>
              </a:spcBef>
              <a:spcAft>
                <a:spcPts val="1125"/>
              </a:spcAft>
              <a:buFontTx/>
              <a:buChar char="-"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привлекли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интерес родителей к жизни детского сада.</a:t>
            </a:r>
          </a:p>
          <a:p>
            <a:pPr indent="2286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позволяют сделать вывод о том, что в результате мероприятий, которые были проведены в ходе проекта: беседы, выставки, тематические занятия, совместная деятельность детей и родителей, мы получили положительный результат. У детей повысились знания в области нравственно – патриотического воспитания в вопросах касающихся своей семьи, родители стали активней участвовать в мероприятиях проходимых в детском саду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Пробуждение чувства причастности к своей семье, любви к своим родственникам проводилось с детьми младшего возраста на основе наглядности - оформление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фотовыставки, фотоальбомов,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на основе живого общения с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родителями.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результате творческой работы самых активных семей в группе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появился альбом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«Моя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родословная»,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 пользуется особой популярностью у всех детей. Каждый день неоднократно просматривается и каждый «автор» с гордостью рассказывает о своей замечательной семье. Появились новые игры для самостоятельной деятельности детей: «Семья», «Магазин», «Больница».</a:t>
            </a:r>
          </a:p>
          <a:p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 взгляд, проект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«Счастливая семья-счастливые дети»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первым шагом в нравственно-патриотическом воспитании ребенка дошкольного возраста, так как формирует первоначальное прочувствованное восприятие детьми ближайшей социокультурной среды, которой является его семья.</a:t>
            </a:r>
          </a:p>
          <a:p>
            <a:pPr indent="2286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endParaRPr lang="ru-RU" sz="16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7229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op-fon.com/uploads/posts/2023-01/1674671428_top-fon-com-p-detskie-foni-semya-dlya-prezentatsii-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2207" r="47711"/>
          <a:stretch/>
        </p:blipFill>
        <p:spPr bwMode="auto">
          <a:xfrm>
            <a:off x="-1343" y="0"/>
            <a:ext cx="12193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3" y="2735807"/>
            <a:ext cx="5198593" cy="36127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6259">
            <a:off x="5742394" y="2802774"/>
            <a:ext cx="6343688" cy="34380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437882" y="369746"/>
            <a:ext cx="103932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«Нет ничего дороже для людей</a:t>
            </a:r>
          </a:p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Родного крова и семьи своей.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 без семьи, как сорванный цветок,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Бессилен человек и одинок».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947414" y="369747"/>
            <a:ext cx="48882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«Дети особенно нуждаются в любви и понимание взрослых. Ведь они только начинают жить».</a:t>
            </a:r>
          </a:p>
        </p:txBody>
      </p:sp>
    </p:spTree>
    <p:extLst>
      <p:ext uri="{BB962C8B-B14F-4D97-AF65-F5344CB8AC3E}">
        <p14:creationId xmlns:p14="http://schemas.microsoft.com/office/powerpoint/2010/main" val="3813127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272</TotalTime>
  <Words>843</Words>
  <Application>Microsoft Office PowerPoint</Application>
  <PresentationFormat>Широкоэкранный</PresentationFormat>
  <Paragraphs>133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Танюшка</dc:creator>
  <cp:lastModifiedBy>Танюшка</cp:lastModifiedBy>
  <cp:revision>37</cp:revision>
  <cp:lastPrinted>2024-05-31T13:01:56Z</cp:lastPrinted>
  <dcterms:created xsi:type="dcterms:W3CDTF">2024-04-04T15:41:11Z</dcterms:created>
  <dcterms:modified xsi:type="dcterms:W3CDTF">2024-10-24T07:18:21Z</dcterms:modified>
</cp:coreProperties>
</file>