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6" r:id="rId3"/>
    <p:sldId id="308" r:id="rId4"/>
    <p:sldId id="258" r:id="rId5"/>
    <p:sldId id="259" r:id="rId6"/>
    <p:sldId id="313" r:id="rId7"/>
    <p:sldId id="315" r:id="rId8"/>
    <p:sldId id="287" r:id="rId9"/>
    <p:sldId id="316" r:id="rId10"/>
    <p:sldId id="317" r:id="rId11"/>
    <p:sldId id="318" r:id="rId12"/>
    <p:sldId id="319" r:id="rId13"/>
    <p:sldId id="260" r:id="rId14"/>
    <p:sldId id="320" r:id="rId15"/>
    <p:sldId id="321" r:id="rId16"/>
    <p:sldId id="322" r:id="rId17"/>
    <p:sldId id="330" r:id="rId18"/>
    <p:sldId id="331" r:id="rId19"/>
    <p:sldId id="332" r:id="rId20"/>
    <p:sldId id="329" r:id="rId21"/>
    <p:sldId id="296" r:id="rId22"/>
    <p:sldId id="325" r:id="rId23"/>
    <p:sldId id="326" r:id="rId24"/>
    <p:sldId id="328" r:id="rId25"/>
    <p:sldId id="285" r:id="rId2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DBE3B"/>
    <a:srgbClr val="CC3300"/>
    <a:srgbClr val="F1CD69"/>
    <a:srgbClr val="FCFCFC"/>
    <a:srgbClr val="FDF58D"/>
    <a:srgbClr val="FFD84B"/>
    <a:srgbClr val="FDA9F3"/>
    <a:srgbClr val="808080"/>
    <a:srgbClr val="E8E8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2473" autoAdjust="0"/>
  </p:normalViewPr>
  <p:slideViewPr>
    <p:cSldViewPr>
      <p:cViewPr varScale="1">
        <p:scale>
          <a:sx n="67" d="100"/>
          <a:sy n="67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634EE19-3086-4C7E-8D48-21FC651763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2189CE-A123-453E-A0CA-82AFB7FF683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189CE-A123-453E-A0CA-82AFB7FF683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60B717-5D5D-4FD8-9B79-2EA30E058A41}" type="slidenum">
              <a:rPr lang="en-US"/>
              <a:pPr/>
              <a:t>13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2BBA6D30-9DD5-44FE-B4A2-C398B497140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D62C4-F5AC-4B6C-BA18-FD9F550A1A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B2007-D340-4788-9AF6-E219486023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F3F8A02-7211-4951-96ED-7F6D5D25ED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477B873-0BCA-4807-94A1-8945CA96A5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DA6D5F-4EE7-432D-9719-3710433590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5DA5917-DA6D-4775-8CD6-C821254DC1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78DFC8-957C-4C96-81DA-13BF35B3AB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60ADE-FEA1-4E09-BCAE-79CCEA5F99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D3939-89D8-44BD-B783-98B0984F22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BC4AD-F71A-4D28-8D04-A4326B73EE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91AA4-7C4C-49FA-B749-CBF9A51508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50C39-270B-49EB-A832-3C3F4C1FF0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7CE4D-2BD7-4E3E-BD58-104678572C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B0753-9586-4910-9AA3-07F4DE0924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A053E-024A-4C64-89ED-22908004C0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8D2E52-DE6E-4256-A142-57D0B74DB84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86116" y="4143380"/>
            <a:ext cx="5214974" cy="214314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cs typeface="Times New Roman" pitchFamily="18" charset="0"/>
              </a:rPr>
              <a:t>Павленко </a:t>
            </a:r>
          </a:p>
          <a:p>
            <a:pPr algn="ctr"/>
            <a:r>
              <a:rPr lang="ru-RU" sz="4400" b="1" dirty="0" smtClean="0">
                <a:solidFill>
                  <a:srgbClr val="006600"/>
                </a:solidFill>
                <a:cs typeface="Times New Roman" pitchFamily="18" charset="0"/>
              </a:rPr>
              <a:t>Татьяна Дмитриевна</a:t>
            </a:r>
            <a:endParaRPr lang="en-US" sz="4400" b="1" dirty="0">
              <a:solidFill>
                <a:srgbClr val="006600"/>
              </a:solidFill>
              <a:cs typeface="Times New Roman" pitchFamily="18" charset="0"/>
            </a:endParaRPr>
          </a:p>
        </p:txBody>
      </p:sp>
      <p:pic>
        <p:nvPicPr>
          <p:cNvPr id="2059" name="Picture 11" descr="D:\сайт портфолио\изображение\IMG_9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2786082" cy="3969689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gray">
          <a:xfrm>
            <a:off x="785786" y="285728"/>
            <a:ext cx="757242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МБДОУ «Детский сад № 128»</a:t>
            </a:r>
            <a:b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«СЕМИЦВЕТИК»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7832">
            <a:off x="6027281" y="2275209"/>
            <a:ext cx="2970361" cy="154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-642974" y="285728"/>
            <a:ext cx="8229600" cy="9271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Темы  экономического воспитания</a:t>
            </a:r>
            <a:endParaRPr lang="en-US" sz="32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gray">
          <a:xfrm>
            <a:off x="1223963" y="2330450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71538" y="3714752"/>
            <a:ext cx="3003550" cy="2557340"/>
            <a:chOff x="862" y="983"/>
            <a:chExt cx="3780" cy="32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72711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12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13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1009" y="2242"/>
              <a:ext cx="3538" cy="1474"/>
              <a:chOff x="1082" y="2874"/>
              <a:chExt cx="3417" cy="1474"/>
            </a:xfrm>
          </p:grpSpPr>
          <p:sp>
            <p:nvSpPr>
              <p:cNvPr id="72715" name="Freeform 11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16" name="Freeform 12"/>
              <p:cNvSpPr>
                <a:spLocks/>
              </p:cNvSpPr>
              <p:nvPr/>
            </p:nvSpPr>
            <p:spPr bwMode="gray">
              <a:xfrm>
                <a:off x="2416" y="287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72719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21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862" y="983"/>
              <a:ext cx="3780" cy="2227"/>
              <a:chOff x="1082" y="2625"/>
              <a:chExt cx="3406" cy="2227"/>
            </a:xfrm>
          </p:grpSpPr>
          <p:sp>
            <p:nvSpPr>
              <p:cNvPr id="72723" name="Freeform 19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24" name="Freeform 20"/>
              <p:cNvSpPr>
                <a:spLocks/>
              </p:cNvSpPr>
              <p:nvPr/>
            </p:nvSpPr>
            <p:spPr bwMode="gray">
              <a:xfrm>
                <a:off x="2297" y="343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25" name="Freeform 21"/>
              <p:cNvSpPr>
                <a:spLocks/>
              </p:cNvSpPr>
              <p:nvPr/>
            </p:nvSpPr>
            <p:spPr bwMode="gray">
              <a:xfrm>
                <a:off x="1082" y="262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8F8F8">
                      <a:gamma/>
                      <a:shade val="86275"/>
                      <a:invGamma/>
                    </a:srgbClr>
                  </a:gs>
                  <a:gs pos="100000">
                    <a:srgbClr val="F8F8F8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2726" name="AutoShape 22"/>
          <p:cNvSpPr>
            <a:spLocks/>
          </p:cNvSpPr>
          <p:nvPr/>
        </p:nvSpPr>
        <p:spPr bwMode="blackWhite">
          <a:xfrm>
            <a:off x="5000628" y="1285860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210463"/>
              <a:gd name="adj6" fmla="val -32753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accent2"/>
                </a:solidFill>
              </a:rPr>
              <a:t>Потребности-человека; животных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2727" name="AutoShape 23"/>
          <p:cNvSpPr>
            <a:spLocks/>
          </p:cNvSpPr>
          <p:nvPr/>
        </p:nvSpPr>
        <p:spPr bwMode="blackWhite">
          <a:xfrm>
            <a:off x="5243513" y="1857364"/>
            <a:ext cx="3900487" cy="522287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110032"/>
              <a:gd name="adj6" fmla="val -38177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folHlink"/>
                </a:solidFill>
              </a:rPr>
              <a:t>О дружбе и заботе</a:t>
            </a:r>
            <a:endParaRPr lang="en-US" b="1" dirty="0">
              <a:solidFill>
                <a:schemeClr val="folHlink"/>
              </a:solidFill>
            </a:endParaRPr>
          </a:p>
        </p:txBody>
      </p:sp>
      <p:sp>
        <p:nvSpPr>
          <p:cNvPr id="72728" name="AutoShape 24"/>
          <p:cNvSpPr>
            <a:spLocks/>
          </p:cNvSpPr>
          <p:nvPr/>
        </p:nvSpPr>
        <p:spPr bwMode="blackWhite">
          <a:xfrm>
            <a:off x="5278437" y="3000372"/>
            <a:ext cx="3865563" cy="449262"/>
          </a:xfrm>
          <a:prstGeom prst="callout2">
            <a:avLst>
              <a:gd name="adj1" fmla="val 44521"/>
              <a:gd name="adj2" fmla="val 246"/>
              <a:gd name="adj3" fmla="val 50882"/>
              <a:gd name="adj4" fmla="val -13921"/>
              <a:gd name="adj5" fmla="val -51238"/>
              <a:gd name="adj6" fmla="val -48051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hlink"/>
                </a:solidFill>
              </a:rPr>
              <a:t>Цепочка производства</a:t>
            </a:r>
            <a:endParaRPr lang="en-US" b="1" dirty="0">
              <a:solidFill>
                <a:schemeClr val="hlink"/>
              </a:solidFill>
            </a:endParaRPr>
          </a:p>
        </p:txBody>
      </p:sp>
      <p:sp>
        <p:nvSpPr>
          <p:cNvPr id="72729" name="AutoShape 25"/>
          <p:cNvSpPr>
            <a:spLocks/>
          </p:cNvSpPr>
          <p:nvPr/>
        </p:nvSpPr>
        <p:spPr bwMode="blackWhite">
          <a:xfrm>
            <a:off x="5572132" y="2500306"/>
            <a:ext cx="3879850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63157"/>
              <a:gd name="adj6" fmla="val -47586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accent1"/>
                </a:solidFill>
              </a:rPr>
              <a:t>Ресурсы (капитальные, природные, человеческие)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2730" name="AutoShape 26"/>
          <p:cNvSpPr>
            <a:spLocks noChangeArrowheads="1"/>
          </p:cNvSpPr>
          <p:nvPr/>
        </p:nvSpPr>
        <p:spPr bwMode="ltGray">
          <a:xfrm rot="-544120">
            <a:off x="733425" y="35369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31" name="Rectangle 27"/>
          <p:cNvSpPr>
            <a:spLocks noChangeArrowheads="1"/>
          </p:cNvSpPr>
          <p:nvPr/>
        </p:nvSpPr>
        <p:spPr bwMode="gray">
          <a:xfrm rot="20720665">
            <a:off x="299024" y="5480721"/>
            <a:ext cx="1920326" cy="609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ГНОМ ЭКОНОМ</a:t>
            </a:r>
            <a:endParaRPr lang="en-US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32" name="Picture 28" descr="num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2447925" cy="2759075"/>
          </a:xfrm>
          <a:prstGeom prst="rect">
            <a:avLst/>
          </a:prstGeom>
          <a:noFill/>
        </p:spPr>
      </p:pic>
      <p:sp>
        <p:nvSpPr>
          <p:cNvPr id="31" name="AutoShape 24"/>
          <p:cNvSpPr>
            <a:spLocks/>
          </p:cNvSpPr>
          <p:nvPr/>
        </p:nvSpPr>
        <p:spPr bwMode="blackWhite">
          <a:xfrm>
            <a:off x="5929322" y="4000504"/>
            <a:ext cx="3865563" cy="449262"/>
          </a:xfrm>
          <a:prstGeom prst="callout2">
            <a:avLst>
              <a:gd name="adj1" fmla="val 44521"/>
              <a:gd name="adj2" fmla="val -1233"/>
              <a:gd name="adj3" fmla="val 25440"/>
              <a:gd name="adj4" fmla="val -13551"/>
              <a:gd name="adj5" fmla="val -181627"/>
              <a:gd name="adj6" fmla="val -58031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hlink"/>
                </a:solidFill>
              </a:rPr>
              <a:t>Деньги </a:t>
            </a:r>
            <a:endParaRPr lang="en-US" b="1" dirty="0">
              <a:solidFill>
                <a:schemeClr val="hlink"/>
              </a:solidFill>
            </a:endParaRPr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500165" y="1285860"/>
            <a:ext cx="2187575" cy="2795590"/>
          </a:xfrm>
          <a:prstGeom prst="rect">
            <a:avLst/>
          </a:prstGeom>
          <a:noFill/>
          <a:ln w="15875" cmpd="tri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2707" name="AutoShape 3"/>
          <p:cNvSpPr>
            <a:spLocks noChangeArrowheads="1"/>
          </p:cNvSpPr>
          <p:nvPr/>
        </p:nvSpPr>
        <p:spPr bwMode="gray">
          <a:xfrm flipH="1">
            <a:off x="3571868" y="2285992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AutoShape 22"/>
          <p:cNvSpPr>
            <a:spLocks/>
          </p:cNvSpPr>
          <p:nvPr/>
        </p:nvSpPr>
        <p:spPr bwMode="blackWhite">
          <a:xfrm>
            <a:off x="6143636" y="5143512"/>
            <a:ext cx="3916363" cy="515938"/>
          </a:xfrm>
          <a:prstGeom prst="callout2">
            <a:avLst>
              <a:gd name="adj1" fmla="val 55384"/>
              <a:gd name="adj2" fmla="val -485"/>
              <a:gd name="adj3" fmla="val 57599"/>
              <a:gd name="adj4" fmla="val -12521"/>
              <a:gd name="adj5" fmla="val -319865"/>
              <a:gd name="adj6" fmla="val -62847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accent2"/>
                </a:solidFill>
              </a:rPr>
              <a:t>Производство и услуги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34" name="AutoShape 23"/>
          <p:cNvSpPr>
            <a:spLocks/>
          </p:cNvSpPr>
          <p:nvPr/>
        </p:nvSpPr>
        <p:spPr bwMode="blackWhite">
          <a:xfrm>
            <a:off x="6357950" y="4857760"/>
            <a:ext cx="3900487" cy="522287"/>
          </a:xfrm>
          <a:prstGeom prst="callout2">
            <a:avLst>
              <a:gd name="adj1" fmla="val 54711"/>
              <a:gd name="adj2" fmla="val -2320"/>
              <a:gd name="adj3" fmla="val 21884"/>
              <a:gd name="adj4" fmla="val -11843"/>
              <a:gd name="adj5" fmla="val -280270"/>
              <a:gd name="adj6" fmla="val -68428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folHlink"/>
                </a:solidFill>
              </a:rPr>
              <a:t>Реклама</a:t>
            </a:r>
            <a:endParaRPr lang="en-US" b="1" dirty="0">
              <a:solidFill>
                <a:schemeClr val="folHlink"/>
              </a:solidFill>
            </a:endParaRPr>
          </a:p>
        </p:txBody>
      </p:sp>
      <p:sp>
        <p:nvSpPr>
          <p:cNvPr id="35" name="AutoShape 25"/>
          <p:cNvSpPr>
            <a:spLocks/>
          </p:cNvSpPr>
          <p:nvPr/>
        </p:nvSpPr>
        <p:spPr bwMode="blackWhite">
          <a:xfrm>
            <a:off x="6143636" y="4357694"/>
            <a:ext cx="3879850" cy="482600"/>
          </a:xfrm>
          <a:prstGeom prst="callout2">
            <a:avLst>
              <a:gd name="adj1" fmla="val 35527"/>
              <a:gd name="adj2" fmla="val -1963"/>
              <a:gd name="adj3" fmla="val 23685"/>
              <a:gd name="adj4" fmla="val -13218"/>
              <a:gd name="adj5" fmla="val -209712"/>
              <a:gd name="adj6" fmla="val -62809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accent1"/>
                </a:solidFill>
              </a:rPr>
              <a:t>Выбор. Цена выбора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6" name="AutoShape 22"/>
          <p:cNvSpPr>
            <a:spLocks/>
          </p:cNvSpPr>
          <p:nvPr/>
        </p:nvSpPr>
        <p:spPr bwMode="blackWhite">
          <a:xfrm>
            <a:off x="5227637" y="3429000"/>
            <a:ext cx="3916363" cy="515938"/>
          </a:xfrm>
          <a:prstGeom prst="callout2">
            <a:avLst>
              <a:gd name="adj1" fmla="val 44307"/>
              <a:gd name="adj2" fmla="val -1944"/>
              <a:gd name="adj3" fmla="val 22153"/>
              <a:gd name="adj4" fmla="val -12162"/>
              <a:gd name="adj5" fmla="val -61007"/>
              <a:gd name="adj6" fmla="val -38141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accent2"/>
                </a:solidFill>
              </a:rPr>
              <a:t>Рынок- где и что покупается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37" name="AutoShape 24"/>
          <p:cNvSpPr>
            <a:spLocks/>
          </p:cNvSpPr>
          <p:nvPr/>
        </p:nvSpPr>
        <p:spPr bwMode="blackWhite">
          <a:xfrm>
            <a:off x="5786446" y="5715016"/>
            <a:ext cx="3865563" cy="449262"/>
          </a:xfrm>
          <a:prstGeom prst="callout2">
            <a:avLst>
              <a:gd name="adj1" fmla="val 54062"/>
              <a:gd name="adj2" fmla="val -1972"/>
              <a:gd name="adj3" fmla="val 57242"/>
              <a:gd name="adj4" fmla="val -12073"/>
              <a:gd name="adj5" fmla="val -477388"/>
              <a:gd name="adj6" fmla="val -53596"/>
            </a:avLst>
          </a:prstGeom>
          <a:noFill/>
          <a:ln w="9525">
            <a:solidFill>
              <a:srgbClr val="EDBE3B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ru-RU" b="1" dirty="0" smtClean="0">
                <a:solidFill>
                  <a:schemeClr val="hlink"/>
                </a:solidFill>
              </a:rPr>
              <a:t>Семейный бюджет</a:t>
            </a:r>
            <a:endParaRPr lang="en-US" b="1" dirty="0">
              <a:solidFill>
                <a:schemeClr val="hlink"/>
              </a:solidFill>
            </a:endParaRPr>
          </a:p>
        </p:txBody>
      </p:sp>
      <p:sp>
        <p:nvSpPr>
          <p:cNvPr id="38" name="Freeform 16"/>
          <p:cNvSpPr>
            <a:spLocks/>
          </p:cNvSpPr>
          <p:nvPr/>
        </p:nvSpPr>
        <p:spPr bwMode="gray">
          <a:xfrm>
            <a:off x="2285984" y="4714884"/>
            <a:ext cx="1714512" cy="857256"/>
          </a:xfrm>
          <a:custGeom>
            <a:avLst/>
            <a:gdLst/>
            <a:ahLst/>
            <a:cxnLst>
              <a:cxn ang="0">
                <a:pos x="0" y="1070"/>
              </a:cxn>
              <a:cxn ang="0">
                <a:pos x="2083" y="0"/>
              </a:cxn>
              <a:cxn ang="0">
                <a:pos x="2045" y="355"/>
              </a:cxn>
              <a:cxn ang="0">
                <a:pos x="7" y="1418"/>
              </a:cxn>
              <a:cxn ang="0">
                <a:pos x="0" y="1070"/>
              </a:cxn>
            </a:cxnLst>
            <a:rect l="0" t="0" r="r" b="b"/>
            <a:pathLst>
              <a:path w="2083" h="1418">
                <a:moveTo>
                  <a:pt x="0" y="1070"/>
                </a:moveTo>
                <a:lnTo>
                  <a:pt x="2083" y="0"/>
                </a:lnTo>
                <a:lnTo>
                  <a:pt x="2045" y="355"/>
                </a:lnTo>
                <a:lnTo>
                  <a:pt x="7" y="1418"/>
                </a:lnTo>
                <a:lnTo>
                  <a:pt x="0" y="1070"/>
                </a:ln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2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2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6" grpId="0" animBg="1"/>
      <p:bldP spid="72727" grpId="0" animBg="1"/>
      <p:bldP spid="72728" grpId="0" animBg="1"/>
      <p:bldP spid="72729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229600" cy="9271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Морфологические карты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конкурс 2015год\IMG_0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71546"/>
            <a:ext cx="7334301" cy="5500726"/>
          </a:xfrm>
          <a:prstGeom prst="rect">
            <a:avLst/>
          </a:prstGeom>
          <a:noFill/>
        </p:spPr>
      </p:pic>
      <p:pic>
        <p:nvPicPr>
          <p:cNvPr id="8195" name="Picture 3" descr="D:\конкурс 2015год\IMG_0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071546"/>
            <a:ext cx="7143800" cy="5357850"/>
          </a:xfrm>
          <a:prstGeom prst="rect">
            <a:avLst/>
          </a:prstGeom>
          <a:noFill/>
        </p:spPr>
      </p:pic>
      <p:pic>
        <p:nvPicPr>
          <p:cNvPr id="8196" name="Picture 4" descr="D:\конкурс 2015год\IMG_0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071546"/>
            <a:ext cx="7286676" cy="5465008"/>
          </a:xfrm>
          <a:prstGeom prst="rect">
            <a:avLst/>
          </a:prstGeom>
          <a:noFill/>
        </p:spPr>
      </p:pic>
      <p:pic>
        <p:nvPicPr>
          <p:cNvPr id="8197" name="Picture 5" descr="D:\конкурс 2015год\IMG_03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1071546"/>
            <a:ext cx="7143800" cy="5357850"/>
          </a:xfrm>
          <a:prstGeom prst="rect">
            <a:avLst/>
          </a:prstGeom>
          <a:noFill/>
        </p:spPr>
      </p:pic>
      <p:pic>
        <p:nvPicPr>
          <p:cNvPr id="8198" name="Picture 6" descr="D:\конкурс 2015год\IMG_03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1071546"/>
            <a:ext cx="7500990" cy="56257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Художественная литература</a:t>
            </a:r>
            <a:endParaRPr lang="en-US" sz="4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428736"/>
            <a:ext cx="63934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К. Чуковский "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Федорино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горе".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 Маяковский "Что такое хорошо, что такое плохо".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 Кларина "Экономика и экология в начальной школе«</a:t>
            </a:r>
          </a:p>
          <a:p>
            <a:pPr lvl="0" indent="228600" algn="just" eaLnBrk="0" hangingPunct="0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А. Н. Толстой «Золотой ключик»,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«Золотая антилопа»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3143248"/>
            <a:ext cx="82515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Э. Успенский "Бизнес крокодила Гены".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 Кнышева "Экономика для малышей или как Миша стал бизнесменом"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Б. А.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Райзберг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"Экономика для детей в играх, задачах и примерах»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Морозко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1472" y="4572008"/>
            <a:ext cx="785734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Э. Успенского "Бизнес крокодила Гены«.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Т.А.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Папова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О.И. Меньшиков «Сказка о царице Экономике, злодейке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Инфляции. Волшебном  компьютере и  верных друзьях»</a:t>
            </a:r>
          </a:p>
          <a:p>
            <a:pPr lvl="0" indent="228600" algn="just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К. И. Чуковский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>«Муха- Цокотуха»,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«Петушок и бобовое зернышко»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57166"/>
            <a:ext cx="2071702" cy="5461016"/>
          </a:xfrm>
        </p:spPr>
        <p:txBody>
          <a:bodyPr/>
          <a:lstStyle/>
          <a:p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-  Уголок гнома-Эконома и куклы Экономики.</a:t>
            </a:r>
            <a:b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-   Игры.</a:t>
            </a:r>
            <a:b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-   Пособия, книги, иллюстрации , </a:t>
            </a:r>
            <a:b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-   Подборка  пословиц, загадок, поговорок  о труде, деньгах, доходе.</a:t>
            </a:r>
            <a:b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- Журналы.</a:t>
            </a:r>
            <a:br>
              <a:rPr lang="ru-RU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Татьяна\Desktop\фото и картинки\IMG_0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1" y="1000108"/>
            <a:ext cx="5810291" cy="4357718"/>
          </a:xfrm>
          <a:prstGeom prst="rect">
            <a:avLst/>
          </a:prstGeom>
          <a:noFill/>
        </p:spPr>
      </p:pic>
      <p:pic>
        <p:nvPicPr>
          <p:cNvPr id="3076" name="Picture 4" descr="C:\Users\Татьяна\Desktop\конкурс\Приоритетные направления - Сайт ptdv!_files\image(2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5" y="1071546"/>
            <a:ext cx="5998229" cy="4500594"/>
          </a:xfrm>
          <a:prstGeom prst="rect">
            <a:avLst/>
          </a:prstGeom>
          <a:noFill/>
        </p:spPr>
      </p:pic>
      <p:pic>
        <p:nvPicPr>
          <p:cNvPr id="9" name="Picture 3" descr="C:\Users\Татьяна\Desktop\КОНКУРС продолжение\фото  к видео призентации\IMG_89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3" y="1142984"/>
            <a:ext cx="6477045" cy="4857784"/>
          </a:xfrm>
          <a:prstGeom prst="rect">
            <a:avLst/>
          </a:prstGeom>
          <a:noFill/>
        </p:spPr>
      </p:pic>
      <p:pic>
        <p:nvPicPr>
          <p:cNvPr id="10" name="Picture 3" descr="D:\конкурс 2015год\IMG_03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5" y="1000108"/>
            <a:ext cx="6381795" cy="4786346"/>
          </a:xfrm>
          <a:prstGeom prst="rect">
            <a:avLst/>
          </a:prstGeom>
          <a:noFill/>
        </p:spPr>
      </p:pic>
      <p:pic>
        <p:nvPicPr>
          <p:cNvPr id="11" name="Picture 2" descr="D:\конкурс 2015год\IMG_03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59" y="1000108"/>
            <a:ext cx="6715141" cy="5036356"/>
          </a:xfrm>
          <a:prstGeom prst="rect">
            <a:avLst/>
          </a:prstGeom>
          <a:noFill/>
        </p:spPr>
      </p:pic>
      <p:pic>
        <p:nvPicPr>
          <p:cNvPr id="12" name="Picture 4" descr="D:\конкурс 2015год\IMG_035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1" y="1071546"/>
            <a:ext cx="6572295" cy="4929222"/>
          </a:xfrm>
          <a:prstGeom prst="rect">
            <a:avLst/>
          </a:prstGeom>
          <a:noFill/>
        </p:spPr>
      </p:pic>
      <p:pic>
        <p:nvPicPr>
          <p:cNvPr id="13" name="Picture 3" descr="D:\конкурс 2015год\IMG_035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1000108"/>
            <a:ext cx="6858016" cy="5143512"/>
          </a:xfrm>
          <a:prstGeom prst="rect">
            <a:avLst/>
          </a:prstGeom>
          <a:noFill/>
        </p:spPr>
      </p:pic>
      <p:pic>
        <p:nvPicPr>
          <p:cNvPr id="14" name="Picture 2" descr="D:\конкурс 2015год\IMG_036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57422" y="1000108"/>
            <a:ext cx="6786578" cy="50899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endParaRPr lang="en-US" sz="54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7" name="AutoShape 3"/>
          <p:cNvSpPr>
            <a:spLocks noChangeArrowheads="1"/>
          </p:cNvSpPr>
          <p:nvPr/>
        </p:nvSpPr>
        <p:spPr bwMode="gray">
          <a:xfrm rot="5400000">
            <a:off x="741363" y="38036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28" name="Freeform 4"/>
          <p:cNvSpPr>
            <a:spLocks/>
          </p:cNvSpPr>
          <p:nvPr/>
        </p:nvSpPr>
        <p:spPr bwMode="gray">
          <a:xfrm>
            <a:off x="828675" y="3725863"/>
            <a:ext cx="2006600" cy="481012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38100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gray">
          <a:xfrm>
            <a:off x="1092200" y="38131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1C1C1C"/>
                </a:solidFill>
              </a:rPr>
              <a:t>Text in here</a:t>
            </a:r>
          </a:p>
        </p:txBody>
      </p: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4929190" y="1071546"/>
            <a:ext cx="3857966" cy="800094"/>
            <a:chOff x="509" y="1126"/>
            <a:chExt cx="1548" cy="339"/>
          </a:xfrm>
        </p:grpSpPr>
        <p:sp>
          <p:nvSpPr>
            <p:cNvPr id="77848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9" name="AutoShape 25"/>
            <p:cNvSpPr>
              <a:spLocks noChangeArrowheads="1"/>
            </p:cNvSpPr>
            <p:nvPr/>
          </p:nvSpPr>
          <p:spPr bwMode="gray">
            <a:xfrm>
              <a:off x="509" y="1132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7850" name="Rectangle 26"/>
          <p:cNvSpPr>
            <a:spLocks noChangeArrowheads="1"/>
          </p:cNvSpPr>
          <p:nvPr/>
        </p:nvSpPr>
        <p:spPr bwMode="gray">
          <a:xfrm>
            <a:off x="857224" y="1285860"/>
            <a:ext cx="220284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</a:t>
            </a:r>
            <a:endParaRPr lang="en-US" sz="32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1" name="AutoShape 27"/>
          <p:cNvSpPr>
            <a:spLocks noChangeArrowheads="1"/>
          </p:cNvSpPr>
          <p:nvPr/>
        </p:nvSpPr>
        <p:spPr bwMode="gray">
          <a:xfrm rot="5400000" flipV="1">
            <a:off x="3285818" y="214588"/>
            <a:ext cx="1857984" cy="2571768"/>
          </a:xfrm>
          <a:prstGeom prst="triangle">
            <a:avLst>
              <a:gd name="adj" fmla="val 51442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Рисунок 23" descr="C:\Павленко Татьяна\2010д.с\IMG_4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2714644" cy="395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1" descr="C:\Павленко Татьяна\2010д.с\IMG_4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357430"/>
            <a:ext cx="4973827" cy="372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857752" y="1071546"/>
            <a:ext cx="37862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«Путешествие в страну экономику»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В 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Рисунок 35" descr="C:\Павленко Татьяна\2010д.с\IMG_48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143116"/>
            <a:ext cx="5143536" cy="443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2" descr="C:\Павленко Татьяна\2010д.с\IMG_48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357430"/>
            <a:ext cx="542095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2" descr="C:\Павленко Татьяна\2010д.с\IMG_48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285992"/>
            <a:ext cx="571046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endParaRPr lang="en-US" sz="54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286380" y="1000108"/>
            <a:ext cx="3122626" cy="881077"/>
            <a:chOff x="2251" y="1126"/>
            <a:chExt cx="1501" cy="339"/>
          </a:xfrm>
        </p:grpSpPr>
        <p:sp>
          <p:nvSpPr>
            <p:cNvPr id="77840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1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77850" name="Rectangle 26"/>
          <p:cNvSpPr>
            <a:spLocks noChangeArrowheads="1"/>
          </p:cNvSpPr>
          <p:nvPr/>
        </p:nvSpPr>
        <p:spPr bwMode="gray">
          <a:xfrm>
            <a:off x="571472" y="1214422"/>
            <a:ext cx="28290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en-US" sz="32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2" name="AutoShape 28"/>
          <p:cNvSpPr>
            <a:spLocks noChangeArrowheads="1"/>
          </p:cNvSpPr>
          <p:nvPr/>
        </p:nvSpPr>
        <p:spPr bwMode="gray">
          <a:xfrm rot="5400000" flipV="1">
            <a:off x="3732286" y="116934"/>
            <a:ext cx="1631206" cy="2766479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" name="Picture 4" descr="IMG_56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000240"/>
            <a:ext cx="5786478" cy="471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 descr="IMG_56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000240"/>
            <a:ext cx="604184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 descr="IMG_56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004925"/>
            <a:ext cx="5786478" cy="473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7" descr="IMG_56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7" y="2000240"/>
            <a:ext cx="5135371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IMG_56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2000240"/>
            <a:ext cx="649880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 descr="IMG_559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42" y="2000239"/>
            <a:ext cx="6572296" cy="492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IMG_559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2071678"/>
            <a:ext cx="6643734" cy="49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928670"/>
            <a:ext cx="3900486" cy="888984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Опыты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4857752" y="785794"/>
            <a:ext cx="3643338" cy="928694"/>
            <a:chOff x="3969" y="1126"/>
            <a:chExt cx="1502" cy="339"/>
          </a:xfrm>
        </p:grpSpPr>
        <p:sp>
          <p:nvSpPr>
            <p:cNvPr id="77844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5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7846" name="Rectangle 22"/>
          <p:cNvSpPr>
            <a:spLocks noChangeArrowheads="1"/>
          </p:cNvSpPr>
          <p:nvPr/>
        </p:nvSpPr>
        <p:spPr bwMode="gray">
          <a:xfrm>
            <a:off x="5286380" y="1071546"/>
            <a:ext cx="278608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Свойства стекла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3" name="AutoShape 29"/>
          <p:cNvSpPr>
            <a:spLocks noChangeArrowheads="1"/>
          </p:cNvSpPr>
          <p:nvPr/>
        </p:nvSpPr>
        <p:spPr bwMode="gray">
          <a:xfrm rot="5400000" flipV="1">
            <a:off x="2953551" y="161101"/>
            <a:ext cx="2028827" cy="264958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7346" name="Picture 2" descr="C:\Users\Татьяна\Desktop\конкурс\Приоритетные направления - Сайт ptdv!_files\image(13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071678"/>
            <a:ext cx="6000791" cy="4502517"/>
          </a:xfrm>
          <a:prstGeom prst="rect">
            <a:avLst/>
          </a:prstGeom>
          <a:noFill/>
        </p:spPr>
      </p:pic>
      <p:pic>
        <p:nvPicPr>
          <p:cNvPr id="31" name="Picture 2" descr="D:\конкурс 2015год\вочпитатель ГОДа\детский сад  № 128\опыт работы  с ПРИЛОЖЕНИЯМИ к опыту работы\приложения\1 приложение ЭКОНОМИКА откр урок\IMG_98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071677"/>
            <a:ext cx="6143668" cy="4607751"/>
          </a:xfrm>
          <a:prstGeom prst="rect">
            <a:avLst/>
          </a:prstGeom>
          <a:noFill/>
        </p:spPr>
      </p:pic>
      <p:pic>
        <p:nvPicPr>
          <p:cNvPr id="32" name="Picture 3" descr="D:\конкурс 2015год\вочпитатель ГОДа\детский сад  № 128\опыт работы  с ПРИЛОЖЕНИЯМИ к опыту работы\приложения\1 приложение ЭКОНОМИКА откр урок\IMG_98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2071678"/>
            <a:ext cx="6215106" cy="4661329"/>
          </a:xfrm>
          <a:prstGeom prst="rect">
            <a:avLst/>
          </a:prstGeom>
          <a:noFill/>
        </p:spPr>
      </p:pic>
      <p:pic>
        <p:nvPicPr>
          <p:cNvPr id="33" name="Picture 4" descr="D:\конкурс 2015год\вочпитатель ГОДа\детский сад  № 128\опыт работы  с ПРИЛОЖЕНИЯМИ к опыту работы\приложения\1 приложение ЭКОНОМИКА откр урок\IMG_99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2071677"/>
            <a:ext cx="6572296" cy="4929223"/>
          </a:xfrm>
          <a:prstGeom prst="rect">
            <a:avLst/>
          </a:prstGeom>
          <a:noFill/>
        </p:spPr>
      </p:pic>
      <p:pic>
        <p:nvPicPr>
          <p:cNvPr id="34" name="Picture 2" descr="C:\Users\Татьяна\Desktop\конкурс\Приоритетные направления - Сайт ptdv!_files\image(13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2071678"/>
            <a:ext cx="6643734" cy="49849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285720" y="357166"/>
            <a:ext cx="5456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ЗАНЯТИЕ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«ХЛЕБ»-цепочка производства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 descr="C:\Users\Татьяна\Desktop\5-6 лет информация\день откр дверей экономика\IMG_0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74295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Татьяна\Desktop\5-6 лет информация\день откр дверей экономика\IMG_00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285860"/>
            <a:ext cx="73581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Татьяна\Desktop\5-6 лет информация\день откр дверей экономика\IMG_00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285860"/>
            <a:ext cx="75009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Татьяна\Desktop\5-6 лет информация\день откр дверей экономика\IMG_00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214422"/>
            <a:ext cx="75009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конкурс 2015год\вочпитатель ГОДа\детский сад  № 128\опыт работы  с ПРИЛОЖЕНИЯМИ к опыту работы\приложения\12 приложение Цепочки производства\IMG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254" y="1000108"/>
            <a:ext cx="7333803" cy="5500726"/>
          </a:xfrm>
          <a:prstGeom prst="rect">
            <a:avLst/>
          </a:prstGeom>
          <a:noFill/>
        </p:spPr>
      </p:pic>
      <p:pic>
        <p:nvPicPr>
          <p:cNvPr id="15363" name="Picture 3" descr="D:\конкурс 2015год\вочпитатель ГОДа\детский сад  № 128\опыт работы  с ПРИЛОЖЕНИЯМИ к опыту работы\приложения\12 приложение Цепочки производства\IMG_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964411"/>
            <a:ext cx="7429552" cy="5572542"/>
          </a:xfrm>
          <a:prstGeom prst="rect">
            <a:avLst/>
          </a:prstGeom>
          <a:noFill/>
        </p:spPr>
      </p:pic>
      <p:pic>
        <p:nvPicPr>
          <p:cNvPr id="15364" name="Picture 4" descr="D:\конкурс 2015год\вочпитатель ГОДа\детский сад  № 128\опыт работы  с ПРИЛОЖЕНИЯМИ к опыту работы\приложения\12 приложение Цепочки производства\IMG_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946554"/>
            <a:ext cx="7572428" cy="5679707"/>
          </a:xfrm>
          <a:prstGeom prst="rect">
            <a:avLst/>
          </a:prstGeom>
          <a:noFill/>
        </p:spPr>
      </p:pic>
      <p:pic>
        <p:nvPicPr>
          <p:cNvPr id="15365" name="Picture 5" descr="D:\конкурс 2015год\вочпитатель ГОДа\детский сад  № 128\опыт работы  с ПРИЛОЖЕНИЯМИ к опыту работы\приложения\12 приложение Цепочки производства\IMG_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089444"/>
            <a:ext cx="7358114" cy="5518960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8001056" cy="746108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Работы детей 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«Цепочки производства» </a:t>
            </a:r>
            <a:endParaRPr lang="en-US" sz="28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атьяна\Desktop\IMG_9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7429520" cy="5572140"/>
          </a:xfrm>
          <a:prstGeom prst="rect">
            <a:avLst/>
          </a:prstGeom>
          <a:noFill/>
        </p:spPr>
      </p:pic>
      <p:pic>
        <p:nvPicPr>
          <p:cNvPr id="12" name="Picture 4" descr="C:\Users\Татьяна\Desktop\IMG_8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71546"/>
            <a:ext cx="7358114" cy="5518585"/>
          </a:xfrm>
          <a:prstGeom prst="rect">
            <a:avLst/>
          </a:prstGeom>
          <a:noFill/>
        </p:spPr>
      </p:pic>
      <p:pic>
        <p:nvPicPr>
          <p:cNvPr id="13" name="Picture 2" descr="C:\Users\Татьяна\Desktop\IMG_98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928670"/>
            <a:ext cx="7429552" cy="5572164"/>
          </a:xfrm>
          <a:prstGeom prst="rect">
            <a:avLst/>
          </a:prstGeom>
          <a:noFill/>
        </p:spPr>
      </p:pic>
      <p:pic>
        <p:nvPicPr>
          <p:cNvPr id="14" name="Picture 2" descr="C:\Users\Татьяна\Desktop\конкурс\Приоритетные направления - Сайт ptdv!_files\image(13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928670"/>
            <a:ext cx="7000924" cy="5252937"/>
          </a:xfrm>
          <a:prstGeom prst="rect">
            <a:avLst/>
          </a:prstGeom>
          <a:noFill/>
        </p:spPr>
      </p:pic>
      <p:pic>
        <p:nvPicPr>
          <p:cNvPr id="16" name="Picture 3" descr="C:\Users\Татьяна\Desktop\конкурс\Приоритетные направления - Сайт ptdv!_files\image(12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142984"/>
            <a:ext cx="7616766" cy="5715016"/>
          </a:xfrm>
          <a:prstGeom prst="rect">
            <a:avLst/>
          </a:prstGeom>
          <a:noFill/>
        </p:spPr>
      </p:pic>
      <p:pic>
        <p:nvPicPr>
          <p:cNvPr id="17" name="Picture 2" descr="D:\конкурс 2015год\вочпитатель ГОДа\детский сад  № 128\опыт работы  с ПРИЛОЖЕНИЯМИ к опыту работы\приложения\1 приложение ЭКОНОМИКА откр урок\IMG_99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1000108"/>
            <a:ext cx="8096307" cy="5857892"/>
          </a:xfrm>
          <a:prstGeom prst="rect">
            <a:avLst/>
          </a:prstGeom>
          <a:noFill/>
        </p:spPr>
      </p:pic>
      <p:pic>
        <p:nvPicPr>
          <p:cNvPr id="18" name="Picture 3" descr="D:\конкурс 2015год\вочпитатель ГОДа\детский сад  № 128\опыт работы  с ПРИЛОЖЕНИЯМИ к опыту работы\приложения\1 приложение ЭКОНОМИКА откр урок\IMG_99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-428660" y="1643050"/>
            <a:ext cx="5715040" cy="4286280"/>
          </a:xfrm>
          <a:prstGeom prst="rect">
            <a:avLst/>
          </a:prstGeom>
          <a:noFill/>
        </p:spPr>
      </p:pic>
      <p:pic>
        <p:nvPicPr>
          <p:cNvPr id="19" name="Picture 4" descr="D:\конкурс 2015год\вочпитатель ГОДа\детский сад  № 128\опыт работы  с ПРИЛОЖЕНИЯМИ к опыту работы\приложения\1 приложение ЭКОНОМИКА откр урок\IMG_992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3690936" y="1523982"/>
            <a:ext cx="5905499" cy="44291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00364" y="5214950"/>
            <a:ext cx="5472138" cy="1357322"/>
          </a:xfrm>
        </p:spPr>
        <p:txBody>
          <a:bodyPr/>
          <a:lstStyle/>
          <a:p>
            <a:pPr algn="ctr"/>
            <a:endParaRPr lang="en-US" sz="3200" b="1" dirty="0">
              <a:solidFill>
                <a:srgbClr val="00B050"/>
              </a:solidFill>
              <a:latin typeface="Constantia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755">
            <a:off x="166727" y="4560394"/>
            <a:ext cx="2189130" cy="168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I:\Новая папка\1 июня 2013\DSC_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47222">
            <a:off x="4372771" y="1064458"/>
            <a:ext cx="4515222" cy="370100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7" name="Rectangle 3"/>
          <p:cNvSpPr txBox="1">
            <a:spLocks noChangeArrowheads="1"/>
          </p:cNvSpPr>
          <p:nvPr/>
        </p:nvSpPr>
        <p:spPr bwMode="gray">
          <a:xfrm>
            <a:off x="357158" y="500042"/>
            <a:ext cx="414340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«Лишь едва проснутся дети,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детский сад с утра спешат.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Распахнет им садик двери,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Встретит ласково ребят!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 - это ты и я!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 - это дружная семья!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 – это детский сад!</a:t>
            </a:r>
          </a:p>
          <a:p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Там где любят маленьких ребят!</a:t>
            </a: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285860"/>
            <a:ext cx="900090" cy="4857784"/>
          </a:xfrm>
        </p:spPr>
        <p:txBody>
          <a:bodyPr vert="vert270"/>
          <a:lstStyle/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Методы работы</a:t>
            </a:r>
            <a:endParaRPr lang="en-US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571868" y="1928802"/>
            <a:ext cx="4926663" cy="1033184"/>
            <a:chOff x="2251" y="1126"/>
            <a:chExt cx="1501" cy="339"/>
          </a:xfrm>
        </p:grpSpPr>
        <p:sp>
          <p:nvSpPr>
            <p:cNvPr id="77840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1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0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Исследовательский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571868" y="3286124"/>
            <a:ext cx="4929222" cy="1057474"/>
            <a:chOff x="3969" y="1126"/>
            <a:chExt cx="1502" cy="339"/>
          </a:xfrm>
        </p:grpSpPr>
        <p:sp>
          <p:nvSpPr>
            <p:cNvPr id="77844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5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Метод ТРИЗ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571868" y="857233"/>
            <a:ext cx="4786346" cy="928693"/>
            <a:chOff x="555" y="1126"/>
            <a:chExt cx="1502" cy="339"/>
          </a:xfrm>
        </p:grpSpPr>
        <p:sp>
          <p:nvSpPr>
            <p:cNvPr id="77848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849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7851" name="AutoShape 27"/>
          <p:cNvSpPr>
            <a:spLocks noChangeArrowheads="1"/>
          </p:cNvSpPr>
          <p:nvPr/>
        </p:nvSpPr>
        <p:spPr bwMode="gray">
          <a:xfrm rot="4206804" flipV="1">
            <a:off x="2136724" y="296856"/>
            <a:ext cx="1196767" cy="321191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52" name="AutoShape 28"/>
          <p:cNvSpPr>
            <a:spLocks noChangeArrowheads="1"/>
          </p:cNvSpPr>
          <p:nvPr/>
        </p:nvSpPr>
        <p:spPr bwMode="gray">
          <a:xfrm rot="4395292" flipV="1">
            <a:off x="2215695" y="1248576"/>
            <a:ext cx="1214446" cy="314327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853" name="AutoShape 29"/>
          <p:cNvSpPr>
            <a:spLocks noChangeArrowheads="1"/>
          </p:cNvSpPr>
          <p:nvPr/>
        </p:nvSpPr>
        <p:spPr bwMode="gray">
          <a:xfrm rot="5400000" flipV="1">
            <a:off x="2283847" y="2288129"/>
            <a:ext cx="1214446" cy="3067559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071934" y="1071547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проблемных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ситуаций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571868" y="4500570"/>
            <a:ext cx="4830978" cy="968150"/>
            <a:chOff x="2251" y="1126"/>
            <a:chExt cx="1501" cy="339"/>
          </a:xfrm>
        </p:grpSpPr>
        <p:sp>
          <p:nvSpPr>
            <p:cNvPr id="36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0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Решение математических </a:t>
              </a:r>
            </a:p>
            <a:p>
              <a:r>
                <a:rPr lang="ru-RU" sz="20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задач </a:t>
              </a:r>
              <a:endPara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643306" y="5643578"/>
            <a:ext cx="4786346" cy="1000132"/>
            <a:chOff x="555" y="1126"/>
            <a:chExt cx="1502" cy="339"/>
          </a:xfrm>
        </p:grpSpPr>
        <p:sp>
          <p:nvSpPr>
            <p:cNvPr id="39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Логические игры </a:t>
              </a:r>
            </a:p>
            <a:p>
              <a:r>
                <a:rPr lang="ru-RU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 упражнения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AutoShape 28"/>
          <p:cNvSpPr>
            <a:spLocks noChangeArrowheads="1"/>
          </p:cNvSpPr>
          <p:nvPr/>
        </p:nvSpPr>
        <p:spPr bwMode="gray">
          <a:xfrm rot="6368184" flipV="1">
            <a:off x="2395089" y="2881433"/>
            <a:ext cx="1306657" cy="3452811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27"/>
          <p:cNvSpPr>
            <a:spLocks noChangeArrowheads="1"/>
          </p:cNvSpPr>
          <p:nvPr/>
        </p:nvSpPr>
        <p:spPr bwMode="gray">
          <a:xfrm rot="6472635" flipV="1">
            <a:off x="2255280" y="3748010"/>
            <a:ext cx="1559679" cy="3623321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14290"/>
            <a:ext cx="6615130" cy="817546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Анкеты родителей 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D:\конкурс 2015год\вочпитатель ГОДа\детский сад  № 128\опыт работы  с ПРИЛОЖЕНИЯМИ к опыту работы\приложения\8 приложение анкеты для родителей\Агеев Алеш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8"/>
            <a:ext cx="3687429" cy="5072098"/>
          </a:xfrm>
          <a:prstGeom prst="rect">
            <a:avLst/>
          </a:prstGeom>
          <a:noFill/>
        </p:spPr>
      </p:pic>
      <p:pic>
        <p:nvPicPr>
          <p:cNvPr id="16387" name="Picture 3" descr="D:\конкурс 2015год\вочпитатель ГОДа\детский сад  № 128\опыт работы  с ПРИЛОЖЕНИЯМИ к опыту работы\приложения\8 приложение анкеты для родителей\Баукова Даш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357298"/>
            <a:ext cx="3681632" cy="5064123"/>
          </a:xfrm>
          <a:prstGeom prst="rect">
            <a:avLst/>
          </a:prstGeom>
          <a:noFill/>
        </p:spPr>
      </p:pic>
      <p:pic>
        <p:nvPicPr>
          <p:cNvPr id="16388" name="Picture 4" descr="D:\конкурс 2015год\вочпитатель ГОДа\детский сад  № 128\опыт работы  с ПРИЛОЖЕНИЯМИ к опыту работы\приложения\8 приложение анкеты для родителей\Бычкова Ален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256969"/>
            <a:ext cx="4071966" cy="5601031"/>
          </a:xfrm>
          <a:prstGeom prst="rect">
            <a:avLst/>
          </a:prstGeom>
          <a:noFill/>
        </p:spPr>
      </p:pic>
      <p:pic>
        <p:nvPicPr>
          <p:cNvPr id="16389" name="Picture 5" descr="D:\конкурс 2015год\вочпитатель ГОДа\детский сад  № 128\опыт работы  с ПРИЛОЖЕНИЯМИ к опыту работы\приложения\8 приложение анкеты для родителей\Грибова Ви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2000239"/>
            <a:ext cx="3643338" cy="5011449"/>
          </a:xfrm>
          <a:prstGeom prst="rect">
            <a:avLst/>
          </a:prstGeom>
          <a:noFill/>
        </p:spPr>
      </p:pic>
      <p:pic>
        <p:nvPicPr>
          <p:cNvPr id="16390" name="Picture 6" descr="D:\конкурс 2015год\вочпитатель ГОДа\детский сад  № 128\опыт работы  с ПРИЛОЖЕНИЯМИ к опыту работы\приложения\8 приложение анкеты для родителей\Гусева Ира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2698" y="1142984"/>
            <a:ext cx="3791302" cy="5214974"/>
          </a:xfrm>
          <a:prstGeom prst="rect">
            <a:avLst/>
          </a:prstGeom>
          <a:noFill/>
        </p:spPr>
      </p:pic>
      <p:pic>
        <p:nvPicPr>
          <p:cNvPr id="16391" name="Picture 7" descr="D:\конкурс 2015год\вочпитатель ГОДа\детский сад  № 128\опыт работы  с ПРИЛОЖЕНИЯМИ к опыту работы\приложения\8 приложение анкеты для родителей\Фадкина Наст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1571612"/>
            <a:ext cx="3843219" cy="52863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26 сентября 201</a:t>
            </a:r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года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8" name="Oval 4"/>
          <p:cNvSpPr>
            <a:spLocks noChangeArrowheads="1"/>
          </p:cNvSpPr>
          <p:nvPr/>
        </p:nvSpPr>
        <p:spPr bwMode="ltGray">
          <a:xfrm>
            <a:off x="1381125" y="3835400"/>
            <a:ext cx="3781425" cy="1096963"/>
          </a:xfrm>
          <a:prstGeom prst="ellipse">
            <a:avLst/>
          </a:prstGeom>
          <a:solidFill>
            <a:srgbClr val="1C1C1C">
              <a:alpha val="39999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49" name="Arc 5"/>
          <p:cNvSpPr>
            <a:spLocks/>
          </p:cNvSpPr>
          <p:nvPr/>
        </p:nvSpPr>
        <p:spPr bwMode="gray">
          <a:xfrm rot="16200000">
            <a:off x="2795588" y="2359025"/>
            <a:ext cx="1316037" cy="351631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3380 w 43200"/>
              <a:gd name="T1" fmla="*/ 39705 h 43200"/>
              <a:gd name="T2" fmla="*/ 38438 w 43200"/>
              <a:gd name="T3" fmla="*/ 35129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969696">
                  <a:gamma/>
                  <a:shade val="46275"/>
                  <a:invGamma/>
                </a:srgb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0" name="Arc 6"/>
          <p:cNvSpPr>
            <a:spLocks/>
          </p:cNvSpPr>
          <p:nvPr/>
        </p:nvSpPr>
        <p:spPr bwMode="gray">
          <a:xfrm rot="16200000">
            <a:off x="3022583" y="2406651"/>
            <a:ext cx="1196975" cy="33845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5" name="Line 11"/>
          <p:cNvSpPr>
            <a:spLocks noChangeShapeType="1"/>
          </p:cNvSpPr>
          <p:nvPr/>
        </p:nvSpPr>
        <p:spPr bwMode="auto">
          <a:xfrm>
            <a:off x="5038725" y="4230688"/>
            <a:ext cx="0" cy="16033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 flipH="1">
            <a:off x="4679950" y="4454525"/>
            <a:ext cx="0" cy="112713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7" name="Line 13"/>
          <p:cNvSpPr>
            <a:spLocks noChangeShapeType="1"/>
          </p:cNvSpPr>
          <p:nvPr/>
        </p:nvSpPr>
        <p:spPr bwMode="gray">
          <a:xfrm flipH="1">
            <a:off x="2735263" y="4014788"/>
            <a:ext cx="879475" cy="7191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8" name="Arc 14"/>
          <p:cNvSpPr>
            <a:spLocks/>
          </p:cNvSpPr>
          <p:nvPr/>
        </p:nvSpPr>
        <p:spPr bwMode="gray">
          <a:xfrm rot="16200000">
            <a:off x="2769394" y="2086769"/>
            <a:ext cx="1533525" cy="3929063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52000">
                <a:srgbClr val="EDBE3B">
                  <a:alpha val="42000"/>
                </a:srgb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9" name="Freeform 15"/>
          <p:cNvSpPr>
            <a:spLocks/>
          </p:cNvSpPr>
          <p:nvPr/>
        </p:nvSpPr>
        <p:spPr bwMode="gray">
          <a:xfrm>
            <a:off x="5343525" y="3544888"/>
            <a:ext cx="195263" cy="255587"/>
          </a:xfrm>
          <a:custGeom>
            <a:avLst/>
            <a:gdLst/>
            <a:ahLst/>
            <a:cxnLst>
              <a:cxn ang="0">
                <a:pos x="133" y="72"/>
              </a:cxn>
              <a:cxn ang="0">
                <a:pos x="141" y="161"/>
              </a:cxn>
              <a:cxn ang="0">
                <a:pos x="15" y="186"/>
              </a:cxn>
              <a:cxn ang="0">
                <a:pos x="0" y="0"/>
              </a:cxn>
              <a:cxn ang="0">
                <a:pos x="133" y="72"/>
              </a:cxn>
            </a:cxnLst>
            <a:rect l="0" t="0" r="r" b="b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60" name="Arc 16"/>
          <p:cNvSpPr>
            <a:spLocks/>
          </p:cNvSpPr>
          <p:nvPr/>
        </p:nvSpPr>
        <p:spPr bwMode="gray">
          <a:xfrm rot="16200000">
            <a:off x="2783682" y="1940719"/>
            <a:ext cx="1524000" cy="3932237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solidFill>
            <a:srgbClr val="EDBE3B"/>
          </a:soli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3286116" y="3214686"/>
            <a:ext cx="812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0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r>
              <a:rPr lang="en-US" sz="20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en-US" sz="20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4143372" y="4071942"/>
            <a:ext cx="78104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2977" name="AutoShape 33"/>
          <p:cNvCxnSpPr>
            <a:cxnSpLocks noChangeShapeType="1"/>
          </p:cNvCxnSpPr>
          <p:nvPr/>
        </p:nvCxnSpPr>
        <p:spPr bwMode="auto">
          <a:xfrm rot="10800000">
            <a:off x="4960942" y="4267200"/>
            <a:ext cx="2611455" cy="123350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accent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2978" name="AutoShape 34"/>
          <p:cNvCxnSpPr>
            <a:cxnSpLocks noChangeShapeType="1"/>
          </p:cNvCxnSpPr>
          <p:nvPr/>
        </p:nvCxnSpPr>
        <p:spPr bwMode="auto">
          <a:xfrm rot="10800000">
            <a:off x="2428860" y="4286256"/>
            <a:ext cx="2571770" cy="114301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accent6">
                <a:lumMod val="75000"/>
              </a:schemeClr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2306638" y="2725738"/>
            <a:ext cx="923925" cy="1123950"/>
            <a:chOff x="1008" y="1296"/>
            <a:chExt cx="891" cy="983"/>
          </a:xfrm>
        </p:grpSpPr>
        <p:grpSp>
          <p:nvGrpSpPr>
            <p:cNvPr id="3" name="Group 39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82984" name="Freeform 40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/>
                <a:ahLst/>
                <a:cxnLst>
                  <a:cxn ang="0">
                    <a:pos x="327" y="12"/>
                  </a:cxn>
                  <a:cxn ang="0">
                    <a:pos x="52" y="439"/>
                  </a:cxn>
                  <a:cxn ang="0">
                    <a:pos x="584" y="439"/>
                  </a:cxn>
                  <a:cxn ang="0">
                    <a:pos x="327" y="12"/>
                  </a:cxn>
                </a:cxnLst>
                <a:rect l="0" t="0" r="r" b="b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9933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82985" name="Oval 41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9933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82986" name="Freeform 42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/>
              <a:ahLst/>
              <a:cxnLst>
                <a:cxn ang="0">
                  <a:pos x="327" y="12"/>
                </a:cxn>
                <a:cxn ang="0">
                  <a:pos x="52" y="439"/>
                </a:cxn>
                <a:cxn ang="0">
                  <a:pos x="584" y="439"/>
                </a:cxn>
                <a:cxn ang="0">
                  <a:pos x="327" y="12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ABB4">
                    <a:gamma/>
                    <a:shade val="26275"/>
                    <a:invGamma/>
                  </a:srgbClr>
                </a:gs>
                <a:gs pos="100000">
                  <a:srgbClr val="00ABB4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87" name="Freeform 43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9CA4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988" name="Oval 44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00A4AC">
                    <a:gamma/>
                    <a:shade val="56078"/>
                    <a:invGamma/>
                  </a:srgbClr>
                </a:gs>
                <a:gs pos="50000">
                  <a:srgbClr val="00A4AC"/>
                </a:gs>
                <a:gs pos="100000">
                  <a:srgbClr val="00A4AC">
                    <a:gamma/>
                    <a:shade val="5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989" name="Freeform 45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59D3D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46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5" name="Group 4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2992" name="AutoShape 4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993" name="AutoShape 4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994" name="AutoShape 5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995" name="AutoShape 5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5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2997" name="AutoShape 5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998" name="AutoShape 5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2999" name="AutoShape 5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00" name="AutoShape 5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57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8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3003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04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05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06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9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3008" name="AutoShape 6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09" name="AutoShape 6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10" name="AutoShape 6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11" name="AutoShape 6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1843088" y="2725738"/>
            <a:ext cx="925512" cy="1123950"/>
            <a:chOff x="1008" y="1296"/>
            <a:chExt cx="891" cy="983"/>
          </a:xfrm>
        </p:grpSpPr>
        <p:grpSp>
          <p:nvGrpSpPr>
            <p:cNvPr id="11" name="Group 70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83015" name="Freeform 71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/>
                <a:ahLst/>
                <a:cxnLst>
                  <a:cxn ang="0">
                    <a:pos x="327" y="12"/>
                  </a:cxn>
                  <a:cxn ang="0">
                    <a:pos x="52" y="439"/>
                  </a:cxn>
                  <a:cxn ang="0">
                    <a:pos x="584" y="439"/>
                  </a:cxn>
                  <a:cxn ang="0">
                    <a:pos x="327" y="12"/>
                  </a:cxn>
                </a:cxnLst>
                <a:rect l="0" t="0" r="r" b="b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9933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  <p:sp>
            <p:nvSpPr>
              <p:cNvPr id="83016" name="Oval 72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9933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  <p:sp>
          <p:nvSpPr>
            <p:cNvPr id="83017" name="Freeform 73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/>
              <a:ahLst/>
              <a:cxnLst>
                <a:cxn ang="0">
                  <a:pos x="327" y="12"/>
                </a:cxn>
                <a:cxn ang="0">
                  <a:pos x="52" y="439"/>
                </a:cxn>
                <a:cxn ang="0">
                  <a:pos x="584" y="439"/>
                </a:cxn>
                <a:cxn ang="0">
                  <a:pos x="327" y="12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93C052">
                    <a:gamma/>
                    <a:shade val="26275"/>
                    <a:invGamma/>
                  </a:srgbClr>
                </a:gs>
                <a:gs pos="100000">
                  <a:srgbClr val="93C05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18" name="Freeform 74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93C052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019" name="Oval 75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93C052">
                    <a:gamma/>
                    <a:shade val="56078"/>
                    <a:invGamma/>
                  </a:srgbClr>
                </a:gs>
                <a:gs pos="50000">
                  <a:srgbClr val="93C052"/>
                </a:gs>
                <a:gs pos="100000">
                  <a:srgbClr val="93C052">
                    <a:gamma/>
                    <a:shade val="5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020" name="Freeform 76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93C052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77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3" name="Group 7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3023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24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25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26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4" name="Group 8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3028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29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30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31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5" name="Group 88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6" name="Group 8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3034" name="AutoShape 9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35" name="AutoShape 9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36" name="AutoShape 9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37" name="AutoShape 9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9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3039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40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41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42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0" name="Rectangle 27"/>
          <p:cNvSpPr>
            <a:spLocks noChangeArrowheads="1"/>
          </p:cNvSpPr>
          <p:nvPr/>
        </p:nvSpPr>
        <p:spPr bwMode="gray">
          <a:xfrm>
            <a:off x="1071538" y="1071546"/>
            <a:ext cx="6867525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Диагностика уровня знаний детей подготовительной группы на начало года</a:t>
            </a:r>
            <a:endParaRPr lang="en-US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Rectangle 18"/>
          <p:cNvSpPr>
            <a:spLocks noChangeArrowheads="1"/>
          </p:cNvSpPr>
          <p:nvPr/>
        </p:nvSpPr>
        <p:spPr bwMode="auto">
          <a:xfrm>
            <a:off x="1643042" y="5715016"/>
            <a:ext cx="1800173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высокий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Rectangle 14"/>
          <p:cNvSpPr>
            <a:spLocks noChangeArrowheads="1"/>
          </p:cNvSpPr>
          <p:nvPr/>
        </p:nvSpPr>
        <p:spPr bwMode="auto">
          <a:xfrm>
            <a:off x="3143240" y="5715016"/>
            <a:ext cx="2928958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2"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средний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Rectangle 16"/>
          <p:cNvSpPr>
            <a:spLocks noChangeArrowheads="1"/>
          </p:cNvSpPr>
          <p:nvPr/>
        </p:nvSpPr>
        <p:spPr bwMode="auto">
          <a:xfrm>
            <a:off x="6643702" y="5715016"/>
            <a:ext cx="165429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низкий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Rectangle 19"/>
          <p:cNvSpPr>
            <a:spLocks noChangeArrowheads="1"/>
          </p:cNvSpPr>
          <p:nvPr/>
        </p:nvSpPr>
        <p:spPr bwMode="black">
          <a:xfrm>
            <a:off x="1714480" y="5500702"/>
            <a:ext cx="1643074" cy="244465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4" name="Rectangle 15"/>
          <p:cNvSpPr>
            <a:spLocks noChangeArrowheads="1"/>
          </p:cNvSpPr>
          <p:nvPr/>
        </p:nvSpPr>
        <p:spPr bwMode="black">
          <a:xfrm>
            <a:off x="4071934" y="5429264"/>
            <a:ext cx="1571636" cy="265125"/>
          </a:xfrm>
          <a:prstGeom prst="rect">
            <a:avLst/>
          </a:prstGeom>
          <a:solidFill>
            <a:srgbClr val="FFD84B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5" name="Rectangle 17"/>
          <p:cNvSpPr>
            <a:spLocks noChangeArrowheads="1"/>
          </p:cNvSpPr>
          <p:nvPr/>
        </p:nvSpPr>
        <p:spPr bwMode="black">
          <a:xfrm>
            <a:off x="6643702" y="5429264"/>
            <a:ext cx="1500198" cy="2841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1" grpId="0"/>
      <p:bldP spid="829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26 февраля 201</a:t>
            </a:r>
            <a:r>
              <a:rPr lang="en-US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Arc 3"/>
          <p:cNvSpPr>
            <a:spLocks/>
          </p:cNvSpPr>
          <p:nvPr/>
        </p:nvSpPr>
        <p:spPr bwMode="gray">
          <a:xfrm rot="16200000">
            <a:off x="3292475" y="1552575"/>
            <a:ext cx="1908175" cy="50387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3380 w 43200"/>
              <a:gd name="T1" fmla="*/ 39705 h 43200"/>
              <a:gd name="T2" fmla="*/ 38438 w 43200"/>
              <a:gd name="T3" fmla="*/ 35129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969696"/>
          </a:soli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24" name="Arc 4"/>
          <p:cNvSpPr>
            <a:spLocks/>
          </p:cNvSpPr>
          <p:nvPr/>
        </p:nvSpPr>
        <p:spPr bwMode="gray">
          <a:xfrm rot="16200000">
            <a:off x="3462337" y="1427163"/>
            <a:ext cx="1712913" cy="48466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25" name="Arc 5"/>
          <p:cNvSpPr>
            <a:spLocks/>
          </p:cNvSpPr>
          <p:nvPr/>
        </p:nvSpPr>
        <p:spPr bwMode="ltGray">
          <a:xfrm rot="16200000">
            <a:off x="3305175" y="1614488"/>
            <a:ext cx="1755775" cy="46291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124 w 43200"/>
              <a:gd name="T1" fmla="*/ 41865 h 41865"/>
              <a:gd name="T2" fmla="*/ 31490 w 43200"/>
              <a:gd name="T3" fmla="*/ 40803 h 41865"/>
              <a:gd name="T4" fmla="*/ 21600 w 43200"/>
              <a:gd name="T5" fmla="*/ 21600 h 41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1865" fill="none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1865" stroke="0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5786446" y="3714752"/>
            <a:ext cx="75565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en-US" sz="28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7" name="Line 7"/>
          <p:cNvSpPr>
            <a:spLocks noChangeShapeType="1"/>
          </p:cNvSpPr>
          <p:nvPr/>
        </p:nvSpPr>
        <p:spPr bwMode="gray">
          <a:xfrm flipH="1">
            <a:off x="3217863" y="3900488"/>
            <a:ext cx="1258887" cy="1030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52575" y="2855913"/>
            <a:ext cx="5680075" cy="2195512"/>
            <a:chOff x="960" y="1855"/>
            <a:chExt cx="3578" cy="1383"/>
          </a:xfrm>
        </p:grpSpPr>
        <p:sp>
          <p:nvSpPr>
            <p:cNvPr id="81929" name="Arc 9"/>
            <p:cNvSpPr>
              <a:spLocks/>
            </p:cNvSpPr>
            <p:nvPr/>
          </p:nvSpPr>
          <p:spPr bwMode="gray">
            <a:xfrm rot="16200000">
              <a:off x="2040" y="775"/>
              <a:ext cx="1383" cy="3544"/>
            </a:xfrm>
            <a:custGeom>
              <a:avLst/>
              <a:gdLst>
                <a:gd name="G0" fmla="+- 19812 0 0"/>
                <a:gd name="G1" fmla="+- 21600 0 0"/>
                <a:gd name="G2" fmla="+- 21600 0 0"/>
                <a:gd name="T0" fmla="*/ 0 w 41412"/>
                <a:gd name="T1" fmla="*/ 12994 h 41573"/>
                <a:gd name="T2" fmla="*/ 28035 w 41412"/>
                <a:gd name="T3" fmla="*/ 41573 h 41573"/>
                <a:gd name="T4" fmla="*/ 19812 w 41412"/>
                <a:gd name="T5" fmla="*/ 21600 h 4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412" h="41573" fill="none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</a:path>
                <a:path w="41412" h="41573" stroke="0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  <a:lnTo>
                    <a:pt x="19812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5137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30" name="Freeform 10"/>
            <p:cNvSpPr>
              <a:spLocks/>
            </p:cNvSpPr>
            <p:nvPr/>
          </p:nvSpPr>
          <p:spPr bwMode="gray">
            <a:xfrm>
              <a:off x="4363" y="2089"/>
              <a:ext cx="175" cy="231"/>
            </a:xfrm>
            <a:custGeom>
              <a:avLst/>
              <a:gdLst/>
              <a:ahLst/>
              <a:cxnLst>
                <a:cxn ang="0">
                  <a:pos x="133" y="72"/>
                </a:cxn>
                <a:cxn ang="0">
                  <a:pos x="141" y="161"/>
                </a:cxn>
                <a:cxn ang="0">
                  <a:pos x="15" y="186"/>
                </a:cxn>
                <a:cxn ang="0">
                  <a:pos x="0" y="0"/>
                </a:cxn>
                <a:cxn ang="0">
                  <a:pos x="133" y="72"/>
                </a:cxn>
              </a:cxnLst>
              <a:rect l="0" t="0" r="r" b="b"/>
              <a:pathLst>
                <a:path w="141" h="186">
                  <a:moveTo>
                    <a:pt x="133" y="72"/>
                  </a:moveTo>
                  <a:lnTo>
                    <a:pt x="141" y="161"/>
                  </a:lnTo>
                  <a:lnTo>
                    <a:pt x="15" y="186"/>
                  </a:lnTo>
                  <a:lnTo>
                    <a:pt x="0" y="0"/>
                  </a:lnTo>
                  <a:lnTo>
                    <a:pt x="133" y="72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1931" name="Arc 11"/>
          <p:cNvSpPr>
            <a:spLocks/>
          </p:cNvSpPr>
          <p:nvPr/>
        </p:nvSpPr>
        <p:spPr bwMode="gray">
          <a:xfrm rot="16200000">
            <a:off x="3286918" y="929482"/>
            <a:ext cx="2182813" cy="5632450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black">
          <a:xfrm>
            <a:off x="2390775" y="3187700"/>
            <a:ext cx="116363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60%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4219575" y="4186238"/>
            <a:ext cx="995367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3143240" y="5715016"/>
            <a:ext cx="2928958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2"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средний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5" name="Rectangle 15"/>
          <p:cNvSpPr>
            <a:spLocks noChangeArrowheads="1"/>
          </p:cNvSpPr>
          <p:nvPr/>
        </p:nvSpPr>
        <p:spPr bwMode="black">
          <a:xfrm>
            <a:off x="4071934" y="5429264"/>
            <a:ext cx="1571636" cy="265125"/>
          </a:xfrm>
          <a:prstGeom prst="rect">
            <a:avLst/>
          </a:prstGeom>
          <a:solidFill>
            <a:srgbClr val="FFD84B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6643702" y="5715016"/>
            <a:ext cx="165429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низкий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7" name="Rectangle 17"/>
          <p:cNvSpPr>
            <a:spLocks noChangeArrowheads="1"/>
          </p:cNvSpPr>
          <p:nvPr/>
        </p:nvSpPr>
        <p:spPr bwMode="black">
          <a:xfrm>
            <a:off x="6643702" y="5429264"/>
            <a:ext cx="1500198" cy="2841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1938" name="Rectangle 18"/>
          <p:cNvSpPr>
            <a:spLocks noChangeArrowheads="1"/>
          </p:cNvSpPr>
          <p:nvPr/>
        </p:nvSpPr>
        <p:spPr bwMode="auto">
          <a:xfrm>
            <a:off x="1643042" y="5715016"/>
            <a:ext cx="1800173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высокий уровень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9" name="Rectangle 19"/>
          <p:cNvSpPr>
            <a:spLocks noChangeArrowheads="1"/>
          </p:cNvSpPr>
          <p:nvPr/>
        </p:nvSpPr>
        <p:spPr bwMode="black">
          <a:xfrm>
            <a:off x="1714480" y="5500702"/>
            <a:ext cx="1643074" cy="244465"/>
          </a:xfrm>
          <a:prstGeom prst="rect">
            <a:avLst/>
          </a:prstGeom>
          <a:solidFill>
            <a:srgbClr val="92D05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371975" y="2197100"/>
            <a:ext cx="701675" cy="1295400"/>
            <a:chOff x="2111" y="2247"/>
            <a:chExt cx="592" cy="1034"/>
          </a:xfrm>
        </p:grpSpPr>
        <p:sp>
          <p:nvSpPr>
            <p:cNvPr id="81942" name="Freeform 22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CC">
                    <a:gamma/>
                    <a:shade val="76078"/>
                    <a:invGamma/>
                  </a:srgbClr>
                </a:gs>
                <a:gs pos="100000">
                  <a:srgbClr val="0099CC"/>
                </a:gs>
              </a:gsLst>
              <a:lin ang="18900000" scaled="1"/>
            </a:gradFill>
            <a:ln w="19050" cmpd="sng">
              <a:noFill/>
              <a:round/>
              <a:headEnd/>
              <a:tailEnd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81943" name="Oval 23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76078"/>
                    <a:invGamma/>
                  </a:srgbClr>
                </a:gs>
                <a:gs pos="100000">
                  <a:srgbClr val="0099CC"/>
                </a:gs>
              </a:gsLst>
              <a:lin ang="18900000" scaled="1"/>
            </a:gradFill>
            <a:ln w="19050">
              <a:noFill/>
              <a:round/>
              <a:headEnd/>
              <a:tailEnd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5133975" y="2197100"/>
            <a:ext cx="660400" cy="1314450"/>
            <a:chOff x="4466" y="2053"/>
            <a:chExt cx="590" cy="1177"/>
          </a:xfrm>
        </p:grpSpPr>
        <p:sp>
          <p:nvSpPr>
            <p:cNvPr id="81945" name="Freeform 25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F0B5B4"/>
                </a:gs>
                <a:gs pos="100000">
                  <a:srgbClr val="F0B5B4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 w="19050" cmpd="sng">
              <a:noFill/>
              <a:round/>
              <a:headEnd/>
              <a:tailEnd/>
            </a:ln>
            <a:effectLst/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81946" name="Oval 26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gradFill rotWithShape="1">
              <a:gsLst>
                <a:gs pos="0">
                  <a:srgbClr val="F0B5B4"/>
                </a:gs>
                <a:gs pos="100000">
                  <a:srgbClr val="F0B5B4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 w="19050">
              <a:noFill/>
              <a:round/>
              <a:headEnd/>
              <a:tailEnd/>
            </a:ln>
            <a:effectLst/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81947" name="Rectangle 27"/>
          <p:cNvSpPr>
            <a:spLocks noChangeArrowheads="1"/>
          </p:cNvSpPr>
          <p:nvPr/>
        </p:nvSpPr>
        <p:spPr bwMode="gray">
          <a:xfrm>
            <a:off x="1071538" y="1071546"/>
            <a:ext cx="6867525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Диагностика уровня знаний детей подготовительной группы на конец года </a:t>
            </a:r>
            <a:endParaRPr lang="en-US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/>
      <p:bldP spid="81932" grpId="0"/>
      <p:bldP spid="819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5438"/>
            <a:ext cx="6472254" cy="888984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842968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  Понимают и ценят окружающий предметный мир ( результат труда людей);</a:t>
            </a:r>
            <a:b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•    Уважают людей, умеющих хорошо трудиться;</a:t>
            </a:r>
            <a:b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•    Осознают на доступном им уровне взаимосвязь понятий «труд – продукт – деньги» и то, что стоимость продукта зависит от его качества;</a:t>
            </a:r>
            <a:b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•    Видят красоту человеческого творения;</a:t>
            </a:r>
            <a:b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•    Ведут себя правильно в реальных жизненных ситуациях, </a:t>
            </a: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выработке таких качеств как чувство собственного достоинства, умение честно соревноваться и не бояться проигрыша, стремление доводить начатое дело до конца;</a:t>
            </a:r>
            <a:b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lang="en-US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</a:t>
            </a: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Возникновению здорового интереса к деньгам, осознанию правил их честного </a:t>
            </a:r>
            <a:r>
              <a:rPr lang="ru-RU" sz="2000" b="1" dirty="0" err="1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зарабатывания</a:t>
            </a: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pic>
        <p:nvPicPr>
          <p:cNvPr id="4" name="Picture 3" descr="D:\сайт портфолио\изображение\IMG_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7072330" cy="5180748"/>
          </a:xfrm>
          <a:prstGeom prst="rect">
            <a:avLst/>
          </a:prstGeom>
          <a:noFill/>
          <a:scene3d>
            <a:camera prst="perspectiveRight"/>
            <a:lightRig rig="threePt" dir="t"/>
          </a:scene3d>
          <a:sp3d extrusionH="101600" contourW="38100">
            <a:extrusionClr>
              <a:schemeClr val="bg1">
                <a:lumMod val="75000"/>
              </a:schemeClr>
            </a:extrusionClr>
            <a:contourClr>
              <a:srgbClr val="FDF58D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11560" y="5633864"/>
            <a:ext cx="8157592" cy="1224136"/>
          </a:xfrm>
        </p:spPr>
        <p:txBody>
          <a:bodyPr/>
          <a:lstStyle/>
          <a:p>
            <a:r>
              <a:rPr lang="ru-RU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Oval 2"/>
          <p:cNvSpPr>
            <a:spLocks noChangeArrowheads="1"/>
          </p:cNvSpPr>
          <p:nvPr/>
        </p:nvSpPr>
        <p:spPr bwMode="gray">
          <a:xfrm flipV="1">
            <a:off x="1042988" y="5370513"/>
            <a:ext cx="3306762" cy="487362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47" name="Oval 3"/>
          <p:cNvSpPr>
            <a:spLocks noChangeArrowheads="1"/>
          </p:cNvSpPr>
          <p:nvPr/>
        </p:nvSpPr>
        <p:spPr bwMode="gray">
          <a:xfrm flipV="1">
            <a:off x="4611688" y="5343525"/>
            <a:ext cx="3305175" cy="485775"/>
          </a:xfrm>
          <a:prstGeom prst="ellipse">
            <a:avLst/>
          </a:prstGeom>
          <a:solidFill>
            <a:schemeClr val="hlink">
              <a:alpha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black">
          <a:xfrm>
            <a:off x="2008188" y="5429250"/>
            <a:ext cx="1365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CFCFC"/>
                </a:solidFill>
              </a:rPr>
              <a:t>Contents 1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black">
          <a:xfrm>
            <a:off x="6215074" y="5929330"/>
            <a:ext cx="1365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CFCFC"/>
                </a:solidFill>
              </a:rPr>
              <a:t>Contents 2</a:t>
            </a:r>
          </a:p>
        </p:txBody>
      </p:sp>
      <p:pic>
        <p:nvPicPr>
          <p:cNvPr id="1027" name="Picture 3" descr="D:\конкурс 2015год\вочпитатель ГОДа\детский сад  № 128\фотографии\BPMXvByTQ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7429552" cy="557216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сайт портфолио\изображение\DSCN4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89"/>
            <a:ext cx="8501122" cy="637544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 descr="D:\сайт портфолио\изображение\IMG_9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8429684" cy="6322264"/>
          </a:xfrm>
          <a:prstGeom prst="rect">
            <a:avLst/>
          </a:prstGeom>
          <a:noFill/>
        </p:spPr>
      </p:pic>
      <p:pic>
        <p:nvPicPr>
          <p:cNvPr id="2054" name="Picture 6" descr="D:\сайт портфолио\изображение\P10608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14290"/>
            <a:ext cx="8476734" cy="6357982"/>
          </a:xfrm>
          <a:prstGeom prst="rect">
            <a:avLst/>
          </a:prstGeom>
          <a:noFill/>
        </p:spPr>
      </p:pic>
      <p:pic>
        <p:nvPicPr>
          <p:cNvPr id="2055" name="Picture 7" descr="D:\сайт портфолио\изображение\IMG_97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14289"/>
            <a:ext cx="8358245" cy="6268685"/>
          </a:xfrm>
          <a:prstGeom prst="rect">
            <a:avLst/>
          </a:prstGeom>
          <a:noFill/>
        </p:spPr>
      </p:pic>
      <p:pic>
        <p:nvPicPr>
          <p:cNvPr id="1028" name="Picture 4" descr="D:\конкурс 2015год\видео для презентации\IMG_90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14289"/>
            <a:ext cx="8429684" cy="6322261"/>
          </a:xfrm>
          <a:prstGeom prst="rect">
            <a:avLst/>
          </a:prstGeom>
          <a:noFill/>
        </p:spPr>
      </p:pic>
      <p:pic>
        <p:nvPicPr>
          <p:cNvPr id="8" name="Picture 2" descr="C:\Users\Татьяна\Desktop\2015 СРЕДн грснов новое НАЧАЛО ГОДА 2015 сред гр\день победы\IMG_00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14290"/>
            <a:ext cx="8572560" cy="6429421"/>
          </a:xfrm>
          <a:prstGeom prst="rect">
            <a:avLst/>
          </a:prstGeom>
          <a:noFill/>
        </p:spPr>
      </p:pic>
      <p:pic>
        <p:nvPicPr>
          <p:cNvPr id="9" name="Picture 2" descr="D:\сайт портфолио\изображение\IMG_97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1199082" y="801148"/>
            <a:ext cx="6674397" cy="5072098"/>
          </a:xfrm>
          <a:prstGeom prst="rect">
            <a:avLst/>
          </a:prstGeom>
          <a:noFill/>
        </p:spPr>
      </p:pic>
      <p:pic>
        <p:nvPicPr>
          <p:cNvPr id="10" name="Picture 3" descr="C:\Users\Татьяна\Desktop\КОНКУРС продолжение\фото  к видео призентации\IMG_877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5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5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1959275" y="785794"/>
            <a:ext cx="45719" cy="514353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404" name="WordArt 12"/>
          <p:cNvSpPr>
            <a:spLocks noChangeArrowheads="1" noChangeShapeType="1" noTextEdit="1"/>
          </p:cNvSpPr>
          <p:nvPr/>
        </p:nvSpPr>
        <p:spPr bwMode="gray">
          <a:xfrm rot="-46060605">
            <a:off x="2107406" y="3836194"/>
            <a:ext cx="2162175" cy="114458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8"/>
              </a:avLst>
            </a:prstTxWarp>
          </a:bodyPr>
          <a:lstStyle/>
          <a:p>
            <a:r>
              <a:rPr lang="en-US" b="1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ru-RU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gray">
          <a:xfrm>
            <a:off x="2928926" y="5143512"/>
            <a:ext cx="428628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ВОЗРАСТА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gray">
          <a:xfrm>
            <a:off x="928662" y="857232"/>
            <a:ext cx="928694" cy="78581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gray">
          <a:xfrm>
            <a:off x="928662" y="1785926"/>
            <a:ext cx="928694" cy="857256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928662" y="2928934"/>
            <a:ext cx="928694" cy="857256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411" name="AutoShape 19"/>
          <p:cNvSpPr>
            <a:spLocks noChangeArrowheads="1"/>
          </p:cNvSpPr>
          <p:nvPr/>
        </p:nvSpPr>
        <p:spPr bwMode="invGray">
          <a:xfrm>
            <a:off x="928662" y="3929066"/>
            <a:ext cx="928694" cy="857256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2857488" y="1000108"/>
            <a:ext cx="5786478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ru-RU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ЭКОНОМИЧЕСКОЕ </a:t>
            </a:r>
            <a:endParaRPr lang="en-US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gray">
          <a:xfrm>
            <a:off x="2857488" y="2071678"/>
            <a:ext cx="492922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ru-RU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en-US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gray">
          <a:xfrm>
            <a:off x="2857488" y="3071810"/>
            <a:ext cx="230187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endParaRPr lang="en-US" sz="40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gray">
          <a:xfrm>
            <a:off x="2857488" y="4000504"/>
            <a:ext cx="500066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ДОШКОЛЬНОГО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5299239" y="2987512"/>
            <a:ext cx="45719" cy="621510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16"/>
          <p:cNvSpPr>
            <a:spLocks noChangeArrowheads="1"/>
          </p:cNvSpPr>
          <p:nvPr/>
        </p:nvSpPr>
        <p:spPr bwMode="gray">
          <a:xfrm>
            <a:off x="1000100" y="5000636"/>
            <a:ext cx="857256" cy="78581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6" grpId="0"/>
      <p:bldP spid="59412" grpId="0"/>
      <p:bldP spid="59413" grpId="0"/>
      <p:bldP spid="59414" grpId="0"/>
      <p:bldP spid="594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gray">
          <a:xfrm>
            <a:off x="1970088" y="2600325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black">
          <a:xfrm>
            <a:off x="3398838" y="2746375"/>
            <a:ext cx="5095875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дошкольного возраста целостного представления об окружающем мире через экономическое воспитание</a:t>
            </a:r>
            <a:endParaRPr lang="en-US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lang="en-US" b="1" dirty="0"/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gray">
          <a:xfrm>
            <a:off x="2782888" y="310515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8613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2454275"/>
            <a:ext cx="1714500" cy="1714500"/>
          </a:xfrm>
          <a:prstGeom prst="rect">
            <a:avLst/>
          </a:prstGeom>
          <a:noFill/>
        </p:spPr>
      </p:pic>
      <p:sp>
        <p:nvSpPr>
          <p:cNvPr id="68614" name="Rectangle 6"/>
          <p:cNvSpPr>
            <a:spLocks noGrp="1" noChangeArrowheads="1"/>
          </p:cNvSpPr>
          <p:nvPr>
            <p:ph type="title"/>
          </p:nvPr>
        </p:nvSpPr>
        <p:spPr>
          <a:xfrm>
            <a:off x="714348" y="642918"/>
            <a:ext cx="8229600" cy="135732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ТЕМА: Формирование основ   экономического воспитания у   детей   дошкольного возраста</a:t>
            </a:r>
            <a:endParaRPr lang="en-US" sz="3200" dirty="0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black">
          <a:xfrm>
            <a:off x="1092200" y="3140075"/>
            <a:ext cx="1670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6" name="AutoShape 8"/>
          <p:cNvSpPr>
            <a:spLocks noChangeArrowheads="1"/>
          </p:cNvSpPr>
          <p:nvPr/>
        </p:nvSpPr>
        <p:spPr bwMode="gray">
          <a:xfrm>
            <a:off x="1970088" y="4562475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black">
          <a:xfrm>
            <a:off x="3357554" y="4500570"/>
            <a:ext cx="5095875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Совершенствование нравственного воспитания в целом, знакомство с нормами морали, раскрывающими, как следует относиться к окружающей природе, к миру в целом. К результатам человеческого труда и человеку.</a:t>
            </a:r>
            <a:endParaRPr lang="en-US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8" name="AutoShape 10"/>
          <p:cNvSpPr>
            <a:spLocks noChangeArrowheads="1"/>
          </p:cNvSpPr>
          <p:nvPr/>
        </p:nvSpPr>
        <p:spPr bwMode="gray">
          <a:xfrm>
            <a:off x="2811463" y="5057775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8619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4900" y="4359275"/>
            <a:ext cx="1727200" cy="1727200"/>
          </a:xfrm>
          <a:prstGeom prst="rect">
            <a:avLst/>
          </a:prstGeom>
          <a:noFill/>
        </p:spPr>
      </p:pic>
      <p:sp>
        <p:nvSpPr>
          <p:cNvPr id="68620" name="Text Box 12"/>
          <p:cNvSpPr txBox="1">
            <a:spLocks noChangeArrowheads="1"/>
          </p:cNvSpPr>
          <p:nvPr/>
        </p:nvSpPr>
        <p:spPr bwMode="black">
          <a:xfrm>
            <a:off x="1111250" y="5068888"/>
            <a:ext cx="1670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en-US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229600" cy="927100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28" y="1571612"/>
            <a:ext cx="1724025" cy="482600"/>
            <a:chOff x="816" y="2304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err="1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Курак</a:t>
              </a:r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Е.А.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428728" y="2500306"/>
            <a:ext cx="1724025" cy="482600"/>
            <a:chOff x="816" y="2304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Смоленцева А.А.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428728" y="3500438"/>
            <a:ext cx="1724025" cy="482600"/>
            <a:chOff x="816" y="2304"/>
            <a:chExt cx="1440" cy="448"/>
          </a:xfrm>
        </p:grpSpPr>
        <p:sp>
          <p:nvSpPr>
            <p:cNvPr id="71690" name="Freeform 10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91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Орлова И.Ю.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500166" y="4429132"/>
            <a:ext cx="1724025" cy="482600"/>
            <a:chOff x="816" y="2304"/>
            <a:chExt cx="1440" cy="448"/>
          </a:xfrm>
        </p:grpSpPr>
        <p:sp>
          <p:nvSpPr>
            <p:cNvPr id="71693" name="Freeform 1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94" name="Rectangle 1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24314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Сасова И.А.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  <a:stCxn id="71685" idx="2"/>
            <a:endCxn id="71688" idx="0"/>
          </p:cNvCxnSpPr>
          <p:nvPr/>
        </p:nvCxnSpPr>
        <p:spPr bwMode="gray">
          <a:xfrm rot="5400000">
            <a:off x="2038070" y="2247635"/>
            <a:ext cx="505342" cy="1588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  <a:stCxn id="71688" idx="2"/>
            <a:endCxn id="71691" idx="0"/>
          </p:cNvCxnSpPr>
          <p:nvPr/>
        </p:nvCxnSpPr>
        <p:spPr bwMode="gray">
          <a:xfrm rot="5400000">
            <a:off x="2002351" y="3212048"/>
            <a:ext cx="576780" cy="1588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357422" y="2285992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85984" y="3357562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2357422" y="414338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500430" y="1428736"/>
            <a:ext cx="47355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«Экономическое воспитание дошкольников.» </a:t>
            </a: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Примерная программа, перспективное планирование, конспекты занятий.</a:t>
            </a:r>
            <a:endParaRPr lang="en-US" sz="1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551238" y="2825750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endParaRPr lang="en-US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3571868" y="3500438"/>
            <a:ext cx="42902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«Экономическое воспитание дошкольников</a:t>
            </a:r>
          </a:p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с использованием элементов ТРИЗ»</a:t>
            </a:r>
            <a:endParaRPr lang="en-US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4" name="Text Box 24"/>
          <p:cNvSpPr txBox="1">
            <a:spLocks noChangeArrowheads="1"/>
          </p:cNvSpPr>
          <p:nvPr/>
        </p:nvSpPr>
        <p:spPr bwMode="auto">
          <a:xfrm>
            <a:off x="3500430" y="4429132"/>
            <a:ext cx="37609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«Экономическое воспитание в семье»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3571868" y="2714620"/>
            <a:ext cx="44748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«Проблемно- игровая технология </a:t>
            </a:r>
          </a:p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экономического образования дошкольников.»</a:t>
            </a:r>
            <a:endParaRPr lang="en-US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571604" y="5286388"/>
            <a:ext cx="1724025" cy="482600"/>
            <a:chOff x="816" y="2304"/>
            <a:chExt cx="1440" cy="448"/>
          </a:xfrm>
        </p:grpSpPr>
        <p:sp>
          <p:nvSpPr>
            <p:cNvPr id="29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Б.А. </a:t>
              </a:r>
              <a:r>
                <a:rPr lang="ru-RU" b="1" dirty="0" err="1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Райзберг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1" name="Line 20"/>
          <p:cNvSpPr>
            <a:spLocks noChangeShapeType="1"/>
          </p:cNvSpPr>
          <p:nvPr/>
        </p:nvSpPr>
        <p:spPr bwMode="auto">
          <a:xfrm flipV="1">
            <a:off x="2428860" y="507207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3500430" y="5357826"/>
            <a:ext cx="24672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400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Verdana" pitchFamily="34" charset="0"/>
              </a:rPr>
              <a:t>«</a:t>
            </a:r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Экономика для детей»</a:t>
            </a:r>
            <a:endParaRPr lang="en-US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 Box 23"/>
          <p:cNvSpPr txBox="1">
            <a:spLocks noChangeArrowheads="1"/>
          </p:cNvSpPr>
          <p:nvPr/>
        </p:nvSpPr>
        <p:spPr bwMode="auto">
          <a:xfrm>
            <a:off x="3571868" y="2357430"/>
            <a:ext cx="27946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«Ведение в мир экономики»</a:t>
            </a:r>
            <a:endParaRPr lang="en-US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AutoShape 17"/>
          <p:cNvCxnSpPr>
            <a:cxnSpLocks noChangeShapeType="1"/>
          </p:cNvCxnSpPr>
          <p:nvPr/>
        </p:nvCxnSpPr>
        <p:spPr bwMode="gray">
          <a:xfrm rot="5400000">
            <a:off x="2001026" y="5071280"/>
            <a:ext cx="571504" cy="1588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1428728" y="928670"/>
            <a:ext cx="1724025" cy="482600"/>
            <a:chOff x="816" y="2304"/>
            <a:chExt cx="1440" cy="448"/>
          </a:xfrm>
        </p:grpSpPr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24314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Шатова А.Д.</a:t>
              </a:r>
              <a:endPara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3286116" y="785794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 Экономическое воспитание дошкольников.»</a:t>
            </a:r>
          </a:p>
          <a:p>
            <a:pPr algn="l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«Деньги. Маленькая энциклопедия для дошкольников»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00430" y="6072206"/>
            <a:ext cx="457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«Экономическая азбука для детей и взрослых.» 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1571604" y="6000768"/>
            <a:ext cx="1724025" cy="482600"/>
            <a:chOff x="816" y="2304"/>
            <a:chExt cx="1440" cy="448"/>
          </a:xfrm>
        </p:grpSpPr>
        <p:sp>
          <p:nvSpPr>
            <p:cNvPr id="43" name="Freeform 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Шведова И.Ф.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6" name="AutoShape 17"/>
          <p:cNvCxnSpPr>
            <a:cxnSpLocks noChangeShapeType="1"/>
          </p:cNvCxnSpPr>
          <p:nvPr/>
        </p:nvCxnSpPr>
        <p:spPr bwMode="gray">
          <a:xfrm rot="16200000" flipH="1">
            <a:off x="2178827" y="5822173"/>
            <a:ext cx="357192" cy="2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65" name="AutoShape 17"/>
          <p:cNvCxnSpPr>
            <a:cxnSpLocks noChangeShapeType="1"/>
          </p:cNvCxnSpPr>
          <p:nvPr/>
        </p:nvCxnSpPr>
        <p:spPr bwMode="gray">
          <a:xfrm rot="5400000">
            <a:off x="2071670" y="4143381"/>
            <a:ext cx="428630" cy="1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66" name="AutoShape 17"/>
          <p:cNvCxnSpPr>
            <a:cxnSpLocks noChangeShapeType="1"/>
          </p:cNvCxnSpPr>
          <p:nvPr/>
        </p:nvCxnSpPr>
        <p:spPr bwMode="gray">
          <a:xfrm rot="16200000" flipH="1">
            <a:off x="2107389" y="1464455"/>
            <a:ext cx="357192" cy="2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4" name="Line 20"/>
          <p:cNvSpPr>
            <a:spLocks noChangeShapeType="1"/>
          </p:cNvSpPr>
          <p:nvPr/>
        </p:nvSpPr>
        <p:spPr bwMode="auto">
          <a:xfrm flipV="1">
            <a:off x="2428860" y="5857892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" name="Line 20"/>
          <p:cNvSpPr>
            <a:spLocks noChangeShapeType="1"/>
          </p:cNvSpPr>
          <p:nvPr/>
        </p:nvSpPr>
        <p:spPr bwMode="auto">
          <a:xfrm flipV="1">
            <a:off x="2285984" y="1428736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2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Система работы воспитателя 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5" name="Picture 3" descr="light_shadow_m"/>
          <p:cNvPicPr>
            <a:picLocks noChangeAspect="1" noChangeArrowheads="1"/>
          </p:cNvPicPr>
          <p:nvPr/>
        </p:nvPicPr>
        <p:blipFill>
          <a:blip r:embed="rId2" cstate="print">
            <a:lum bright="-48000" contrast="-24000"/>
          </a:blip>
          <a:srcRect/>
          <a:stretch>
            <a:fillRect/>
          </a:stretch>
        </p:blipFill>
        <p:spPr bwMode="auto">
          <a:xfrm rot="-3118864">
            <a:off x="1048734" y="1840702"/>
            <a:ext cx="3255963" cy="441325"/>
          </a:xfrm>
          <a:prstGeom prst="rect">
            <a:avLst/>
          </a:prstGeom>
          <a:noFill/>
        </p:spPr>
      </p:pic>
      <p:sp>
        <p:nvSpPr>
          <p:cNvPr id="79876" name="Freeform 4"/>
          <p:cNvSpPr>
            <a:spLocks/>
          </p:cNvSpPr>
          <p:nvPr/>
        </p:nvSpPr>
        <p:spPr bwMode="gray">
          <a:xfrm>
            <a:off x="2000232" y="1142984"/>
            <a:ext cx="2097087" cy="1801811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7" name="Freeform 5"/>
          <p:cNvSpPr>
            <a:spLocks/>
          </p:cNvSpPr>
          <p:nvPr/>
        </p:nvSpPr>
        <p:spPr bwMode="gray">
          <a:xfrm flipH="1">
            <a:off x="5143503" y="1142984"/>
            <a:ext cx="2097087" cy="1873249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9" name="Freeform 7"/>
          <p:cNvSpPr>
            <a:spLocks/>
          </p:cNvSpPr>
          <p:nvPr/>
        </p:nvSpPr>
        <p:spPr bwMode="gray">
          <a:xfrm>
            <a:off x="4286248" y="1142985"/>
            <a:ext cx="785818" cy="1357321"/>
          </a:xfrm>
          <a:custGeom>
            <a:avLst/>
            <a:gdLst/>
            <a:ahLst/>
            <a:cxnLst>
              <a:cxn ang="0">
                <a:pos x="229" y="318"/>
              </a:cxn>
              <a:cxn ang="0">
                <a:pos x="80" y="240"/>
              </a:cxn>
              <a:cxn ang="0">
                <a:pos x="10" y="1542"/>
              </a:cxn>
              <a:cxn ang="0">
                <a:pos x="362" y="1525"/>
              </a:cxn>
              <a:cxn ang="0">
                <a:pos x="229" y="318"/>
              </a:cxn>
            </a:cxnLst>
            <a:rect l="0" t="0" r="r" b="b"/>
            <a:pathLst>
              <a:path w="398" h="1542">
                <a:moveTo>
                  <a:pt x="229" y="318"/>
                </a:moveTo>
                <a:cubicBezTo>
                  <a:pt x="169" y="114"/>
                  <a:pt x="110" y="0"/>
                  <a:pt x="80" y="240"/>
                </a:cubicBezTo>
                <a:cubicBezTo>
                  <a:pt x="50" y="480"/>
                  <a:pt x="0" y="1379"/>
                  <a:pt x="10" y="1542"/>
                </a:cubicBezTo>
                <a:lnTo>
                  <a:pt x="362" y="1525"/>
                </a:lnTo>
                <a:cubicBezTo>
                  <a:pt x="398" y="1321"/>
                  <a:pt x="289" y="522"/>
                  <a:pt x="229" y="318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3" name="Oval 11"/>
          <p:cNvSpPr>
            <a:spLocks noChangeArrowheads="1"/>
          </p:cNvSpPr>
          <p:nvPr/>
        </p:nvSpPr>
        <p:spPr bwMode="gray">
          <a:xfrm>
            <a:off x="285720" y="1571612"/>
            <a:ext cx="2820995" cy="2162178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4" name="Oval 12"/>
          <p:cNvSpPr>
            <a:spLocks noChangeArrowheads="1"/>
          </p:cNvSpPr>
          <p:nvPr/>
        </p:nvSpPr>
        <p:spPr bwMode="gray">
          <a:xfrm>
            <a:off x="500034" y="1785926"/>
            <a:ext cx="2595569" cy="1797052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85" name="Picture 13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1214414" y="2143116"/>
            <a:ext cx="1849440" cy="1457325"/>
          </a:xfrm>
          <a:prstGeom prst="rect">
            <a:avLst/>
          </a:prstGeom>
          <a:noFill/>
        </p:spPr>
      </p:pic>
      <p:sp>
        <p:nvSpPr>
          <p:cNvPr id="79886" name="Oval 14"/>
          <p:cNvSpPr>
            <a:spLocks noChangeArrowheads="1"/>
          </p:cNvSpPr>
          <p:nvPr/>
        </p:nvSpPr>
        <p:spPr bwMode="ltGray">
          <a:xfrm>
            <a:off x="714348" y="1928802"/>
            <a:ext cx="2339981" cy="1674814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8" name="Oval 16"/>
          <p:cNvSpPr>
            <a:spLocks noChangeArrowheads="1"/>
          </p:cNvSpPr>
          <p:nvPr/>
        </p:nvSpPr>
        <p:spPr bwMode="gray">
          <a:xfrm>
            <a:off x="6286512" y="1714488"/>
            <a:ext cx="2857488" cy="2162178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9" name="Oval 17"/>
          <p:cNvSpPr>
            <a:spLocks noChangeArrowheads="1"/>
          </p:cNvSpPr>
          <p:nvPr/>
        </p:nvSpPr>
        <p:spPr bwMode="gray">
          <a:xfrm>
            <a:off x="6357950" y="2071678"/>
            <a:ext cx="2071702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90" name="Picture 18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6357950" y="1857364"/>
            <a:ext cx="2357454" cy="1885953"/>
          </a:xfrm>
          <a:prstGeom prst="rect">
            <a:avLst/>
          </a:prstGeom>
          <a:noFill/>
        </p:spPr>
      </p:pic>
      <p:sp>
        <p:nvSpPr>
          <p:cNvPr id="79891" name="Oval 19"/>
          <p:cNvSpPr>
            <a:spLocks noChangeArrowheads="1"/>
          </p:cNvSpPr>
          <p:nvPr/>
        </p:nvSpPr>
        <p:spPr bwMode="gray">
          <a:xfrm>
            <a:off x="6429388" y="2071678"/>
            <a:ext cx="2071702" cy="1603376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 rot="-1297425" flipH="1" flipV="1">
            <a:off x="6327775" y="5715000"/>
            <a:ext cx="1293813" cy="309563"/>
            <a:chOff x="2532" y="1051"/>
            <a:chExt cx="893" cy="246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895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6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7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8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00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1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2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3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9904" name="Oval 32"/>
          <p:cNvSpPr>
            <a:spLocks noChangeArrowheads="1"/>
          </p:cNvSpPr>
          <p:nvPr/>
        </p:nvSpPr>
        <p:spPr bwMode="gray">
          <a:xfrm>
            <a:off x="3929058" y="200024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05" name="Oval 33"/>
          <p:cNvSpPr>
            <a:spLocks noChangeArrowheads="1"/>
          </p:cNvSpPr>
          <p:nvPr/>
        </p:nvSpPr>
        <p:spPr bwMode="gray">
          <a:xfrm>
            <a:off x="4000496" y="2143116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906" name="Picture 34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428992" y="1857364"/>
            <a:ext cx="2643206" cy="1876367"/>
          </a:xfrm>
          <a:prstGeom prst="rect">
            <a:avLst/>
          </a:prstGeom>
          <a:noFill/>
        </p:spPr>
      </p:pic>
      <p:sp>
        <p:nvSpPr>
          <p:cNvPr id="79907" name="Oval 35"/>
          <p:cNvSpPr>
            <a:spLocks noChangeArrowheads="1"/>
          </p:cNvSpPr>
          <p:nvPr/>
        </p:nvSpPr>
        <p:spPr bwMode="gray">
          <a:xfrm>
            <a:off x="3643306" y="2143116"/>
            <a:ext cx="2286016" cy="1603376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89999"/>
                </a:schemeClr>
              </a:gs>
              <a:gs pos="50000">
                <a:schemeClr val="hlink">
                  <a:alpha val="45000"/>
                </a:schemeClr>
              </a:gs>
              <a:gs pos="100000">
                <a:schemeClr val="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 rot="-1297425" flipH="1" flipV="1">
            <a:off x="3856038" y="5715000"/>
            <a:ext cx="1293812" cy="309563"/>
            <a:chOff x="2532" y="1051"/>
            <a:chExt cx="893" cy="246"/>
          </a:xfrm>
        </p:grpSpPr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11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2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3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4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16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7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8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9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9921" name="Rectangle 49"/>
          <p:cNvSpPr>
            <a:spLocks noChangeArrowheads="1"/>
          </p:cNvSpPr>
          <p:nvPr/>
        </p:nvSpPr>
        <p:spPr bwMode="black">
          <a:xfrm>
            <a:off x="3571868" y="2571744"/>
            <a:ext cx="207170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  <a:p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группе</a:t>
            </a:r>
            <a:endParaRPr lang="en-US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922" name="Rectangle 50"/>
          <p:cNvSpPr>
            <a:spLocks noChangeArrowheads="1"/>
          </p:cNvSpPr>
          <p:nvPr/>
        </p:nvSpPr>
        <p:spPr bwMode="black">
          <a:xfrm>
            <a:off x="642910" y="2357430"/>
            <a:ext cx="2267929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другими 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специалистами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923" name="Rectangle 51"/>
          <p:cNvSpPr>
            <a:spLocks noChangeArrowheads="1"/>
          </p:cNvSpPr>
          <p:nvPr/>
        </p:nvSpPr>
        <p:spPr bwMode="black">
          <a:xfrm>
            <a:off x="6643702" y="2571744"/>
            <a:ext cx="163602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родителями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924" name="Rectangle 52"/>
          <p:cNvSpPr>
            <a:spLocks noChangeArrowheads="1"/>
          </p:cNvSpPr>
          <p:nvPr/>
        </p:nvSpPr>
        <p:spPr bwMode="auto">
          <a:xfrm>
            <a:off x="3000364" y="1643050"/>
            <a:ext cx="71438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endParaRPr lang="en-US" dirty="0"/>
          </a:p>
        </p:txBody>
      </p:sp>
      <p:grpSp>
        <p:nvGrpSpPr>
          <p:cNvPr id="8" name="Group 53"/>
          <p:cNvGrpSpPr>
            <a:grpSpLocks/>
          </p:cNvGrpSpPr>
          <p:nvPr/>
        </p:nvGrpSpPr>
        <p:grpSpPr bwMode="auto">
          <a:xfrm rot="-1297425" flipH="1" flipV="1">
            <a:off x="1223963" y="5715000"/>
            <a:ext cx="1293812" cy="309563"/>
            <a:chOff x="2532" y="1051"/>
            <a:chExt cx="893" cy="246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27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8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9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0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32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3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4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5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1" name="Group 64"/>
          <p:cNvGrpSpPr>
            <a:grpSpLocks/>
          </p:cNvGrpSpPr>
          <p:nvPr/>
        </p:nvGrpSpPr>
        <p:grpSpPr bwMode="auto">
          <a:xfrm rot="5400000">
            <a:off x="1172702" y="4185092"/>
            <a:ext cx="797804" cy="2714644"/>
            <a:chOff x="1399" y="924"/>
            <a:chExt cx="2729" cy="397"/>
          </a:xfrm>
        </p:grpSpPr>
        <p:grpSp>
          <p:nvGrpSpPr>
            <p:cNvPr id="12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79938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9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FDA9F3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79940" name="Rectangle 68"/>
            <p:cNvSpPr>
              <a:spLocks noChangeArrowheads="1"/>
            </p:cNvSpPr>
            <p:nvPr/>
          </p:nvSpPr>
          <p:spPr bwMode="gray">
            <a:xfrm>
              <a:off x="1399" y="924"/>
              <a:ext cx="2337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Семинары и выступления на педсоветах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79941" name="Picture 69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6350" y="4591050"/>
            <a:ext cx="1169988" cy="512763"/>
          </a:xfrm>
          <a:prstGeom prst="rect">
            <a:avLst/>
          </a:prstGeom>
          <a:noFill/>
        </p:spPr>
      </p:pic>
      <p:pic>
        <p:nvPicPr>
          <p:cNvPr id="79942" name="Picture 70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5725" y="4591050"/>
            <a:ext cx="1169988" cy="512763"/>
          </a:xfrm>
          <a:prstGeom prst="rect">
            <a:avLst/>
          </a:prstGeom>
          <a:noFill/>
        </p:spPr>
      </p:pic>
      <p:pic>
        <p:nvPicPr>
          <p:cNvPr id="79943" name="Picture 71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4288" y="4591050"/>
            <a:ext cx="1169987" cy="512763"/>
          </a:xfrm>
          <a:prstGeom prst="rect">
            <a:avLst/>
          </a:prstGeom>
          <a:noFill/>
        </p:spPr>
      </p:pic>
      <p:grpSp>
        <p:nvGrpSpPr>
          <p:cNvPr id="94" name="Group 64"/>
          <p:cNvGrpSpPr>
            <a:grpSpLocks/>
          </p:cNvGrpSpPr>
          <p:nvPr/>
        </p:nvGrpSpPr>
        <p:grpSpPr bwMode="auto">
          <a:xfrm rot="5400000">
            <a:off x="4526385" y="4886641"/>
            <a:ext cx="785818" cy="2728320"/>
            <a:chOff x="1440" y="914"/>
            <a:chExt cx="2688" cy="399"/>
          </a:xfrm>
        </p:grpSpPr>
        <p:grpSp>
          <p:nvGrpSpPr>
            <p:cNvPr id="95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9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36000">
                    <a:srgbClr val="92D050">
                      <a:alpha val="92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96" name="Rectangle 68"/>
            <p:cNvSpPr>
              <a:spLocks noChangeArrowheads="1"/>
            </p:cNvSpPr>
            <p:nvPr/>
          </p:nvSpPr>
          <p:spPr bwMode="gray">
            <a:xfrm>
              <a:off x="1775" y="914"/>
              <a:ext cx="2106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Кружковая  работа</a:t>
              </a:r>
            </a:p>
            <a:p>
              <a:pPr>
                <a:spcBef>
                  <a:spcPts val="0"/>
                </a:spcBef>
              </a:pPr>
              <a:r>
                <a:rPr lang="ru-RU" sz="14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 «Час – Гнома Эконома»</a:t>
              </a:r>
              <a:endParaRPr lang="en-US" sz="1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9" name="Group 64"/>
          <p:cNvGrpSpPr>
            <a:grpSpLocks/>
          </p:cNvGrpSpPr>
          <p:nvPr/>
        </p:nvGrpSpPr>
        <p:grpSpPr bwMode="auto">
          <a:xfrm rot="5400000">
            <a:off x="7429488" y="4214818"/>
            <a:ext cx="714380" cy="2714644"/>
            <a:chOff x="1440" y="924"/>
            <a:chExt cx="2688" cy="397"/>
          </a:xfrm>
        </p:grpSpPr>
        <p:grpSp>
          <p:nvGrpSpPr>
            <p:cNvPr id="11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1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7000">
                    <a:srgbClr val="0070C0">
                      <a:alpha val="70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11" name="Rectangle 68"/>
            <p:cNvSpPr>
              <a:spLocks noChangeArrowheads="1"/>
            </p:cNvSpPr>
            <p:nvPr/>
          </p:nvSpPr>
          <p:spPr bwMode="gray">
            <a:xfrm>
              <a:off x="1978" y="924"/>
              <a:ext cx="1243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Анкетирование</a:t>
              </a:r>
              <a:endPara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9" name="Group 64"/>
          <p:cNvGrpSpPr>
            <a:grpSpLocks/>
          </p:cNvGrpSpPr>
          <p:nvPr/>
        </p:nvGrpSpPr>
        <p:grpSpPr bwMode="auto">
          <a:xfrm rot="5400000">
            <a:off x="1230254" y="4877985"/>
            <a:ext cx="825576" cy="2714644"/>
            <a:chOff x="1304" y="924"/>
            <a:chExt cx="2824" cy="397"/>
          </a:xfrm>
        </p:grpSpPr>
        <p:grpSp>
          <p:nvGrpSpPr>
            <p:cNvPr id="12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2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FDA9F3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21" name="Rectangle 68"/>
            <p:cNvSpPr>
              <a:spLocks noChangeArrowheads="1"/>
            </p:cNvSpPr>
            <p:nvPr/>
          </p:nvSpPr>
          <p:spPr bwMode="gray">
            <a:xfrm>
              <a:off x="1304" y="924"/>
              <a:ext cx="2527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Выставки на</a:t>
              </a:r>
            </a:p>
            <a:p>
              <a:pPr>
                <a:spcBef>
                  <a:spcPts val="0"/>
                </a:spcBef>
              </a:pP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педсоветах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4" name="Group 64"/>
          <p:cNvGrpSpPr>
            <a:grpSpLocks/>
          </p:cNvGrpSpPr>
          <p:nvPr/>
        </p:nvGrpSpPr>
        <p:grpSpPr bwMode="auto">
          <a:xfrm rot="5400000">
            <a:off x="1178695" y="3393281"/>
            <a:ext cx="785818" cy="2714644"/>
            <a:chOff x="1440" y="924"/>
            <a:chExt cx="2688" cy="397"/>
          </a:xfrm>
        </p:grpSpPr>
        <p:grpSp>
          <p:nvGrpSpPr>
            <p:cNvPr id="125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2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FDA9F3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26" name="Rectangle 68"/>
            <p:cNvSpPr>
              <a:spLocks noChangeArrowheads="1"/>
            </p:cNvSpPr>
            <p:nvPr/>
          </p:nvSpPr>
          <p:spPr bwMode="gray">
            <a:xfrm>
              <a:off x="1662" y="924"/>
              <a:ext cx="1812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Групповые консультации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9" name="Group 64"/>
          <p:cNvGrpSpPr>
            <a:grpSpLocks/>
          </p:cNvGrpSpPr>
          <p:nvPr/>
        </p:nvGrpSpPr>
        <p:grpSpPr bwMode="auto">
          <a:xfrm rot="5400000">
            <a:off x="1178695" y="2678901"/>
            <a:ext cx="785818" cy="2714644"/>
            <a:chOff x="1440" y="924"/>
            <a:chExt cx="2688" cy="397"/>
          </a:xfrm>
        </p:grpSpPr>
        <p:grpSp>
          <p:nvGrpSpPr>
            <p:cNvPr id="13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3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rgbClr val="FDA9F3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31" name="Rectangle 68"/>
            <p:cNvSpPr>
              <a:spLocks noChangeArrowheads="1"/>
            </p:cNvSpPr>
            <p:nvPr/>
          </p:nvSpPr>
          <p:spPr bwMode="gray">
            <a:xfrm>
              <a:off x="1662" y="924"/>
              <a:ext cx="1812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Индивидуальные консультации</a:t>
              </a:r>
              <a:endParaRPr lang="en-US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4" name="Group 64"/>
          <p:cNvGrpSpPr>
            <a:grpSpLocks/>
          </p:cNvGrpSpPr>
          <p:nvPr/>
        </p:nvGrpSpPr>
        <p:grpSpPr bwMode="auto">
          <a:xfrm rot="5400000">
            <a:off x="4405833" y="3452294"/>
            <a:ext cx="760968" cy="2714644"/>
            <a:chOff x="1440" y="924"/>
            <a:chExt cx="2603" cy="397"/>
          </a:xfrm>
        </p:grpSpPr>
        <p:sp>
          <p:nvSpPr>
            <p:cNvPr id="138" name="AutoShape 67"/>
            <p:cNvSpPr>
              <a:spLocks noChangeArrowheads="1"/>
            </p:cNvSpPr>
            <p:nvPr/>
          </p:nvSpPr>
          <p:spPr bwMode="gray">
            <a:xfrm>
              <a:off x="1440" y="945"/>
              <a:ext cx="2603" cy="3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36000">
                  <a:srgbClr val="92D050">
                    <a:alpha val="92000"/>
                  </a:srgbClr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  <a:latin typeface="Symbol" pitchFamily="18" charset="2"/>
              </a:endParaRPr>
            </a:p>
          </p:txBody>
        </p:sp>
        <p:sp>
          <p:nvSpPr>
            <p:cNvPr id="136" name="Rectangle 68"/>
            <p:cNvSpPr>
              <a:spLocks noChangeArrowheads="1"/>
            </p:cNvSpPr>
            <p:nvPr/>
          </p:nvSpPr>
          <p:spPr bwMode="gray">
            <a:xfrm>
              <a:off x="1440" y="924"/>
              <a:ext cx="2527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Групповые</a:t>
              </a:r>
            </a:p>
            <a:p>
              <a:pPr>
                <a:spcBef>
                  <a:spcPts val="0"/>
                </a:spcBef>
              </a:pPr>
              <a:r>
                <a:rPr lang="ru-RU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 занятия</a:t>
              </a:r>
              <a:endParaRPr lang="en-US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9" name="Group 64"/>
          <p:cNvGrpSpPr>
            <a:grpSpLocks/>
          </p:cNvGrpSpPr>
          <p:nvPr/>
        </p:nvGrpSpPr>
        <p:grpSpPr bwMode="auto">
          <a:xfrm rot="5400000">
            <a:off x="4509289" y="4206091"/>
            <a:ext cx="785818" cy="2803537"/>
            <a:chOff x="1440" y="903"/>
            <a:chExt cx="2688" cy="410"/>
          </a:xfrm>
        </p:grpSpPr>
        <p:grpSp>
          <p:nvGrpSpPr>
            <p:cNvPr id="14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4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36000">
                    <a:srgbClr val="92D050">
                      <a:alpha val="92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41" name="Rectangle 68"/>
            <p:cNvSpPr>
              <a:spLocks noChangeArrowheads="1"/>
            </p:cNvSpPr>
            <p:nvPr/>
          </p:nvSpPr>
          <p:spPr bwMode="gray">
            <a:xfrm>
              <a:off x="1684" y="903"/>
              <a:ext cx="1812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Индивидуальные занятия</a:t>
              </a:r>
              <a:endParaRPr lang="en-US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4" name="Group 64"/>
          <p:cNvGrpSpPr>
            <a:grpSpLocks/>
          </p:cNvGrpSpPr>
          <p:nvPr/>
        </p:nvGrpSpPr>
        <p:grpSpPr bwMode="auto">
          <a:xfrm rot="5400000">
            <a:off x="4454946" y="2743501"/>
            <a:ext cx="785818" cy="2728320"/>
            <a:chOff x="1440" y="914"/>
            <a:chExt cx="2688" cy="399"/>
          </a:xfrm>
        </p:grpSpPr>
        <p:grpSp>
          <p:nvGrpSpPr>
            <p:cNvPr id="145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4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8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36000">
                    <a:srgbClr val="92D050">
                      <a:alpha val="92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46" name="Rectangle 68"/>
            <p:cNvSpPr>
              <a:spLocks noChangeArrowheads="1"/>
            </p:cNvSpPr>
            <p:nvPr/>
          </p:nvSpPr>
          <p:spPr bwMode="gray">
            <a:xfrm>
              <a:off x="2173" y="914"/>
              <a:ext cx="1311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sz="20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Диагностика</a:t>
              </a:r>
              <a:endParaRPr lang="en-US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9" name="Group 64"/>
          <p:cNvGrpSpPr>
            <a:grpSpLocks/>
          </p:cNvGrpSpPr>
          <p:nvPr/>
        </p:nvGrpSpPr>
        <p:grpSpPr bwMode="auto">
          <a:xfrm rot="5400000">
            <a:off x="7500914" y="4857772"/>
            <a:ext cx="571528" cy="2714644"/>
            <a:chOff x="1440" y="924"/>
            <a:chExt cx="2688" cy="397"/>
          </a:xfrm>
        </p:grpSpPr>
        <p:grpSp>
          <p:nvGrpSpPr>
            <p:cNvPr id="15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5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7000">
                    <a:srgbClr val="0070C0">
                      <a:alpha val="70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51" name="Rectangle 68"/>
            <p:cNvSpPr>
              <a:spLocks noChangeArrowheads="1"/>
            </p:cNvSpPr>
            <p:nvPr/>
          </p:nvSpPr>
          <p:spPr bwMode="gray">
            <a:xfrm>
              <a:off x="1574" y="924"/>
              <a:ext cx="1200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Выставки</a:t>
              </a:r>
              <a:endPara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4" name="Group 64"/>
          <p:cNvGrpSpPr>
            <a:grpSpLocks/>
          </p:cNvGrpSpPr>
          <p:nvPr/>
        </p:nvGrpSpPr>
        <p:grpSpPr bwMode="auto">
          <a:xfrm rot="5400000">
            <a:off x="7393778" y="3393280"/>
            <a:ext cx="785817" cy="2714644"/>
            <a:chOff x="1440" y="924"/>
            <a:chExt cx="2688" cy="397"/>
          </a:xfrm>
        </p:grpSpPr>
        <p:grpSp>
          <p:nvGrpSpPr>
            <p:cNvPr id="155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5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8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7000">
                    <a:srgbClr val="0070C0">
                      <a:alpha val="70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56" name="Rectangle 68"/>
            <p:cNvSpPr>
              <a:spLocks noChangeArrowheads="1"/>
            </p:cNvSpPr>
            <p:nvPr/>
          </p:nvSpPr>
          <p:spPr bwMode="gray">
            <a:xfrm>
              <a:off x="2133" y="924"/>
              <a:ext cx="1516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sz="1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Совместные  выполнения домашних заданий с детьми</a:t>
              </a:r>
              <a:endPara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9" name="Group 64"/>
          <p:cNvGrpSpPr>
            <a:grpSpLocks/>
          </p:cNvGrpSpPr>
          <p:nvPr/>
        </p:nvGrpSpPr>
        <p:grpSpPr bwMode="auto">
          <a:xfrm rot="5400000">
            <a:off x="7429489" y="2714620"/>
            <a:ext cx="714380" cy="2714644"/>
            <a:chOff x="1440" y="924"/>
            <a:chExt cx="2688" cy="397"/>
          </a:xfrm>
        </p:grpSpPr>
        <p:grpSp>
          <p:nvGrpSpPr>
            <p:cNvPr id="160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162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" name="AutoShape 67"/>
              <p:cNvSpPr>
                <a:spLocks noChangeArrowheads="1"/>
              </p:cNvSpPr>
              <p:nvPr/>
            </p:nvSpPr>
            <p:spPr bwMode="gray">
              <a:xfrm>
                <a:off x="1596" y="1188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7000">
                    <a:srgbClr val="0070C0">
                      <a:alpha val="70000"/>
                    </a:srgbClr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161" name="Rectangle 68"/>
            <p:cNvSpPr>
              <a:spLocks noChangeArrowheads="1"/>
            </p:cNvSpPr>
            <p:nvPr/>
          </p:nvSpPr>
          <p:spPr bwMode="gray">
            <a:xfrm>
              <a:off x="1929" y="924"/>
              <a:ext cx="1243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vert270" wrap="squar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Консультации</a:t>
              </a:r>
              <a:endPara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advClick="0" advTm="2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Oval 2"/>
          <p:cNvSpPr>
            <a:spLocks noChangeArrowheads="1"/>
          </p:cNvSpPr>
          <p:nvPr/>
        </p:nvSpPr>
        <p:spPr bwMode="gray">
          <a:xfrm>
            <a:off x="2071670" y="2143116"/>
            <a:ext cx="3786214" cy="3071833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67" name="Oval 3"/>
          <p:cNvSpPr>
            <a:spLocks noChangeArrowheads="1"/>
          </p:cNvSpPr>
          <p:nvPr/>
        </p:nvSpPr>
        <p:spPr bwMode="gray">
          <a:xfrm>
            <a:off x="2643174" y="2500306"/>
            <a:ext cx="2633676" cy="2143139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68" name="Line 4"/>
          <p:cNvSpPr>
            <a:spLocks noChangeShapeType="1"/>
          </p:cNvSpPr>
          <p:nvPr/>
        </p:nvSpPr>
        <p:spPr bwMode="gray">
          <a:xfrm>
            <a:off x="2895600" y="356711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69" name="Line 5"/>
          <p:cNvSpPr>
            <a:spLocks noChangeShapeType="1"/>
          </p:cNvSpPr>
          <p:nvPr/>
        </p:nvSpPr>
        <p:spPr bwMode="gray">
          <a:xfrm>
            <a:off x="3733800" y="242411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0" name="Line 6"/>
          <p:cNvSpPr>
            <a:spLocks noChangeShapeType="1"/>
          </p:cNvSpPr>
          <p:nvPr/>
        </p:nvSpPr>
        <p:spPr bwMode="gray">
          <a:xfrm flipH="1">
            <a:off x="3829050" y="3948113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gray">
          <a:xfrm>
            <a:off x="5029200" y="3871912"/>
            <a:ext cx="757246" cy="55721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gray">
          <a:xfrm flipV="1">
            <a:off x="5029200" y="257651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3" name="Oval 9"/>
          <p:cNvSpPr>
            <a:spLocks noChangeArrowheads="1"/>
          </p:cNvSpPr>
          <p:nvPr/>
        </p:nvSpPr>
        <p:spPr bwMode="gray">
          <a:xfrm>
            <a:off x="3071802" y="2714620"/>
            <a:ext cx="2500330" cy="1571636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title"/>
          </p:nvPr>
        </p:nvSpPr>
        <p:spPr>
          <a:xfrm>
            <a:off x="-285784" y="214290"/>
            <a:ext cx="8229600" cy="927100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ЭТАПЫ ОБУЧЕНИЯ</a:t>
            </a:r>
            <a:endParaRPr lang="en-US" sz="36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285413" y="1071546"/>
            <a:ext cx="2358025" cy="1860567"/>
            <a:chOff x="2037" y="1008"/>
            <a:chExt cx="777" cy="872"/>
          </a:xfrm>
        </p:grpSpPr>
        <p:sp>
          <p:nvSpPr>
            <p:cNvPr id="6247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62478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2479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2480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46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2483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84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85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86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2488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89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90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491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8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494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495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496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497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9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499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00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01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02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503" name="Rectangle 39"/>
            <p:cNvSpPr>
              <a:spLocks noChangeArrowheads="1"/>
            </p:cNvSpPr>
            <p:nvPr/>
          </p:nvSpPr>
          <p:spPr bwMode="gray">
            <a:xfrm>
              <a:off x="2037" y="1276"/>
              <a:ext cx="777" cy="1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  <a:flatTx/>
            </a:bodyPr>
            <a:lstStyle/>
            <a:p>
              <a:r>
                <a:rPr lang="ru-RU" sz="2000" b="1" dirty="0" smtClean="0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Потребности</a:t>
              </a:r>
              <a:endParaRPr lang="en-US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785787" y="2285992"/>
            <a:ext cx="2190777" cy="2000264"/>
            <a:chOff x="2064" y="1008"/>
            <a:chExt cx="722" cy="872"/>
          </a:xfrm>
        </p:grpSpPr>
        <p:sp>
          <p:nvSpPr>
            <p:cNvPr id="6250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62507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2508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2509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46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3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2512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13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14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15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2517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18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19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20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15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6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523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24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25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26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528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29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30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31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532" name="Rectangle 68"/>
            <p:cNvSpPr>
              <a:spLocks noChangeArrowheads="1"/>
            </p:cNvSpPr>
            <p:nvPr/>
          </p:nvSpPr>
          <p:spPr bwMode="gray">
            <a:xfrm>
              <a:off x="2088" y="1164"/>
              <a:ext cx="659" cy="3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  <a:flatTx/>
            </a:bodyPr>
            <a:lstStyle/>
            <a:p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Производство и </a:t>
              </a:r>
            </a:p>
            <a:p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ресурсы</a:t>
              </a:r>
              <a:endPara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Group 69"/>
          <p:cNvGrpSpPr>
            <a:grpSpLocks/>
          </p:cNvGrpSpPr>
          <p:nvPr/>
        </p:nvGrpSpPr>
        <p:grpSpPr bwMode="auto">
          <a:xfrm>
            <a:off x="2643178" y="4929198"/>
            <a:ext cx="2357455" cy="1928801"/>
            <a:chOff x="2064" y="1008"/>
            <a:chExt cx="722" cy="872"/>
          </a:xfrm>
        </p:grpSpPr>
        <p:sp>
          <p:nvSpPr>
            <p:cNvPr id="6253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62536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2537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2538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46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20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1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2541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2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3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4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2546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7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8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49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3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24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552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53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54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55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557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58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59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60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561" name="Rectangle 97"/>
            <p:cNvSpPr>
              <a:spLocks noChangeArrowheads="1"/>
            </p:cNvSpPr>
            <p:nvPr/>
          </p:nvSpPr>
          <p:spPr bwMode="gray">
            <a:xfrm>
              <a:off x="2152" y="1073"/>
              <a:ext cx="613" cy="4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  <a:flatTx/>
            </a:bodyPr>
            <a:lstStyle/>
            <a:p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Выбор. </a:t>
              </a:r>
            </a:p>
            <a:p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Цена.</a:t>
              </a:r>
            </a:p>
            <a:p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Цена выбора</a:t>
              </a:r>
              <a:endParaRPr lang="en-US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Group 98"/>
          <p:cNvGrpSpPr>
            <a:grpSpLocks/>
          </p:cNvGrpSpPr>
          <p:nvPr/>
        </p:nvGrpSpPr>
        <p:grpSpPr bwMode="auto">
          <a:xfrm>
            <a:off x="5715010" y="3857628"/>
            <a:ext cx="2223286" cy="1928826"/>
            <a:chOff x="2064" y="1008"/>
            <a:chExt cx="749" cy="872"/>
          </a:xfrm>
        </p:grpSpPr>
        <p:sp>
          <p:nvSpPr>
            <p:cNvPr id="62563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7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62565" name="Picture 101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2566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2567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46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28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9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2570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1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2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3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2575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6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7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578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31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62498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581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2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3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4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2504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586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7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8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589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590" name="Rectangle 126"/>
            <p:cNvSpPr>
              <a:spLocks noChangeArrowheads="1"/>
            </p:cNvSpPr>
            <p:nvPr/>
          </p:nvSpPr>
          <p:spPr bwMode="gray">
            <a:xfrm>
              <a:off x="2136" y="1137"/>
              <a:ext cx="677" cy="4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Основные</a:t>
              </a:r>
            </a:p>
            <a:p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экономические</a:t>
              </a:r>
            </a:p>
            <a:p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понятия</a:t>
              </a:r>
              <a:endPara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506" name="Group 127"/>
          <p:cNvGrpSpPr>
            <a:grpSpLocks/>
          </p:cNvGrpSpPr>
          <p:nvPr/>
        </p:nvGrpSpPr>
        <p:grpSpPr bwMode="auto">
          <a:xfrm>
            <a:off x="4929185" y="1357298"/>
            <a:ext cx="2330342" cy="1928826"/>
            <a:chOff x="2064" y="1008"/>
            <a:chExt cx="736" cy="872"/>
          </a:xfrm>
        </p:grpSpPr>
        <p:sp>
          <p:nvSpPr>
            <p:cNvPr id="6259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2510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62594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2595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2596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46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511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62516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2599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0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1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2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252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2604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5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6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607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62522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62527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610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1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2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3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2533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615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6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7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18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619" name="Rectangle 155"/>
            <p:cNvSpPr>
              <a:spLocks noChangeArrowheads="1"/>
            </p:cNvSpPr>
            <p:nvPr/>
          </p:nvSpPr>
          <p:spPr bwMode="gray">
            <a:xfrm>
              <a:off x="2087" y="1202"/>
              <a:ext cx="713" cy="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ru-RU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Золотые правила </a:t>
              </a:r>
            </a:p>
            <a:p>
              <a:r>
                <a:rPr lang="ru-RU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экономики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535" name="Group 156"/>
          <p:cNvGrpSpPr>
            <a:grpSpLocks/>
          </p:cNvGrpSpPr>
          <p:nvPr/>
        </p:nvGrpSpPr>
        <p:grpSpPr bwMode="auto">
          <a:xfrm rot="4976862" flipH="1">
            <a:off x="4208734" y="2685678"/>
            <a:ext cx="1230109" cy="1931776"/>
            <a:chOff x="1944" y="1111"/>
            <a:chExt cx="204" cy="196"/>
          </a:xfrm>
        </p:grpSpPr>
        <p:pic>
          <p:nvPicPr>
            <p:cNvPr id="6262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6262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2539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62540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625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26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27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28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2545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2630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31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32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2633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263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2635" name="Picture 171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11024" b="46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62636" name="AutoShape 172"/>
          <p:cNvSpPr>
            <a:spLocks/>
          </p:cNvSpPr>
          <p:nvPr/>
        </p:nvSpPr>
        <p:spPr bwMode="auto">
          <a:xfrm>
            <a:off x="7858148" y="1571612"/>
            <a:ext cx="1509712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193072"/>
              <a:gd name="adj6" fmla="val -48579"/>
            </a:avLst>
          </a:prstGeom>
          <a:noFill/>
          <a:ln w="38100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en-US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.БЛОК</a:t>
            </a:r>
            <a:endParaRPr lang="en-US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637" name="AutoShape 173"/>
          <p:cNvSpPr>
            <a:spLocks/>
          </p:cNvSpPr>
          <p:nvPr/>
        </p:nvSpPr>
        <p:spPr bwMode="auto">
          <a:xfrm>
            <a:off x="7429520" y="3286124"/>
            <a:ext cx="1509712" cy="392113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66366"/>
              <a:gd name="adj6" fmla="val -50515"/>
            </a:avLst>
          </a:prstGeom>
          <a:noFill/>
          <a:ln w="38100">
            <a:solidFill>
              <a:schemeClr val="bg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.БЛОК</a:t>
            </a:r>
            <a:endParaRPr lang="en-US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638" name="AutoShape 174"/>
          <p:cNvSpPr>
            <a:spLocks/>
          </p:cNvSpPr>
          <p:nvPr/>
        </p:nvSpPr>
        <p:spPr bwMode="auto">
          <a:xfrm>
            <a:off x="0" y="1071546"/>
            <a:ext cx="1571604" cy="571504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66201"/>
              <a:gd name="adj6" fmla="val 155056"/>
            </a:avLst>
          </a:prstGeom>
          <a:noFill/>
          <a:ln w="38100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0" hangingPunct="0"/>
            <a:r>
              <a:rPr lang="en-US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. БЛОК</a:t>
            </a:r>
            <a:endParaRPr lang="en-US" sz="2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639" name="AutoShape 175"/>
          <p:cNvSpPr>
            <a:spLocks/>
          </p:cNvSpPr>
          <p:nvPr/>
        </p:nvSpPr>
        <p:spPr bwMode="auto">
          <a:xfrm>
            <a:off x="0" y="3937000"/>
            <a:ext cx="1285852" cy="563570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10612"/>
              <a:gd name="adj6" fmla="val 152453"/>
            </a:avLst>
          </a:prstGeom>
          <a:noFill/>
          <a:ln w="38100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</a:t>
            </a:r>
            <a:endParaRPr lang="en-US" sz="2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640" name="AutoShape 176"/>
          <p:cNvSpPr>
            <a:spLocks/>
          </p:cNvSpPr>
          <p:nvPr/>
        </p:nvSpPr>
        <p:spPr bwMode="auto">
          <a:xfrm>
            <a:off x="463550" y="5243513"/>
            <a:ext cx="1509713" cy="392112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47772"/>
              <a:gd name="adj6" fmla="val 151841"/>
            </a:avLst>
          </a:prstGeom>
          <a:noFill/>
          <a:ln w="38100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l" eaLnBrk="0" hangingPunct="0"/>
            <a:r>
              <a:rPr lang="en-US" sz="22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2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.БЛОК</a:t>
            </a:r>
            <a:endParaRPr lang="en-US" sz="22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9" name="Rectangle 126"/>
          <p:cNvSpPr>
            <a:spLocks noChangeArrowheads="1"/>
          </p:cNvSpPr>
          <p:nvPr/>
        </p:nvSpPr>
        <p:spPr bwMode="gray">
          <a:xfrm>
            <a:off x="3929058" y="3429000"/>
            <a:ext cx="186672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r>
              <a:rPr lang="ru-RU" sz="2800" b="1" dirty="0" smtClean="0">
                <a:solidFill>
                  <a:srgbClr val="FCFCFC"/>
                </a:solidFill>
                <a:latin typeface="Times New Roman" pitchFamily="18" charset="0"/>
                <a:cs typeface="Times New Roman" pitchFamily="18" charset="0"/>
              </a:rPr>
              <a:t>БЛОКИ</a:t>
            </a:r>
            <a:endParaRPr lang="en-US" sz="2800" b="1" dirty="0">
              <a:solidFill>
                <a:srgbClr val="FCFCF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v7_ani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Tsv7_ani</Template>
  <TotalTime>1840</TotalTime>
  <Words>600</Words>
  <Application>Microsoft Office PowerPoint</Application>
  <PresentationFormat>Экран (4:3)</PresentationFormat>
  <Paragraphs>151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Tsv7_ani</vt:lpstr>
      <vt:lpstr>Слайд 1</vt:lpstr>
      <vt:lpstr>Слайд 2</vt:lpstr>
      <vt:lpstr>Слайд 3</vt:lpstr>
      <vt:lpstr>Слайд 4</vt:lpstr>
      <vt:lpstr>Слайд 5</vt:lpstr>
      <vt:lpstr>  ТЕМА: Формирование основ   экономического воспитания у   детей   дошкольного возраста</vt:lpstr>
      <vt:lpstr>Литература</vt:lpstr>
      <vt:lpstr>Система работы воспитателя  </vt:lpstr>
      <vt:lpstr>ЭТАПЫ ОБУЧЕНИЯ</vt:lpstr>
      <vt:lpstr>Темы  экономического воспитания</vt:lpstr>
      <vt:lpstr>Морфологические карты</vt:lpstr>
      <vt:lpstr>Художественная литература</vt:lpstr>
      <vt:lpstr>-  Уголок гнома-Эконома и куклы Экономики. -   Игры. -   Пособия, книги, иллюстрации ,  -   Подборка  пословиц, загадок, поговорок  о труде, деньгах, доходе. - Журналы. </vt:lpstr>
      <vt:lpstr> Формы работы</vt:lpstr>
      <vt:lpstr> Формы работы</vt:lpstr>
      <vt:lpstr>Опыты</vt:lpstr>
      <vt:lpstr>Слайд 17</vt:lpstr>
      <vt:lpstr>Работы детей «Цепочки производства» </vt:lpstr>
      <vt:lpstr>Слайд 19</vt:lpstr>
      <vt:lpstr>Методы работы</vt:lpstr>
      <vt:lpstr>Анкеты родителей </vt:lpstr>
      <vt:lpstr>26 сентября 2018 года</vt:lpstr>
      <vt:lpstr>26 февраля 2018 год</vt:lpstr>
      <vt:lpstr>Ожидаемый результат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dc:description>http://propowerpoint.ru - Áåñïëàòíûå øàáëîíû äëÿ ïðåçåíòàöèé. Ïîëåçíûå ñîâåòû è óðîêè  _x000d__x000d_
PowerPoint .</dc:description>
  <cp:lastModifiedBy>Татьяна</cp:lastModifiedBy>
  <cp:revision>249</cp:revision>
  <dcterms:created xsi:type="dcterms:W3CDTF">2015-12-21T19:23:23Z</dcterms:created>
  <dcterms:modified xsi:type="dcterms:W3CDTF">2019-04-27T16:36:08Z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000800ea0c0000000000010243100207f6000400038000</vt:lpwstr>
  </property>
</Properties>
</file>