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72" r:id="rId1"/>
  </p:sldMasterIdLst>
  <p:sldIdLst>
    <p:sldId id="256" r:id="rId2"/>
    <p:sldId id="260" r:id="rId3"/>
    <p:sldId id="261" r:id="rId4"/>
    <p:sldId id="266" r:id="rId5"/>
    <p:sldId id="273" r:id="rId6"/>
    <p:sldId id="269" r:id="rId7"/>
    <p:sldId id="274" r:id="rId8"/>
    <p:sldId id="265" r:id="rId9"/>
    <p:sldId id="276" r:id="rId10"/>
    <p:sldId id="257" r:id="rId11"/>
    <p:sldId id="272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0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66" d="100"/>
          <a:sy n="66" d="100"/>
        </p:scale>
        <p:origin x="-1422" y="-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BDA2D5D9-71E4-4B7E-8093-27E8F9F829C4}" type="datetimeFigureOut">
              <a:rPr lang="ru-RU" smtClean="0"/>
              <a:pPr/>
              <a:t>09.07.2024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06B71DCB-3F6F-458E-A539-D757A511C9E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BDA2D5D9-71E4-4B7E-8093-27E8F9F829C4}" type="datetimeFigureOut">
              <a:rPr lang="ru-RU" smtClean="0"/>
              <a:pPr/>
              <a:t>09.07.2024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06B71DCB-3F6F-458E-A539-D757A511C9E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BDA2D5D9-71E4-4B7E-8093-27E8F9F829C4}" type="datetimeFigureOut">
              <a:rPr lang="ru-RU" smtClean="0"/>
              <a:pPr/>
              <a:t>09.07.2024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06B71DCB-3F6F-458E-A539-D757A511C9E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A2D5D9-71E4-4B7E-8093-27E8F9F829C4}" type="datetimeFigureOut">
              <a:rPr lang="ru-RU" smtClean="0"/>
              <a:pPr/>
              <a:t>09.07.2024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B71DCB-3F6F-458E-A539-D757A511C9E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A2D5D9-71E4-4B7E-8093-27E8F9F829C4}" type="datetimeFigureOut">
              <a:rPr lang="ru-RU" smtClean="0"/>
              <a:pPr/>
              <a:t>09.07.2024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B71DCB-3F6F-458E-A539-D757A511C9E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BDA2D5D9-71E4-4B7E-8093-27E8F9F829C4}" type="datetimeFigureOut">
              <a:rPr lang="ru-RU" smtClean="0"/>
              <a:pPr/>
              <a:t>09.07.2024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06B71DCB-3F6F-458E-A539-D757A511C9E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A2D5D9-71E4-4B7E-8093-27E8F9F829C4}" type="datetimeFigureOut">
              <a:rPr lang="ru-RU" smtClean="0"/>
              <a:pPr/>
              <a:t>09.07.2024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B71DCB-3F6F-458E-A539-D757A511C9E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BDA2D5D9-71E4-4B7E-8093-27E8F9F829C4}" type="datetimeFigureOut">
              <a:rPr lang="ru-RU" smtClean="0"/>
              <a:pPr/>
              <a:t>09.07.2024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06B71DCB-3F6F-458E-A539-D757A511C9E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BDA2D5D9-71E4-4B7E-8093-27E8F9F829C4}" type="datetimeFigureOut">
              <a:rPr lang="ru-RU" smtClean="0"/>
              <a:pPr/>
              <a:t>09.07.2024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06B71DCB-3F6F-458E-A539-D757A511C9E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A2D5D9-71E4-4B7E-8093-27E8F9F829C4}" type="datetimeFigureOut">
              <a:rPr lang="ru-RU" smtClean="0"/>
              <a:pPr/>
              <a:t>09.07.2024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B71DCB-3F6F-458E-A539-D757A511C9E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A2D5D9-71E4-4B7E-8093-27E8F9F829C4}" type="datetimeFigureOut">
              <a:rPr lang="ru-RU" smtClean="0"/>
              <a:pPr/>
              <a:t>09.07.2024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B71DCB-3F6F-458E-A539-D757A511C9E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BDA2D5D9-71E4-4B7E-8093-27E8F9F829C4}" type="datetimeFigureOut">
              <a:rPr lang="ru-RU" smtClean="0"/>
              <a:pPr/>
              <a:t>09.07.2024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06B71DCB-3F6F-458E-A539-D757A511C9EF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jpe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17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5" Type="http://schemas.microsoft.com/office/2007/relationships/hdphoto" Target="../media/hdphoto1.wdp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image" Target="../media/image19.png"/><Relationship Id="rId7" Type="http://schemas.microsoft.com/office/2007/relationships/hdphoto" Target="../media/hdphoto2.wdp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214546" y="1714488"/>
            <a:ext cx="6172200" cy="2928958"/>
          </a:xfrm>
        </p:spPr>
        <p:txBody>
          <a:bodyPr>
            <a:normAutofit/>
          </a:bodyPr>
          <a:lstStyle/>
          <a:p>
            <a:pPr algn="ctr"/>
            <a:r>
              <a:rPr lang="ru-RU" dirty="0" smtClean="0"/>
              <a:t>Проект внедрения </a:t>
            </a:r>
            <a:br>
              <a:rPr lang="ru-RU" dirty="0" smtClean="0"/>
            </a:br>
            <a:r>
              <a:rPr lang="ru-RU" dirty="0" smtClean="0"/>
              <a:t>бережливых технологий «</a:t>
            </a:r>
            <a:r>
              <a:rPr lang="ru-RU" i="1" dirty="0" smtClean="0"/>
              <a:t>Порядок время бережет</a:t>
            </a:r>
            <a:r>
              <a:rPr lang="ru-RU" dirty="0" smtClean="0"/>
              <a:t>»</a:t>
            </a:r>
            <a:br>
              <a:rPr lang="ru-RU" dirty="0" smtClean="0"/>
            </a:br>
            <a:r>
              <a:rPr lang="ru-RU" sz="2000" i="1" dirty="0" smtClean="0">
                <a:latin typeface="Times New Roman"/>
                <a:ea typeface="Times New Roman"/>
              </a:rPr>
              <a:t>Визуализация </a:t>
            </a:r>
            <a:r>
              <a:rPr lang="ru-RU" sz="2000" i="1" dirty="0" smtClean="0"/>
              <a:t>планирования и организации </a:t>
            </a:r>
            <a:r>
              <a:rPr lang="ru-RU" sz="2000" i="1" dirty="0" smtClean="0">
                <a:latin typeface="Times New Roman"/>
                <a:ea typeface="Times New Roman"/>
              </a:rPr>
              <a:t>деятельности всех участников образовательного процесса (ОП)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214546" y="285728"/>
            <a:ext cx="6172200" cy="357190"/>
          </a:xfrm>
        </p:spPr>
        <p:txBody>
          <a:bodyPr>
            <a:noAutofit/>
          </a:bodyPr>
          <a:lstStyle/>
          <a:p>
            <a:pPr algn="ctr"/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Муниципальное бюджетное дошкольное образовательное учреждение</a:t>
            </a:r>
          </a:p>
          <a:p>
            <a:pPr algn="ctr"/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детский сад № 40 «Радуга»</a:t>
            </a:r>
            <a:endParaRPr lang="ru-RU" sz="1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Содержимое 8"/>
          <p:cNvGraphicFramePr>
            <a:graphicFrameLocks noGrp="1"/>
          </p:cNvGraphicFramePr>
          <p:nvPr>
            <p:ph sz="quarter" idx="1"/>
          </p:nvPr>
        </p:nvGraphicFramePr>
        <p:xfrm>
          <a:off x="0" y="704302"/>
          <a:ext cx="9144000" cy="602090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79865"/>
                <a:gridCol w="4764135"/>
              </a:tblGrid>
              <a:tr h="190745">
                <a:tc>
                  <a:txBody>
                    <a:bodyPr/>
                    <a:lstStyle/>
                    <a:p>
                      <a:pPr marL="342900" lvl="0" indent="-34290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000" b="1" dirty="0">
                          <a:latin typeface="Times New Roman"/>
                          <a:ea typeface="Calibri"/>
                          <a:cs typeface="Times New Roman"/>
                        </a:rPr>
                        <a:t>ВОВЛЕЧЕННЫЕ ЛИЦА И РАМКИ ПРОЕКТА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42900" lvl="0" indent="-34290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000" b="1" dirty="0">
                          <a:latin typeface="Times New Roman"/>
                          <a:ea typeface="Calibri"/>
                          <a:cs typeface="Times New Roman"/>
                        </a:rPr>
                        <a:t>ОБОСНОВАНИЕ ВЫБОРА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176895">
                <a:tc>
                  <a:txBody>
                    <a:bodyPr/>
                    <a:lstStyle/>
                    <a:p>
                      <a:pPr algn="just"/>
                      <a:r>
                        <a:rPr kumimoji="0" lang="ru-RU" sz="105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Заказчики процесса – </a:t>
                      </a:r>
                      <a:r>
                        <a:rPr kumimoji="0" lang="ru-RU" sz="105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заведующий МБДОУ,  старшие воспитатели, воспитатели</a:t>
                      </a:r>
                    </a:p>
                    <a:p>
                      <a:pPr algn="just"/>
                      <a:r>
                        <a:rPr kumimoji="0" lang="ru-RU" sz="105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Периметр проекта – </a:t>
                      </a:r>
                      <a:r>
                        <a:rPr kumimoji="0" lang="ru-RU" sz="105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МБДОУ «Детский сад № 40»</a:t>
                      </a:r>
                    </a:p>
                    <a:p>
                      <a:pPr algn="just"/>
                      <a:r>
                        <a:rPr kumimoji="0" lang="ru-RU" sz="105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Владелец процесса – </a:t>
                      </a:r>
                      <a:r>
                        <a:rPr kumimoji="0" lang="ru-RU" sz="105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Сиротова С.Н.,</a:t>
                      </a:r>
                      <a:r>
                        <a:rPr kumimoji="0" lang="ru-RU" sz="105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з</a:t>
                      </a:r>
                      <a:r>
                        <a:rPr kumimoji="0" lang="ru-RU" sz="105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аведующий МБДОУ</a:t>
                      </a:r>
                    </a:p>
                    <a:p>
                      <a:pPr algn="just"/>
                      <a:r>
                        <a:rPr kumimoji="0" lang="ru-RU" sz="105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Руководитель проекта – </a:t>
                      </a:r>
                      <a:r>
                        <a:rPr kumimoji="0" lang="ru-RU" sz="105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Салищева</a:t>
                      </a:r>
                      <a:r>
                        <a:rPr kumimoji="0" lang="ru-RU" sz="105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С.В., старший воспитатель</a:t>
                      </a:r>
                    </a:p>
                    <a:p>
                      <a:pPr algn="just"/>
                      <a:r>
                        <a:rPr kumimoji="0" lang="ru-RU" sz="105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Команда проекта</a:t>
                      </a:r>
                      <a:r>
                        <a:rPr kumimoji="0" lang="ru-RU" sz="105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ru-RU" sz="105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– </a:t>
                      </a:r>
                      <a:r>
                        <a:rPr kumimoji="0" lang="ru-RU" sz="105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заведующий МБДОУ Сиротова С.Н., старшие воспитатели </a:t>
                      </a:r>
                      <a:r>
                        <a:rPr kumimoji="0" lang="ru-RU" sz="105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Салищева</a:t>
                      </a:r>
                      <a:r>
                        <a:rPr kumimoji="0" lang="ru-RU" sz="105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С.В., Черненко О.В.; учителя-логопеды Денисова О.В., </a:t>
                      </a:r>
                      <a:r>
                        <a:rPr kumimoji="0" lang="ru-RU" sz="105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Домажирова</a:t>
                      </a:r>
                      <a:r>
                        <a:rPr kumimoji="0" lang="ru-RU" sz="105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О.В., педагог-психолог Комиссарова Е.В.; музыкальные руководители </a:t>
                      </a:r>
                      <a:r>
                        <a:rPr kumimoji="0" lang="ru-RU" sz="105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Недойкаш</a:t>
                      </a:r>
                      <a:r>
                        <a:rPr kumimoji="0" lang="ru-RU" sz="105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Н.Ю., Фесенко А.Н.; воспитатели </a:t>
                      </a:r>
                      <a:r>
                        <a:rPr kumimoji="0" lang="ru-RU" sz="105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Гуменюк</a:t>
                      </a:r>
                      <a:r>
                        <a:rPr kumimoji="0" lang="ru-RU" sz="105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И.В., </a:t>
                      </a:r>
                      <a:r>
                        <a:rPr kumimoji="0" lang="ru-RU" sz="105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Дейч</a:t>
                      </a:r>
                      <a:r>
                        <a:rPr kumimoji="0" lang="ru-RU" sz="105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Г.Н., Дроздова Т.Е., Ермакова Н.Н., Киселева Л.В., </a:t>
                      </a:r>
                      <a:r>
                        <a:rPr kumimoji="0" lang="ru-RU" sz="105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Курданова</a:t>
                      </a:r>
                      <a:r>
                        <a:rPr kumimoji="0" lang="ru-RU" sz="105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А.Г., Мартынова Т.Н., Машкова Л.Н., </a:t>
                      </a:r>
                      <a:r>
                        <a:rPr kumimoji="0" lang="ru-RU" sz="105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Носкова</a:t>
                      </a:r>
                      <a:r>
                        <a:rPr kumimoji="0" lang="ru-RU" sz="105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О.В.; </a:t>
                      </a:r>
                    </a:p>
                    <a:p>
                      <a:pPr algn="just"/>
                      <a:r>
                        <a:rPr kumimoji="0" lang="ru-RU" sz="105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воспитанники подготовительной группы </a:t>
                      </a:r>
                      <a:r>
                        <a:rPr kumimoji="0" lang="ru-RU" sz="105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общеразвивающей</a:t>
                      </a:r>
                      <a:r>
                        <a:rPr kumimoji="0" lang="ru-RU" sz="105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направленности № 7; </a:t>
                      </a:r>
                    </a:p>
                    <a:p>
                      <a:pPr algn="just"/>
                      <a:r>
                        <a:rPr kumimoji="0" lang="ru-RU" sz="105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воспитанники групп компенсирующей направленности (дети с ОВЗ): средней группы № 1, старшей группы № 4, разновозрастной группы № 5.</a:t>
                      </a:r>
                      <a:endParaRPr lang="ru-RU" sz="105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05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Ключевой риск — </a:t>
                      </a:r>
                      <a:r>
                        <a:rPr kumimoji="0" lang="ru-RU" sz="105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при высокой загруженности педагогов, детей и родителей совершается потеря времени на поиск и передачу информации, возникает беспорядок в организации временного режима.</a:t>
                      </a:r>
                    </a:p>
                    <a:p>
                      <a:pPr algn="just"/>
                      <a:r>
                        <a:rPr kumimoji="0" lang="ru-RU" sz="105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Проблемы:</a:t>
                      </a:r>
                      <a:endParaRPr kumimoji="0" lang="ru-RU" sz="105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lvl="0" algn="just"/>
                      <a:r>
                        <a:rPr kumimoji="0" lang="ru-RU" sz="105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Административная группа:</a:t>
                      </a:r>
                      <a:r>
                        <a:rPr kumimoji="0" lang="ru-RU" sz="105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неудовлетворенность качеством и недостаточной активностью педагогов и родителей в мероприятиях разного уровня; низким проявлением инициативы и самостоятельности со стороны педагогов, детей и родителей; неполным и несвоевременным информированием о мероприятиях.</a:t>
                      </a:r>
                    </a:p>
                    <a:p>
                      <a:pPr lvl="0" algn="just"/>
                      <a:r>
                        <a:rPr kumimoji="0" lang="ru-RU" sz="105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Педагоги:</a:t>
                      </a:r>
                      <a:r>
                        <a:rPr kumimoji="0" lang="ru-RU" sz="105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перегрузка большим количеством мероприятий (плановых и внеплановых); нехватка времени на подготовку к ним; трудность в расчете времени на завершение задач; сложность в отслеживании и обработке информации из разных источников, дублирование или потеря информации; трудность в отслеживании деятельности детей и родителей группы в течение определенного времени.</a:t>
                      </a:r>
                    </a:p>
                    <a:p>
                      <a:pPr lvl="0" algn="just"/>
                      <a:r>
                        <a:rPr kumimoji="0" lang="ru-RU" sz="105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Дети: </a:t>
                      </a:r>
                      <a:r>
                        <a:rPr kumimoji="0" lang="ru-RU" sz="105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нехватка времени на организацию своего досуга из-за неумения самостоятельно планировать свою деятельность.</a:t>
                      </a:r>
                    </a:p>
                    <a:p>
                      <a:pPr lvl="0" algn="just"/>
                      <a:r>
                        <a:rPr kumimoji="0" lang="ru-RU" sz="105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Родители:</a:t>
                      </a:r>
                      <a:r>
                        <a:rPr kumimoji="0" lang="ru-RU" sz="105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из-за большого объема информации, часть забывают; редко участвуют в мероприятиях МБДОУ и других уровней.</a:t>
                      </a:r>
                      <a:endParaRPr kumimoji="0" lang="ru-RU" sz="105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</a:tr>
              <a:tr h="204097">
                <a:tc>
                  <a:txBody>
                    <a:bodyPr/>
                    <a:lstStyle/>
                    <a:p>
                      <a:pPr marL="342900" lvl="0" indent="-34290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000" b="1" dirty="0">
                          <a:latin typeface="Times New Roman"/>
                          <a:ea typeface="Calibri"/>
                          <a:cs typeface="Times New Roman"/>
                        </a:rPr>
                        <a:t>ЦЕЛИ И ПЛАНОВЫЙ ЭФФЕКТ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42900" lvl="0" indent="-342900" algn="ctr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000" b="1" dirty="0">
                          <a:latin typeface="Times New Roman"/>
                          <a:ea typeface="Calibri"/>
                          <a:cs typeface="Times New Roman"/>
                        </a:rPr>
                        <a:t>КЛЮЧЕВЫЕ СОБЫТИЯ ПРОЕКТА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449164">
                <a:tc>
                  <a:txBody>
                    <a:bodyPr/>
                    <a:lstStyle/>
                    <a:p>
                      <a:pPr marL="342900" lvl="0" indent="-34290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000" dirty="0">
                        <a:latin typeface="Times New Roman"/>
                        <a:ea typeface="Calibri"/>
                        <a:cs typeface="Times New Roman"/>
                      </a:endParaRPr>
                    </a:p>
                    <a:p>
                      <a:pPr lvl="0"/>
                      <a:r>
                        <a:rPr kumimoji="0" lang="ru-RU" sz="105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Старт проекта – 01.04.2023</a:t>
                      </a:r>
                    </a:p>
                    <a:p>
                      <a:pPr lvl="0"/>
                      <a:r>
                        <a:rPr kumimoji="0" lang="ru-RU" sz="105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Подготовка документов, организация команды, формулировка проблем, рисков, целей – до 12.04.2023</a:t>
                      </a:r>
                    </a:p>
                    <a:p>
                      <a:pPr lvl="0"/>
                      <a:r>
                        <a:rPr kumimoji="0" lang="ru-RU" sz="105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Диагностика и определение целевого состояния – до 18.04.2023</a:t>
                      </a:r>
                    </a:p>
                    <a:p>
                      <a:pPr lvl="0"/>
                      <a:r>
                        <a:rPr kumimoji="0" lang="ru-RU" sz="105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разработка карты текущего состояния – до 14.04.2023</a:t>
                      </a:r>
                    </a:p>
                    <a:p>
                      <a:pPr lvl="0"/>
                      <a:r>
                        <a:rPr kumimoji="0" lang="ru-RU" sz="105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разработка карты целевого состояния – до 15.04.2023</a:t>
                      </a:r>
                    </a:p>
                    <a:p>
                      <a:pPr lvl="0"/>
                      <a:r>
                        <a:rPr kumimoji="0" lang="ru-RU" sz="105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разработка и корректировка плана мероприятий – до 17.04.2023</a:t>
                      </a:r>
                    </a:p>
                    <a:p>
                      <a:pPr lvl="0"/>
                      <a:r>
                        <a:rPr kumimoji="0" lang="ru-RU" sz="105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Внедрение улучшений – до 10.05.2023</a:t>
                      </a:r>
                    </a:p>
                    <a:p>
                      <a:pPr lvl="0"/>
                      <a:r>
                        <a:rPr kumimoji="0" lang="ru-RU" sz="105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совещание по защите подходов внедрения – 11.05.2023</a:t>
                      </a:r>
                    </a:p>
                    <a:p>
                      <a:pPr lvl="0"/>
                      <a:r>
                        <a:rPr kumimoji="0" lang="ru-RU" sz="105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Закрепление результатов и закрытие проектов –  до 30.05.2023</a:t>
                      </a:r>
                    </a:p>
                    <a:p>
                      <a:r>
                        <a:rPr kumimoji="0" lang="ru-RU" sz="105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завершающее совещание – 01.06.2023</a:t>
                      </a:r>
                      <a:endParaRPr lang="ru-RU" sz="105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graphicFrame>
        <p:nvGraphicFramePr>
          <p:cNvPr id="10" name="Таблица 9"/>
          <p:cNvGraphicFramePr>
            <a:graphicFrameLocks noGrp="1"/>
          </p:cNvGraphicFramePr>
          <p:nvPr/>
        </p:nvGraphicFramePr>
        <p:xfrm>
          <a:off x="0" y="4323738"/>
          <a:ext cx="4357683" cy="2473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14480"/>
                <a:gridCol w="1428760"/>
                <a:gridCol w="1214443"/>
              </a:tblGrid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latin typeface="Times New Roman"/>
                          <a:ea typeface="Calibri"/>
                          <a:cs typeface="Times New Roman"/>
                        </a:rPr>
                        <a:t>Наименование цели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latin typeface="Times New Roman"/>
                          <a:ea typeface="Calibri"/>
                          <a:cs typeface="Times New Roman"/>
                        </a:rPr>
                        <a:t>Текущий показатель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latin typeface="Times New Roman"/>
                          <a:ea typeface="Calibri"/>
                          <a:cs typeface="Times New Roman"/>
                        </a:rPr>
                        <a:t>Целевой показатель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/>
                          <a:ea typeface="Times New Roman"/>
                          <a:cs typeface="Times New Roman"/>
                        </a:rPr>
                        <a:t>Сократить затраты времени участников образовательного процесса на планирование своей деятельности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/>
                          <a:ea typeface="Times New Roman"/>
                          <a:cs typeface="Times New Roman"/>
                        </a:rPr>
                        <a:t>До 18 мин. (ПР.: планирование деятельности педагога на месяц)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Times New Roman"/>
                          <a:cs typeface="Times New Roman"/>
                        </a:rPr>
                        <a:t>7-10 мин.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Times New Roman"/>
                          <a:cs typeface="Times New Roman"/>
                        </a:rPr>
                        <a:t>Визуализация плана мероприятий и дел  участников образовательного процесса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/>
                          <a:ea typeface="Times New Roman"/>
                          <a:cs typeface="Times New Roman"/>
                        </a:rPr>
                        <a:t>Задания не разделены «важные» и «не важные» срочные и не срочные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/>
                          <a:ea typeface="Times New Roman"/>
                          <a:cs typeface="Times New Roman"/>
                        </a:rPr>
                        <a:t>Иерархия мероприятий по значимости и срокам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Times New Roman"/>
                          <a:cs typeface="Times New Roman"/>
                        </a:rPr>
                        <a:t>Сокращение количества незаконченных дел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Times New Roman"/>
                          <a:cs typeface="Times New Roman"/>
                        </a:rPr>
                        <a:t>4-7 дел выполняются одновременно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/>
                          <a:ea typeface="Times New Roman"/>
                          <a:cs typeface="Times New Roman"/>
                        </a:rPr>
                        <a:t>1-2 </a:t>
                      </a:r>
                      <a:r>
                        <a:rPr lang="ru-RU" sz="1000" dirty="0" smtClean="0">
                          <a:latin typeface="Times New Roman"/>
                          <a:ea typeface="Times New Roman"/>
                          <a:cs typeface="Times New Roman"/>
                        </a:rPr>
                        <a:t>дела </a:t>
                      </a:r>
                      <a:r>
                        <a:rPr lang="ru-RU" sz="1000" dirty="0">
                          <a:latin typeface="Times New Roman"/>
                          <a:ea typeface="Times New Roman"/>
                          <a:cs typeface="Times New Roman"/>
                        </a:rPr>
                        <a:t>выполняются одновременно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13" name="Содержимое 4"/>
          <p:cNvSpPr txBox="1">
            <a:spLocks/>
          </p:cNvSpPr>
          <p:nvPr/>
        </p:nvSpPr>
        <p:spPr>
          <a:xfrm>
            <a:off x="0" y="0"/>
            <a:ext cx="9144000" cy="714356"/>
          </a:xfrm>
          <a:prstGeom prst="rect">
            <a:avLst/>
          </a:prstGeom>
        </p:spPr>
        <p:txBody>
          <a:bodyPr vert="horz">
            <a:normAutofit lnSpcReduction="10000"/>
          </a:bodyPr>
          <a:lstStyle/>
          <a:p>
            <a:pPr marL="3175" lvl="0" indent="-3175" algn="ctr">
              <a:spcBef>
                <a:spcPts val="600"/>
              </a:spcBef>
              <a:buClr>
                <a:schemeClr val="accent1"/>
              </a:buClr>
              <a:buSzPct val="70000"/>
              <a:defRPr/>
            </a:pP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/>
                <a:ea typeface="Calibri"/>
                <a:cs typeface="+mn-cs"/>
              </a:rPr>
              <a:t>КАРТОЧКА ПРОЕКТА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/>
                <a:ea typeface="Calibri"/>
                <a:cs typeface="+mn-cs"/>
              </a:rPr>
              <a:t> </a:t>
            </a:r>
            <a:r>
              <a:rPr lang="ru-RU" i="1" dirty="0" smtClean="0"/>
              <a:t>«Порядок время бережет». Визуализация</a:t>
            </a:r>
          </a:p>
          <a:p>
            <a:pPr marL="3175" lvl="0" indent="-3175" algn="ctr">
              <a:spcBef>
                <a:spcPts val="600"/>
              </a:spcBef>
              <a:buClr>
                <a:schemeClr val="accent1"/>
              </a:buClr>
              <a:buSzPct val="70000"/>
              <a:defRPr/>
            </a:pPr>
            <a:r>
              <a:rPr lang="ru-RU" i="1" dirty="0" smtClean="0"/>
              <a:t>планирования и организации деятельности всех участников ОП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214282" y="642918"/>
            <a:ext cx="8401080" cy="571504"/>
          </a:xfrm>
        </p:spPr>
        <p:txBody>
          <a:bodyPr>
            <a:normAutofit fontScale="85000" lnSpcReduction="20000"/>
          </a:bodyPr>
          <a:lstStyle/>
          <a:p>
            <a:pPr algn="ctr">
              <a:buNone/>
            </a:pPr>
            <a:r>
              <a:rPr lang="ru-RU" sz="1900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Карта текущего состояния процесса </a:t>
            </a:r>
          </a:p>
          <a:p>
            <a:pPr algn="ctr">
              <a:buNone/>
            </a:pPr>
            <a:r>
              <a:rPr lang="ru-RU" sz="1900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«Визуализация планирования и организации деятельности всех участников ОП»</a:t>
            </a:r>
          </a:p>
          <a:p>
            <a:endParaRPr lang="ru-RU" dirty="0"/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027" name="Text Box 3"/>
          <p:cNvSpPr txBox="1">
            <a:spLocks noChangeArrowheads="1"/>
          </p:cNvSpPr>
          <p:nvPr/>
        </p:nvSpPr>
        <p:spPr bwMode="auto">
          <a:xfrm>
            <a:off x="5143504" y="4357694"/>
            <a:ext cx="3571900" cy="1285884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ru-RU" sz="1050" b="1" dirty="0" smtClean="0"/>
              <a:t>Потери:</a:t>
            </a:r>
            <a:endParaRPr lang="ru-RU" sz="1050" dirty="0" smtClean="0"/>
          </a:p>
          <a:p>
            <a:r>
              <a:rPr lang="ru-RU" sz="1050" b="1" dirty="0" smtClean="0"/>
              <a:t>1 – </a:t>
            </a:r>
            <a:r>
              <a:rPr lang="ru-RU" sz="1050" dirty="0" smtClean="0"/>
              <a:t>Часть информации «потеряна»</a:t>
            </a:r>
          </a:p>
          <a:p>
            <a:r>
              <a:rPr lang="ru-RU" sz="1050" b="1" dirty="0" smtClean="0"/>
              <a:t>2 </a:t>
            </a:r>
            <a:r>
              <a:rPr lang="ru-RU" sz="1050" dirty="0" smtClean="0"/>
              <a:t>– Нарушение сроков по мероприятиям</a:t>
            </a:r>
          </a:p>
          <a:p>
            <a:r>
              <a:rPr lang="ru-RU" sz="1050" b="1" dirty="0" smtClean="0"/>
              <a:t>3</a:t>
            </a:r>
            <a:r>
              <a:rPr lang="ru-RU" sz="1050" dirty="0" smtClean="0"/>
              <a:t> – «Перегорание» идеей</a:t>
            </a:r>
          </a:p>
          <a:p>
            <a:r>
              <a:rPr lang="ru-RU" sz="1050" b="1" dirty="0" smtClean="0"/>
              <a:t>4 – </a:t>
            </a:r>
            <a:r>
              <a:rPr lang="ru-RU" sz="1050" dirty="0" smtClean="0"/>
              <a:t>Перегруженность мероприятиями</a:t>
            </a:r>
          </a:p>
          <a:p>
            <a:r>
              <a:rPr lang="ru-RU" sz="1050" b="1" dirty="0" smtClean="0"/>
              <a:t>5</a:t>
            </a:r>
            <a:r>
              <a:rPr lang="ru-RU" sz="1050" dirty="0" smtClean="0"/>
              <a:t> – Отказ</a:t>
            </a:r>
            <a:r>
              <a:rPr lang="ru-RU" sz="1050" b="1" dirty="0" smtClean="0"/>
              <a:t> </a:t>
            </a:r>
            <a:r>
              <a:rPr lang="ru-RU" sz="1050" dirty="0" smtClean="0"/>
              <a:t>от участия в мероприятиях</a:t>
            </a:r>
          </a:p>
          <a:p>
            <a:r>
              <a:rPr lang="ru-RU" sz="1050" b="1" dirty="0" smtClean="0"/>
              <a:t>6 – </a:t>
            </a:r>
            <a:r>
              <a:rPr lang="ru-RU" sz="1050" dirty="0" smtClean="0"/>
              <a:t>Неравномерное распределение нагрузки</a:t>
            </a:r>
            <a:endParaRPr kumimoji="0" lang="ru-RU" sz="105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44" y="1285860"/>
            <a:ext cx="8568000" cy="31477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44" y="3929066"/>
            <a:ext cx="4571101" cy="2643206"/>
          </a:xfrm>
          <a:prstGeom prst="rect">
            <a:avLst/>
          </a:prstGeom>
          <a:ln w="38100" cap="sq">
            <a:solidFill>
              <a:schemeClr val="accent1">
                <a:lumMod val="60000"/>
                <a:lumOff val="4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214282" y="642918"/>
            <a:ext cx="8401080" cy="571504"/>
          </a:xfrm>
        </p:spPr>
        <p:txBody>
          <a:bodyPr>
            <a:noAutofit/>
          </a:bodyPr>
          <a:lstStyle/>
          <a:p>
            <a:pPr algn="ctr">
              <a:spcBef>
                <a:spcPts val="0"/>
              </a:spcBef>
              <a:buNone/>
            </a:pPr>
            <a:r>
              <a:rPr lang="ru-RU" sz="1800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Карта целевого состояния процесса </a:t>
            </a:r>
          </a:p>
          <a:p>
            <a:pPr algn="ctr">
              <a:spcBef>
                <a:spcPts val="0"/>
              </a:spcBef>
              <a:buNone/>
            </a:pPr>
            <a:r>
              <a:rPr lang="ru-RU" sz="1800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«Визуализация планирования и организации деятельности всех участников ОП»</a:t>
            </a:r>
            <a:endParaRPr lang="ru-RU" dirty="0"/>
          </a:p>
        </p:txBody>
      </p:sp>
      <p:sp>
        <p:nvSpPr>
          <p:cNvPr id="1027" name="Text Box 3"/>
          <p:cNvSpPr txBox="1">
            <a:spLocks noChangeArrowheads="1"/>
          </p:cNvSpPr>
          <p:nvPr/>
        </p:nvSpPr>
        <p:spPr bwMode="auto">
          <a:xfrm>
            <a:off x="142844" y="5715016"/>
            <a:ext cx="8604000" cy="642942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ru-RU" sz="1050" dirty="0" smtClean="0"/>
              <a:t>Внедрение методов, визуализации – система </a:t>
            </a:r>
            <a:r>
              <a:rPr lang="ru-RU" sz="1050" dirty="0" err="1" smtClean="0"/>
              <a:t>канбан</a:t>
            </a:r>
            <a:r>
              <a:rPr lang="ru-RU" sz="1050" dirty="0" smtClean="0"/>
              <a:t>: </a:t>
            </a:r>
          </a:p>
          <a:p>
            <a:pPr marL="228600" lvl="0" indent="-228600">
              <a:buFont typeface="+mj-lt"/>
              <a:buAutoNum type="arabicPeriod"/>
            </a:pPr>
            <a:r>
              <a:rPr lang="ru-RU" sz="1050" dirty="0" smtClean="0"/>
              <a:t>Выбор или заполнение </a:t>
            </a:r>
            <a:r>
              <a:rPr lang="ru-RU" sz="1050" dirty="0" err="1" smtClean="0"/>
              <a:t>канбан</a:t>
            </a:r>
            <a:r>
              <a:rPr lang="ru-RU" sz="1050" dirty="0" smtClean="0"/>
              <a:t> карточек</a:t>
            </a:r>
          </a:p>
          <a:p>
            <a:pPr marL="228600" lvl="0" indent="-228600">
              <a:buFont typeface="+mj-lt"/>
              <a:buAutoNum type="arabicPeriod"/>
            </a:pPr>
            <a:r>
              <a:rPr lang="ru-RU" sz="1050" dirty="0" smtClean="0"/>
              <a:t>Работа с </a:t>
            </a:r>
            <a:r>
              <a:rPr lang="ru-RU" sz="1050" dirty="0" err="1" smtClean="0"/>
              <a:t>канбан-доской</a:t>
            </a:r>
            <a:endParaRPr lang="ru-RU" sz="105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1675" y="1500174"/>
            <a:ext cx="8532291" cy="29270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4572000" y="4357694"/>
            <a:ext cx="4143404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ВПП:</a:t>
            </a: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до 1 недели</a:t>
            </a: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иерархия мероприятий</a:t>
            </a: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уменьшилось количество неоконченных мероприятий</a:t>
            </a: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D:\МЕТОД.РАБОТА\2023-2024\БТ\канбан\1.jpeg"/>
          <p:cNvPicPr>
            <a:picLocks noChangeAspect="1" noChangeArrowheads="1"/>
          </p:cNvPicPr>
          <p:nvPr/>
        </p:nvPicPr>
        <p:blipFill>
          <a:blip r:embed="rId2" cstate="print"/>
          <a:srcRect t="2345" b="803"/>
          <a:stretch>
            <a:fillRect/>
          </a:stretch>
        </p:blipFill>
        <p:spPr bwMode="auto">
          <a:xfrm>
            <a:off x="142844" y="142852"/>
            <a:ext cx="4392000" cy="3104688"/>
          </a:xfrm>
          <a:prstGeom prst="rect">
            <a:avLst/>
          </a:prstGeom>
          <a:ln w="38100" cap="sq">
            <a:solidFill>
              <a:srgbClr val="FFC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9" name="Picture 3" descr="D:\МЕТОД.РАБОТА\2023-2024\БТ\канбан\2.jpeg"/>
          <p:cNvPicPr>
            <a:picLocks noChangeAspect="1" noChangeArrowheads="1"/>
          </p:cNvPicPr>
          <p:nvPr/>
        </p:nvPicPr>
        <p:blipFill>
          <a:blip r:embed="rId3" cstate="print"/>
          <a:srcRect t="879" b="3843"/>
          <a:stretch>
            <a:fillRect/>
          </a:stretch>
        </p:blipFill>
        <p:spPr bwMode="auto">
          <a:xfrm>
            <a:off x="142844" y="3429000"/>
            <a:ext cx="4392000" cy="3094482"/>
          </a:xfrm>
          <a:prstGeom prst="rect">
            <a:avLst/>
          </a:prstGeom>
          <a:ln w="38100" cap="sq">
            <a:solidFill>
              <a:srgbClr val="FFC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23556" name="Picture 4" descr="D:\МЕТОД.РАБОТА\2023-2024\БТ\канбан\3.jpe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4" cstate="print"/>
          <a:srcRect t="55452" r="15890"/>
          <a:stretch>
            <a:fillRect/>
          </a:stretch>
        </p:blipFill>
        <p:spPr bwMode="auto">
          <a:xfrm>
            <a:off x="4714876" y="2143116"/>
            <a:ext cx="4000528" cy="1540633"/>
          </a:xfrm>
          <a:prstGeom prst="rect">
            <a:avLst/>
          </a:prstGeom>
          <a:ln w="38100" cap="sq">
            <a:noFill/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11" name="Picture 4" descr="D:\МЕТОД.РАБОТА\2023-2024\БТ\канбан\3.jpeg"/>
          <p:cNvPicPr>
            <a:picLocks noChangeAspect="1" noChangeArrowheads="1"/>
          </p:cNvPicPr>
          <p:nvPr/>
        </p:nvPicPr>
        <p:blipFill>
          <a:blip r:embed="rId5" cstate="print"/>
          <a:srcRect l="1502" t="16205" r="3874" b="42482"/>
          <a:stretch>
            <a:fillRect/>
          </a:stretch>
        </p:blipFill>
        <p:spPr bwMode="auto">
          <a:xfrm>
            <a:off x="4643406" y="3857628"/>
            <a:ext cx="4357750" cy="1428760"/>
          </a:xfrm>
          <a:prstGeom prst="rect">
            <a:avLst/>
          </a:prstGeom>
          <a:ln w="38100" cap="sq">
            <a:noFill/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0"/>
            <a:ext cx="8329642" cy="511156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внедрение улучшений в процесс</a:t>
            </a: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sz="quarter" idx="1"/>
          </p:nvPr>
        </p:nvGraphicFramePr>
        <p:xfrm>
          <a:off x="71437" y="737252"/>
          <a:ext cx="9001157" cy="60979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94138"/>
                <a:gridCol w="1477863"/>
                <a:gridCol w="1500198"/>
                <a:gridCol w="2928958"/>
              </a:tblGrid>
              <a:tr h="42862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3009900" algn="l"/>
                        </a:tabLs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Проблема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3009900" algn="l"/>
                        </a:tabLs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Коренная причина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3009900" algn="l"/>
                        </a:tabLs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Способ решения проблемы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1590">
                        <a:spcAft>
                          <a:spcPts val="0"/>
                        </a:spcAft>
                        <a:tabLst>
                          <a:tab pos="3009900" algn="l"/>
                        </a:tabLs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Вклад в достижение цели</a:t>
                      </a:r>
                    </a:p>
                  </a:txBody>
                  <a:tcPr marL="68580" marR="68580" marT="0" marB="0"/>
                </a:tc>
              </a:tr>
              <a:tr h="271453">
                <a:tc>
                  <a:txBody>
                    <a:bodyPr/>
                    <a:lstStyle/>
                    <a:p>
                      <a:pPr lvl="0" algn="just"/>
                      <a:r>
                        <a:rPr kumimoji="0" lang="ru-RU" sz="1200" b="1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Административная группа:</a:t>
                      </a:r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неудовлетворенность качеством и недостаточной активностью педагогов и родителей в мероприятиях разного уровня; низким проявлением инициативы и самостоятельности со стороны педагогов, детей и родителей; неполным и несвоевременным информированием о мероприятиях.</a:t>
                      </a:r>
                    </a:p>
                  </a:txBody>
                  <a:tcPr marL="68580" marR="68580" marT="0" marB="0"/>
                </a:tc>
                <a:tc rowSpan="4">
                  <a:txBody>
                    <a:bodyPr/>
                    <a:lstStyle/>
                    <a:p>
                      <a:pPr algn="ctr"/>
                      <a:endParaRPr kumimoji="0" lang="ru-RU" sz="1200" b="1" kern="1200" dirty="0" smtClean="0">
                        <a:solidFill>
                          <a:schemeClr val="dk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 algn="ctr"/>
                      <a:endParaRPr kumimoji="0" lang="ru-RU" sz="1200" b="1" kern="1200" dirty="0" smtClean="0">
                        <a:solidFill>
                          <a:schemeClr val="dk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 algn="ctr"/>
                      <a:endParaRPr kumimoji="0" lang="ru-RU" sz="1200" b="1" kern="1200" dirty="0" smtClean="0">
                        <a:solidFill>
                          <a:schemeClr val="dk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 algn="ctr"/>
                      <a:endParaRPr kumimoji="0" lang="ru-RU" sz="1200" b="1" kern="1200" dirty="0" smtClean="0">
                        <a:solidFill>
                          <a:schemeClr val="dk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 algn="ctr"/>
                      <a:endParaRPr kumimoji="0" lang="ru-RU" sz="1200" b="1" kern="1200" dirty="0" smtClean="0">
                        <a:solidFill>
                          <a:schemeClr val="dk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 algn="ctr"/>
                      <a:endParaRPr kumimoji="0" lang="ru-RU" sz="1200" b="1" kern="1200" dirty="0" smtClean="0">
                        <a:solidFill>
                          <a:schemeClr val="dk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 algn="ctr"/>
                      <a:endParaRPr kumimoji="0" lang="ru-RU" sz="1200" b="1" kern="1200" dirty="0" smtClean="0">
                        <a:solidFill>
                          <a:schemeClr val="dk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 algn="ctr"/>
                      <a:endParaRPr kumimoji="0" lang="ru-RU" sz="1200" b="1" kern="1200" dirty="0" smtClean="0">
                        <a:solidFill>
                          <a:schemeClr val="dk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kumimoji="0" lang="ru-RU" sz="1200" b="1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Нет визуальной опоры для работы с задачами.</a:t>
                      </a:r>
                    </a:p>
                    <a:p>
                      <a:pPr algn="ctr"/>
                      <a:endParaRPr kumimoji="0" lang="ru-RU" sz="1200" b="1" kern="1200" dirty="0" smtClean="0">
                        <a:solidFill>
                          <a:schemeClr val="dk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kumimoji="0" lang="ru-RU" sz="1200" b="1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Нет разделения в мероприятиях и делах на «важные» и «не важные», </a:t>
                      </a:r>
                      <a:endParaRPr kumimoji="0" lang="ru-RU" sz="1200" kern="1200" dirty="0" smtClean="0">
                        <a:solidFill>
                          <a:schemeClr val="dk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kumimoji="0" lang="ru-RU" sz="1200" b="1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«срочные» и «не срочные».</a:t>
                      </a:r>
                      <a:endParaRPr kumimoji="0" lang="ru-RU" sz="1200" kern="1200" dirty="0" smtClean="0">
                        <a:solidFill>
                          <a:schemeClr val="dk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 rowSpan="4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3009900" algn="l"/>
                        </a:tabLst>
                        <a:defRPr/>
                      </a:pPr>
                      <a:endParaRPr lang="ru-RU" sz="1200" dirty="0" smtClean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3009900" algn="l"/>
                        </a:tabLst>
                        <a:defRPr/>
                      </a:pPr>
                      <a:endParaRPr lang="ru-RU" sz="1200" dirty="0" smtClean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3009900" algn="l"/>
                        </a:tabLst>
                        <a:defRPr/>
                      </a:pPr>
                      <a:endParaRPr lang="ru-RU" sz="1200" dirty="0" smtClean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3009900" algn="l"/>
                        </a:tabLst>
                        <a:defRPr/>
                      </a:pPr>
                      <a:endParaRPr lang="ru-RU" sz="1200" dirty="0" smtClean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3009900" algn="l"/>
                        </a:tabLst>
                        <a:defRPr/>
                      </a:pPr>
                      <a:endParaRPr lang="ru-RU" sz="1200" dirty="0" smtClean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3009900" algn="l"/>
                        </a:tabLst>
                        <a:defRPr/>
                      </a:pPr>
                      <a:endParaRPr lang="ru-RU" sz="1200" dirty="0" smtClean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3009900" algn="l"/>
                        </a:tabLst>
                        <a:defRPr/>
                      </a:pPr>
                      <a:r>
                        <a:rPr lang="ru-RU" sz="1200" b="1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Оформление </a:t>
                      </a:r>
                      <a:r>
                        <a:rPr lang="ru-RU" sz="1200" b="1" dirty="0" err="1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канбан-доски</a:t>
                      </a:r>
                      <a:r>
                        <a:rPr lang="ru-RU" sz="1200" b="1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с учетом специфики деятельности участников ОП, заполнение </a:t>
                      </a:r>
                      <a:r>
                        <a:rPr lang="ru-RU" sz="1200" b="1" dirty="0" err="1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канбан-карточек</a:t>
                      </a:r>
                      <a:r>
                        <a:rPr lang="ru-RU" sz="1200" b="1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.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3009900" algn="l"/>
                        </a:tabLst>
                        <a:defRPr/>
                      </a:pPr>
                      <a:endParaRPr lang="ru-RU" sz="1200" b="1" dirty="0" smtClean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3009900" algn="l"/>
                        </a:tabLst>
                        <a:defRPr/>
                      </a:pPr>
                      <a:r>
                        <a:rPr lang="ru-RU" sz="1200" b="1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Обучение участников ОП работе с</a:t>
                      </a:r>
                      <a:r>
                        <a:rPr lang="ru-RU" sz="1200" b="1" baseline="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ru-RU" sz="1200" b="1" baseline="0" dirty="0" err="1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канбан-доской</a:t>
                      </a:r>
                      <a:r>
                        <a:rPr lang="ru-RU" sz="12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159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3009900" algn="l"/>
                        </a:tabLst>
                        <a:defRPr/>
                      </a:pPr>
                      <a:r>
                        <a:rPr lang="ru-RU" sz="12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Сокращении </a:t>
                      </a: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затраты времени участников образовательного процесса на планирование своей деятельности с 18 мин. До 7-10 мин. </a:t>
                      </a:r>
                    </a:p>
                    <a:p>
                      <a:pPr marL="2159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3009900" algn="l"/>
                        </a:tabLst>
                        <a:defRPr/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Иерархия мероприятий по значимости и срокам. </a:t>
                      </a:r>
                    </a:p>
                    <a:p>
                      <a:pPr marL="2159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3009900" algn="l"/>
                        </a:tabLst>
                        <a:defRPr/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Сокращение количества незаконченных дел. Профилактика</a:t>
                      </a:r>
                      <a:r>
                        <a:rPr lang="ru-RU" sz="1200" baseline="0" dirty="0" smtClean="0">
                          <a:latin typeface="Times New Roman"/>
                          <a:ea typeface="Times New Roman"/>
                          <a:cs typeface="Times New Roman"/>
                        </a:rPr>
                        <a:t> эмоционального выгорания.</a:t>
                      </a:r>
                      <a:endParaRPr lang="ru-RU" sz="1200" dirty="0" smtClean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21590">
                        <a:spcAft>
                          <a:spcPts val="0"/>
                        </a:spcAft>
                        <a:tabLst>
                          <a:tab pos="3009900" algn="l"/>
                        </a:tabLst>
                      </a:pPr>
                      <a:endParaRPr lang="ru-RU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1793569">
                <a:tc>
                  <a:txBody>
                    <a:bodyPr/>
                    <a:lstStyle/>
                    <a:p>
                      <a:pPr lvl="0" algn="just"/>
                      <a:r>
                        <a:rPr kumimoji="0" lang="ru-RU" sz="1200" b="1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Педагоги:</a:t>
                      </a:r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перегрузка большим количеством мероприятий (плановых и внеплановых); нехватка времени на подготовку к ним; трудность в расчете времени на завершение задач; сложность в отслеживании и обработке информации из разных источников, дублирование или потеря информации; трудность в отслеживании деятельности детей и родителей группы в течение определенного времени.</a:t>
                      </a: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endParaRPr kumimoji="0" lang="ru-RU" sz="1200" kern="1200" dirty="0" smtClean="0">
                        <a:solidFill>
                          <a:schemeClr val="dk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3009900" algn="l"/>
                        </a:tabLst>
                        <a:defRPr/>
                      </a:pPr>
                      <a:endParaRPr lang="ru-RU" sz="1200" dirty="0" smtClean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159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3009900" algn="l"/>
                        </a:tabLst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Сокращении </a:t>
                      </a: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затраты времени участников образовательного процесса на планирование своей деятельности с 18 мин. До 7-10 мин. </a:t>
                      </a:r>
                    </a:p>
                    <a:p>
                      <a:pPr marL="2159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3009900" algn="l"/>
                        </a:tabLst>
                        <a:defRPr/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Иерархия мероприятий по значимости и срокам. </a:t>
                      </a:r>
                    </a:p>
                    <a:p>
                      <a:pPr marL="2159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3009900" algn="l"/>
                        </a:tabLst>
                        <a:defRPr/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Сокращение количества незаконченных дел.</a:t>
                      </a:r>
                    </a:p>
                    <a:p>
                      <a:pPr marL="2159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3009900" algn="l"/>
                        </a:tabLst>
                        <a:defRPr/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Профилактика</a:t>
                      </a:r>
                      <a:r>
                        <a:rPr lang="ru-RU" sz="1200" baseline="0" dirty="0" smtClean="0">
                          <a:latin typeface="Times New Roman"/>
                          <a:ea typeface="Times New Roman"/>
                          <a:cs typeface="Times New Roman"/>
                        </a:rPr>
                        <a:t> эмоционального выгорания.</a:t>
                      </a:r>
                      <a:endParaRPr lang="ru-RU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700091">
                <a:tc>
                  <a:txBody>
                    <a:bodyPr/>
                    <a:lstStyle/>
                    <a:p>
                      <a:pPr lvl="0" algn="just"/>
                      <a:r>
                        <a:rPr kumimoji="0" lang="ru-RU" sz="1200" b="1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Дети: </a:t>
                      </a:r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нехватка времени на организацию своего досуга из-за неумения самостоятельно планировать свою деятельность.</a:t>
                      </a: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endParaRPr kumimoji="0" lang="ru-RU" sz="1200" kern="1200" dirty="0" smtClean="0">
                        <a:solidFill>
                          <a:schemeClr val="dk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3009900" algn="l"/>
                        </a:tabLst>
                        <a:defRPr/>
                      </a:pPr>
                      <a:endParaRPr lang="ru-RU" sz="1200" dirty="0" smtClean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159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3009900" algn="l"/>
                        </a:tabLst>
                        <a:defRPr/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Больше самостоятельности в </a:t>
                      </a:r>
                      <a:r>
                        <a:rPr lang="ru-RU" sz="1200" baseline="0" dirty="0" smtClean="0">
                          <a:latin typeface="Times New Roman"/>
                          <a:ea typeface="Times New Roman"/>
                          <a:cs typeface="Times New Roman"/>
                        </a:rPr>
                        <a:t> деятельности, положительный эмоциональный фон.</a:t>
                      </a:r>
                      <a:endParaRPr lang="ru-RU" sz="1200" dirty="0" smtClean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2159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3009900" algn="l"/>
                        </a:tabLst>
                        <a:defRPr/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Иерархия дел (занятий, досуга) по значимости и времени в режиме дня. Сокращение количества незаконченных дел.</a:t>
                      </a:r>
                      <a:endParaRPr lang="ru-RU" sz="1600" dirty="0" smtClean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700091">
                <a:tc>
                  <a:txBody>
                    <a:bodyPr/>
                    <a:lstStyle/>
                    <a:p>
                      <a:pPr lvl="0" algn="just"/>
                      <a:r>
                        <a:rPr kumimoji="0" lang="ru-RU" sz="1200" b="1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Родители:</a:t>
                      </a:r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из-за большого объема информации, часть забывают; редко участвуют в мероприятиях МБДОУ и других уровней.</a:t>
                      </a:r>
                      <a:endParaRPr kumimoji="0" lang="ru-RU" sz="1200" kern="1200" dirty="0">
                        <a:solidFill>
                          <a:schemeClr val="dk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endParaRPr kumimoji="0" lang="ru-RU" sz="1200" kern="1200" dirty="0" smtClean="0">
                        <a:solidFill>
                          <a:schemeClr val="dk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3009900" algn="l"/>
                        </a:tabLst>
                        <a:defRPr/>
                      </a:pPr>
                      <a:endParaRPr lang="ru-RU" sz="1200" dirty="0" smtClean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159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3009900" algn="l"/>
                        </a:tabLst>
                        <a:defRPr/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Иерархия мероприятий, дел  по значимости и срокам. </a:t>
                      </a:r>
                    </a:p>
                    <a:p>
                      <a:pPr marL="2159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3009900" algn="l"/>
                        </a:tabLst>
                        <a:defRPr/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Сокращение количества незаконченных дел. </a:t>
                      </a: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1857356" y="714356"/>
            <a:ext cx="954156" cy="52677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tx1"/>
                </a:solidFill>
              </a:rPr>
              <a:t>ДО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5857884" y="1071546"/>
            <a:ext cx="1785950" cy="650658"/>
          </a:xfrm>
          <a:prstGeom prst="rect">
            <a:avLst/>
          </a:prstGeom>
          <a:noFill/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tx1"/>
                </a:solidFill>
              </a:rPr>
              <a:t>ПОСЛЕ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319084" y="1643050"/>
            <a:ext cx="1538272" cy="52677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tx1"/>
                </a:solidFill>
              </a:rPr>
              <a:t>в  тетради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2071670" y="3343221"/>
            <a:ext cx="1634946" cy="72872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tx1"/>
                </a:solidFill>
              </a:rPr>
              <a:t>на </a:t>
            </a:r>
          </a:p>
          <a:p>
            <a:pPr algn="ctr"/>
            <a:r>
              <a:rPr lang="ru-RU" sz="2000" b="1" dirty="0">
                <a:solidFill>
                  <a:schemeClr val="tx1"/>
                </a:solidFill>
              </a:rPr>
              <a:t>листочках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1285852" y="142852"/>
            <a:ext cx="6503004" cy="49863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err="1" smtClean="0">
                <a:solidFill>
                  <a:schemeClr val="tx1"/>
                </a:solidFill>
              </a:rPr>
              <a:t>Канбан-доска</a:t>
            </a:r>
            <a:r>
              <a:rPr lang="ru-RU" sz="2400" b="1" dirty="0" smtClean="0">
                <a:solidFill>
                  <a:schemeClr val="tx1"/>
                </a:solidFill>
              </a:rPr>
              <a:t> для педагогов</a:t>
            </a:r>
            <a:endParaRPr lang="ru-RU" sz="2400" b="1" dirty="0">
              <a:solidFill>
                <a:schemeClr val="tx1"/>
              </a:solidFill>
            </a:endParaRPr>
          </a:p>
        </p:txBody>
      </p:sp>
      <p:pic>
        <p:nvPicPr>
          <p:cNvPr id="17" name="Рисунок 1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3438" y="1928802"/>
            <a:ext cx="4371064" cy="4143404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722" t="23176" b="17420"/>
          <a:stretch/>
        </p:blipFill>
        <p:spPr>
          <a:xfrm rot="5400000">
            <a:off x="93068" y="3121586"/>
            <a:ext cx="1961497" cy="1861945"/>
          </a:xfrm>
          <a:prstGeom prst="rect">
            <a:avLst/>
          </a:prstGeom>
          <a:ln>
            <a:solidFill>
              <a:schemeClr val="accent6">
                <a:lumMod val="50000"/>
              </a:schemeClr>
            </a:solidFill>
          </a:ln>
        </p:spPr>
      </p:pic>
      <p:pic>
        <p:nvPicPr>
          <p:cNvPr id="19" name="Рисунок 1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b="7383"/>
          <a:stretch/>
        </p:blipFill>
        <p:spPr>
          <a:xfrm rot="16200000">
            <a:off x="2259640" y="1097890"/>
            <a:ext cx="1557402" cy="2219094"/>
          </a:xfrm>
          <a:prstGeom prst="rect">
            <a:avLst/>
          </a:prstGeom>
          <a:ln>
            <a:solidFill>
              <a:schemeClr val="accent6">
                <a:lumMod val="50000"/>
              </a:schemeClr>
            </a:solidFill>
          </a:ln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747544" y="88133"/>
            <a:ext cx="1280221" cy="1284502"/>
          </a:xfrm>
          <a:prstGeom prst="rect">
            <a:avLst/>
          </a:prstGeom>
        </p:spPr>
      </p:pic>
      <p:cxnSp>
        <p:nvCxnSpPr>
          <p:cNvPr id="15" name="Прямая соединительная линия 14"/>
          <p:cNvCxnSpPr/>
          <p:nvPr/>
        </p:nvCxnSpPr>
        <p:spPr>
          <a:xfrm rot="16200000" flipH="1">
            <a:off x="1499372" y="3715546"/>
            <a:ext cx="5930148" cy="70644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4578" name="Picture 2" descr="D:\МЕТОД.РАБОТА\2023-2024\БТ\канбан\Keep-It-Notes-1-scaled.jpg"/>
          <p:cNvPicPr>
            <a:picLocks noChangeAspect="1" noChangeArrowheads="1"/>
          </p:cNvPicPr>
          <p:nvPr/>
        </p:nvPicPr>
        <p:blipFill>
          <a:blip r:embed="rId6" cstate="print"/>
          <a:srcRect r="67048"/>
          <a:stretch>
            <a:fillRect/>
          </a:stretch>
        </p:blipFill>
        <p:spPr bwMode="auto">
          <a:xfrm>
            <a:off x="3000364" y="4214818"/>
            <a:ext cx="1348627" cy="2613917"/>
          </a:xfrm>
          <a:prstGeom prst="rect">
            <a:avLst/>
          </a:prstGeom>
          <a:noFill/>
        </p:spPr>
      </p:pic>
      <p:sp>
        <p:nvSpPr>
          <p:cNvPr id="23" name="Прямоугольник 22"/>
          <p:cNvSpPr/>
          <p:nvPr/>
        </p:nvSpPr>
        <p:spPr>
          <a:xfrm>
            <a:off x="214282" y="5357826"/>
            <a:ext cx="2643206" cy="72872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</a:rPr>
              <a:t>в приложениях телефонов</a:t>
            </a:r>
            <a:endParaRPr lang="ru-RU" sz="20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613341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/>
        </p:nvSpPr>
        <p:spPr>
          <a:xfrm>
            <a:off x="214282" y="142852"/>
            <a:ext cx="8501122" cy="4286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</a:rPr>
              <a:t>ВАРИАНТЫ КАНБАН-ДОСКИ ДЛЯ ВЗРОСЛЫХ</a:t>
            </a:r>
            <a:endParaRPr lang="ru-RU" sz="2400" b="1" dirty="0">
              <a:solidFill>
                <a:schemeClr val="tx1"/>
              </a:solidFill>
            </a:endParaRPr>
          </a:p>
        </p:txBody>
      </p:sp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2" cstate="print"/>
          <a:srcRect r="2508"/>
          <a:stretch>
            <a:fillRect/>
          </a:stretch>
        </p:blipFill>
        <p:spPr bwMode="auto">
          <a:xfrm rot="16200000">
            <a:off x="808975" y="240059"/>
            <a:ext cx="2880000" cy="39265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6" name="Объект 3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5">
                    <a14:imgEffect>
                      <a14:sharpenSoften amount="250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4869" t="14048" r="8016" b="13862"/>
          <a:stretch/>
        </p:blipFill>
        <p:spPr>
          <a:xfrm rot="16200000">
            <a:off x="5108634" y="83805"/>
            <a:ext cx="2880000" cy="4239019"/>
          </a:xfrm>
          <a:prstGeom prst="rect">
            <a:avLst/>
          </a:prstGeom>
        </p:spPr>
      </p:pic>
      <p:sp>
        <p:nvSpPr>
          <p:cNvPr id="18" name="Содержимое 2"/>
          <p:cNvSpPr txBox="1">
            <a:spLocks/>
          </p:cNvSpPr>
          <p:nvPr/>
        </p:nvSpPr>
        <p:spPr>
          <a:xfrm>
            <a:off x="785786" y="4786322"/>
            <a:ext cx="3214710" cy="285752"/>
          </a:xfrm>
          <a:prstGeom prst="rect">
            <a:avLst/>
          </a:prstGeom>
        </p:spPr>
        <p:txBody>
          <a:bodyPr vert="horz">
            <a:normAutofit fontScale="62500" lnSpcReduction="20000"/>
          </a:bodyPr>
          <a:lstStyle/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endParaRPr kumimoji="0" lang="ru-RU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9" name="Picture 2" descr="D:\МЕТОД.РАБОТА\2023-2024\БТ\канбан\1699962151894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6" cstate="print"/>
          <a:srcRect l="22576" t="3212" r="20025"/>
          <a:stretch>
            <a:fillRect/>
          </a:stretch>
        </p:blipFill>
        <p:spPr bwMode="auto">
          <a:xfrm>
            <a:off x="785786" y="3857628"/>
            <a:ext cx="2955316" cy="2803159"/>
          </a:xfrm>
          <a:prstGeom prst="rect">
            <a:avLst/>
          </a:prstGeom>
          <a:noFill/>
        </p:spPr>
      </p:pic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7" cstate="print"/>
          <a:srcRect l="5879" t="13579" r="5088" b="23662"/>
          <a:stretch>
            <a:fillRect/>
          </a:stretch>
        </p:blipFill>
        <p:spPr bwMode="auto">
          <a:xfrm rot="16200000">
            <a:off x="5158849" y="3176861"/>
            <a:ext cx="2880000" cy="4196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/>
        </p:nvSpPr>
        <p:spPr>
          <a:xfrm>
            <a:off x="285720" y="142852"/>
            <a:ext cx="8143932" cy="49863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</a:rPr>
              <a:t>ВАРИАНТЫ КАНБАН-ДОСКИ ДЛЯ ДЕТЕЙ</a:t>
            </a: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18" name="Содержимое 2"/>
          <p:cNvSpPr txBox="1">
            <a:spLocks/>
          </p:cNvSpPr>
          <p:nvPr/>
        </p:nvSpPr>
        <p:spPr>
          <a:xfrm>
            <a:off x="785786" y="4786322"/>
            <a:ext cx="3214710" cy="285752"/>
          </a:xfrm>
          <a:prstGeom prst="rect">
            <a:avLst/>
          </a:prstGeom>
        </p:spPr>
        <p:txBody>
          <a:bodyPr vert="horz">
            <a:normAutofit fontScale="62500" lnSpcReduction="20000"/>
          </a:bodyPr>
          <a:lstStyle/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endParaRPr kumimoji="0" lang="ru-RU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4" name="Picture 6"/>
          <p:cNvPicPr>
            <a:picLocks noChangeAspect="1" noChangeArrowheads="1"/>
          </p:cNvPicPr>
          <p:nvPr/>
        </p:nvPicPr>
        <p:blipFill>
          <a:blip r:embed="rId2" cstate="print"/>
          <a:srcRect l="6019" t="2000" r="5194" b="19991"/>
          <a:stretch>
            <a:fillRect/>
          </a:stretch>
        </p:blipFill>
        <p:spPr bwMode="auto">
          <a:xfrm>
            <a:off x="394966" y="857232"/>
            <a:ext cx="4248472" cy="2808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Объект 3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7">
                    <a14:imgEffect>
                      <a14:sharpenSoften amount="250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6650" t="20693" r="7614" b="30109"/>
          <a:stretch/>
        </p:blipFill>
        <p:spPr>
          <a:xfrm rot="16200000">
            <a:off x="5394691" y="1179857"/>
            <a:ext cx="3429023" cy="3498154"/>
          </a:xfrm>
          <a:prstGeom prst="rect">
            <a:avLst/>
          </a:prstGeom>
        </p:spPr>
      </p:pic>
      <p:pic>
        <p:nvPicPr>
          <p:cNvPr id="23" name="Picture 2" descr="D:\МЕТОД.РАБОТА\2023-2024\БТ\канбан\IMG20231114093302.jpg"/>
          <p:cNvPicPr>
            <a:picLocks noChangeAspect="1" noChangeArrowheads="1"/>
          </p:cNvPicPr>
          <p:nvPr/>
        </p:nvPicPr>
        <p:blipFill>
          <a:blip r:embed="rId8" cstate="print"/>
          <a:srcRect l="1379" t="2451" b="4411"/>
          <a:stretch>
            <a:fillRect/>
          </a:stretch>
        </p:blipFill>
        <p:spPr bwMode="auto">
          <a:xfrm>
            <a:off x="142844" y="4000504"/>
            <a:ext cx="5110146" cy="271464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58204" cy="511156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УЧАСТИЕ ДЕТЕЙ В ПРОЕКТЕ</a:t>
            </a:r>
            <a:endParaRPr lang="ru-RU" dirty="0"/>
          </a:p>
        </p:txBody>
      </p:sp>
      <p:pic>
        <p:nvPicPr>
          <p:cNvPr id="8" name="Picture 5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 t="17241" r="5194" b="8750"/>
          <a:stretch>
            <a:fillRect/>
          </a:stretch>
        </p:blipFill>
        <p:spPr bwMode="auto">
          <a:xfrm>
            <a:off x="3428992" y="3584350"/>
            <a:ext cx="5286412" cy="31047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1" name="Picture 1" descr="D:\МЕТОД.РАБОТА\2023-2024\БТ\канбан\IMG-20231113-WA0001.jpg"/>
          <p:cNvPicPr>
            <a:picLocks noChangeAspect="1" noChangeArrowheads="1"/>
          </p:cNvPicPr>
          <p:nvPr/>
        </p:nvPicPr>
        <p:blipFill>
          <a:blip r:embed="rId3"/>
          <a:srcRect t="13229" b="3427"/>
          <a:stretch>
            <a:fillRect/>
          </a:stretch>
        </p:blipFill>
        <p:spPr bwMode="auto">
          <a:xfrm>
            <a:off x="241443" y="1208460"/>
            <a:ext cx="2954506" cy="5472000"/>
          </a:xfrm>
          <a:prstGeom prst="rect">
            <a:avLst/>
          </a:prstGeom>
          <a:noFill/>
        </p:spPr>
      </p:pic>
      <p:pic>
        <p:nvPicPr>
          <p:cNvPr id="9" name="Picture 4">
            <a:extLst>
              <a:ext uri="{FF2B5EF4-FFF2-40B4-BE49-F238E27FC236}">
                <a16:creationId xmlns="" xmlns:a16="http://schemas.microsoft.com/office/drawing/2014/main" id="{CAB31821-9E28-BA4F-8FC4-CAFDD533F6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2066" y="1214422"/>
            <a:ext cx="1620000" cy="2160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6">
            <a:extLst>
              <a:ext uri="{FF2B5EF4-FFF2-40B4-BE49-F238E27FC236}">
                <a16:creationId xmlns="" xmlns:a16="http://schemas.microsoft.com/office/drawing/2014/main" id="{5665E70A-5B9B-5BB7-10B7-04C7CA9DA5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9454" y="1214422"/>
            <a:ext cx="1620000" cy="2160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>
            <a:extLst>
              <a:ext uri="{FF2B5EF4-FFF2-40B4-BE49-F238E27FC236}">
                <a16:creationId xmlns="" xmlns:a16="http://schemas.microsoft.com/office/drawing/2014/main" id="{61E33C72-E371-58D2-3E8B-9E8B8A1FB4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5404" y="1214422"/>
            <a:ext cx="1620000" cy="2160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CustomShape 3"/>
          <p:cNvSpPr/>
          <p:nvPr/>
        </p:nvSpPr>
        <p:spPr>
          <a:xfrm>
            <a:off x="214282" y="714356"/>
            <a:ext cx="4286280" cy="1357322"/>
          </a:xfrm>
          <a:prstGeom prst="rect">
            <a:avLst/>
          </a:prstGeom>
          <a:solidFill>
            <a:schemeClr val="bg1"/>
          </a:solidFill>
          <a:ln>
            <a:solidFill>
              <a:srgbClr val="FF9900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/>
          <a:lstStyle/>
          <a:p>
            <a:r>
              <a:rPr lang="ru-RU" sz="1600" b="1" dirty="0" smtClean="0"/>
              <a:t>ВПП (время протекания процесса): </a:t>
            </a:r>
          </a:p>
          <a:p>
            <a:r>
              <a:rPr lang="ru-RU" sz="1600" b="1" dirty="0" smtClean="0"/>
              <a:t>- до 1 месяца,</a:t>
            </a:r>
            <a:endParaRPr lang="ru-RU" sz="1600" dirty="0" smtClean="0"/>
          </a:p>
          <a:p>
            <a:r>
              <a:rPr lang="ru-RU" sz="1600" b="1" dirty="0" smtClean="0"/>
              <a:t>- нет разделения в мероприятиях на «важные» и «не важные», </a:t>
            </a:r>
            <a:endParaRPr lang="ru-RU" sz="1600" dirty="0" smtClean="0"/>
          </a:p>
          <a:p>
            <a:r>
              <a:rPr lang="ru-RU" sz="1600" b="1" dirty="0" smtClean="0"/>
              <a:t>«срочные» и «не срочные».</a:t>
            </a:r>
            <a:endParaRPr lang="ru-RU" sz="1600" dirty="0"/>
          </a:p>
        </p:txBody>
      </p:sp>
      <p:sp>
        <p:nvSpPr>
          <p:cNvPr id="157" name="CustomShape 4"/>
          <p:cNvSpPr/>
          <p:nvPr/>
        </p:nvSpPr>
        <p:spPr>
          <a:xfrm>
            <a:off x="0" y="-24"/>
            <a:ext cx="9053280" cy="642942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</a:pPr>
            <a:r>
              <a:rPr lang="ru-RU" sz="2500" b="1" strike="noStrike" cap="all" spc="-1" dirty="0">
                <a:solidFill>
                  <a:srgbClr val="464646"/>
                </a:solidFill>
                <a:uFill>
                  <a:solidFill>
                    <a:srgbClr val="FFFFFF"/>
                  </a:solidFill>
                </a:uFill>
                <a:latin typeface="Times New Roman" pitchFamily="18" charset="0"/>
                <a:cs typeface="Times New Roman" pitchFamily="18" charset="0"/>
              </a:rPr>
              <a:t>Достигнутые </a:t>
            </a:r>
            <a:r>
              <a:rPr lang="ru-RU" sz="2500" b="1" strike="noStrike" cap="all" spc="-1" dirty="0" smtClean="0">
                <a:solidFill>
                  <a:srgbClr val="464646"/>
                </a:solidFill>
                <a:uFill>
                  <a:solidFill>
                    <a:srgbClr val="FFFFFF"/>
                  </a:solidFill>
                </a:uFill>
                <a:latin typeface="Times New Roman" pitchFamily="18" charset="0"/>
                <a:cs typeface="Times New Roman" pitchFamily="18" charset="0"/>
              </a:rPr>
              <a:t>результаты </a:t>
            </a:r>
            <a:endParaRPr lang="ru-RU" sz="2500" b="1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0" name="CustomShape 7"/>
          <p:cNvSpPr/>
          <p:nvPr/>
        </p:nvSpPr>
        <p:spPr>
          <a:xfrm>
            <a:off x="4714876" y="714356"/>
            <a:ext cx="3929090" cy="1357322"/>
          </a:xfrm>
          <a:prstGeom prst="rect">
            <a:avLst/>
          </a:prstGeom>
          <a:solidFill>
            <a:schemeClr val="bg1"/>
          </a:solidFill>
          <a:ln>
            <a:solidFill>
              <a:srgbClr val="FF9900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/>
          <a:lstStyle/>
          <a:p>
            <a:r>
              <a:rPr lang="ru-RU" sz="1600" b="1" dirty="0" smtClean="0"/>
              <a:t>ВПП:</a:t>
            </a:r>
            <a:endParaRPr lang="ru-RU" sz="1600" dirty="0" smtClean="0"/>
          </a:p>
          <a:p>
            <a:r>
              <a:rPr lang="ru-RU" sz="1600" b="1" dirty="0" smtClean="0"/>
              <a:t>- до 1 недели</a:t>
            </a:r>
            <a:endParaRPr lang="ru-RU" sz="1600" dirty="0" smtClean="0"/>
          </a:p>
          <a:p>
            <a:r>
              <a:rPr lang="ru-RU" sz="1600" b="1" dirty="0" smtClean="0"/>
              <a:t>- иерархия мероприятий</a:t>
            </a:r>
            <a:endParaRPr lang="ru-RU" sz="1600" dirty="0" smtClean="0"/>
          </a:p>
          <a:p>
            <a:r>
              <a:rPr lang="ru-RU" sz="1600" b="1" dirty="0" smtClean="0"/>
              <a:t>- уменьшилось количество неоконченных мероприятий</a:t>
            </a:r>
            <a:endParaRPr lang="ru-RU" sz="1600" dirty="0"/>
          </a:p>
        </p:txBody>
      </p:sp>
      <p:sp>
        <p:nvSpPr>
          <p:cNvPr id="162" name="TextShape 9"/>
          <p:cNvSpPr txBox="1"/>
          <p:nvPr/>
        </p:nvSpPr>
        <p:spPr>
          <a:xfrm>
            <a:off x="8599320" y="6448320"/>
            <a:ext cx="436680" cy="36468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 algn="r">
              <a:lnSpc>
                <a:spcPct val="100000"/>
              </a:lnSpc>
            </a:pPr>
            <a:r>
              <a:rPr lang="ru-RU" sz="1400" b="0" strike="noStrike" spc="-1">
                <a:solidFill>
                  <a:srgbClr val="8B8B8B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17</a:t>
            </a:r>
            <a:endParaRPr lang="ru-RU" sz="1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163" name="CustomShape 10"/>
          <p:cNvSpPr/>
          <p:nvPr/>
        </p:nvSpPr>
        <p:spPr>
          <a:xfrm>
            <a:off x="571472" y="285728"/>
            <a:ext cx="1571636" cy="500066"/>
          </a:xfrm>
          <a:prstGeom prst="rect">
            <a:avLst/>
          </a:prstGeom>
          <a:noFill/>
          <a:ln w="936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>
              <a:lnSpc>
                <a:spcPct val="100000"/>
              </a:lnSpc>
            </a:pPr>
            <a:r>
              <a:rPr lang="ru-RU" sz="2400" b="0" strike="noStrike" spc="-1" dirty="0">
                <a:uFill>
                  <a:solidFill>
                    <a:srgbClr val="FFFFFF"/>
                  </a:solidFill>
                </a:uFill>
                <a:latin typeface="Times New Roman" pitchFamily="18" charset="0"/>
                <a:cs typeface="Times New Roman" pitchFamily="18" charset="0"/>
              </a:rPr>
              <a:t>БЫЛО</a:t>
            </a:r>
            <a:endParaRPr lang="ru-RU" sz="1600" b="0" strike="noStrike" spc="-1" dirty="0">
              <a:uFill>
                <a:solidFill>
                  <a:srgbClr val="FFFFFF"/>
                </a:solidFill>
              </a:u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4" name="CustomShape 11"/>
          <p:cNvSpPr/>
          <p:nvPr/>
        </p:nvSpPr>
        <p:spPr>
          <a:xfrm>
            <a:off x="6929454" y="285728"/>
            <a:ext cx="1275840" cy="333720"/>
          </a:xfrm>
          <a:prstGeom prst="rect">
            <a:avLst/>
          </a:prstGeom>
          <a:noFill/>
          <a:ln w="936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>
              <a:lnSpc>
                <a:spcPct val="100000"/>
              </a:lnSpc>
            </a:pPr>
            <a:r>
              <a:rPr lang="ru-RU" sz="2400" b="0" strike="noStrike" spc="-1" dirty="0">
                <a:uFill>
                  <a:solidFill>
                    <a:srgbClr val="FFFFFF"/>
                  </a:solidFill>
                </a:uFill>
                <a:latin typeface="Times New Roman" pitchFamily="18" charset="0"/>
                <a:cs typeface="Times New Roman" pitchFamily="18" charset="0"/>
              </a:rPr>
              <a:t>СТАЛО</a:t>
            </a:r>
            <a:endParaRPr lang="ru-RU" sz="1600" b="0" strike="noStrike" spc="-1" dirty="0">
              <a:uFill>
                <a:solidFill>
                  <a:srgbClr val="FFFFFF"/>
                </a:solidFill>
              </a:u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Заголовок 1"/>
          <p:cNvSpPr txBox="1">
            <a:spLocks/>
          </p:cNvSpPr>
          <p:nvPr/>
        </p:nvSpPr>
        <p:spPr>
          <a:xfrm>
            <a:off x="857224" y="2000240"/>
            <a:ext cx="7467600" cy="511156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1200" cap="small" spc="0" normalizeH="0" baseline="0" noProof="0" dirty="0" smtClean="0">
                <a:ln>
                  <a:noFill/>
                </a:ln>
                <a:solidFill>
                  <a:srgbClr val="FF990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Положительный эффект</a:t>
            </a:r>
            <a:endParaRPr kumimoji="0" lang="ru-RU" sz="2400" b="1" i="0" u="none" strike="noStrike" kern="1200" cap="small" spc="0" normalizeH="0" baseline="0" noProof="0" dirty="0">
              <a:ln>
                <a:noFill/>
              </a:ln>
              <a:solidFill>
                <a:srgbClr val="FF9900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15" name="Содержимое 2"/>
          <p:cNvSpPr txBox="1">
            <a:spLocks/>
          </p:cNvSpPr>
          <p:nvPr/>
        </p:nvSpPr>
        <p:spPr>
          <a:xfrm>
            <a:off x="214282" y="2428868"/>
            <a:ext cx="8501122" cy="4143404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just">
              <a:buClr>
                <a:schemeClr val="accent1"/>
              </a:buClr>
              <a:buFont typeface="Wingdings" pitchFamily="2" charset="2"/>
              <a:buChar char="ü"/>
            </a:pPr>
            <a:r>
              <a:rPr lang="ru-RU" sz="2400" dirty="0" smtClean="0"/>
              <a:t>Видна картина ОД целиком, есть возможность корректировать её части, определять количество задач в зависимости от времени для подготовки и выполнения деятельности.</a:t>
            </a:r>
          </a:p>
          <a:p>
            <a:pPr algn="just">
              <a:buClr>
                <a:schemeClr val="accent1"/>
              </a:buClr>
              <a:buFont typeface="Wingdings" pitchFamily="2" charset="2"/>
              <a:buChar char="ü"/>
            </a:pPr>
            <a:r>
              <a:rPr lang="ru-RU" sz="2400" dirty="0" smtClean="0"/>
              <a:t>Учит самодисциплине и порядку в организации образовательной деятельности.</a:t>
            </a:r>
          </a:p>
          <a:p>
            <a:pPr algn="just">
              <a:buClr>
                <a:schemeClr val="accent1"/>
              </a:buClr>
              <a:buFont typeface="Wingdings" pitchFamily="2" charset="2"/>
              <a:buChar char="ü"/>
            </a:pPr>
            <a:r>
              <a:rPr lang="ru-RU" sz="2400" dirty="0" smtClean="0"/>
              <a:t>Оптимизирован временной режим деятельности всех участников образовательного процесса.</a:t>
            </a:r>
          </a:p>
          <a:p>
            <a:pPr algn="just">
              <a:buClr>
                <a:schemeClr val="accent1"/>
              </a:buClr>
              <a:buFont typeface="Wingdings" pitchFamily="2" charset="2"/>
              <a:buChar char="ü"/>
            </a:pPr>
            <a:r>
              <a:rPr lang="ru-RU" sz="2400" dirty="0" smtClean="0"/>
              <a:t>Позволяет отследить эффективность выполняемой деятельности всех участников в намеченные сроки.</a:t>
            </a:r>
            <a:endParaRPr kumimoji="0" lang="ru-RU" sz="2400" b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427</TotalTime>
  <Words>998</Words>
  <Application>Microsoft Office PowerPoint</Application>
  <PresentationFormat>Экран (4:3)</PresentationFormat>
  <Paragraphs>131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Эркер</vt:lpstr>
      <vt:lpstr>Проект внедрения  бережливых технологий «Порядок время бережет» Визуализация планирования и организации деятельности всех участников образовательного процесса (ОП)</vt:lpstr>
      <vt:lpstr>Слайд 2</vt:lpstr>
      <vt:lpstr>Слайд 3</vt:lpstr>
      <vt:lpstr>Слайд 4</vt:lpstr>
      <vt:lpstr>Слайд 5</vt:lpstr>
      <vt:lpstr>внедрение улучшений в процесс</vt:lpstr>
      <vt:lpstr>Слайд 7</vt:lpstr>
      <vt:lpstr>Слайд 8</vt:lpstr>
      <vt:lpstr>Слайд 9</vt:lpstr>
      <vt:lpstr>УЧАСТИЕ ДЕТЕЙ В ПРОЕКТЕ</vt:lpstr>
      <vt:lpstr>Слайд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BoSS</dc:creator>
  <cp:lastModifiedBy>BoSS</cp:lastModifiedBy>
  <cp:revision>88</cp:revision>
  <dcterms:created xsi:type="dcterms:W3CDTF">2020-11-05T10:07:07Z</dcterms:created>
  <dcterms:modified xsi:type="dcterms:W3CDTF">2024-07-09T12:14:01Z</dcterms:modified>
</cp:coreProperties>
</file>