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notesMasterIdLst>
    <p:notesMasterId r:id="rId22"/>
  </p:notesMasterIdLst>
  <p:sldIdLst>
    <p:sldId id="256" r:id="rId2"/>
    <p:sldId id="291" r:id="rId3"/>
    <p:sldId id="292" r:id="rId4"/>
    <p:sldId id="259" r:id="rId5"/>
    <p:sldId id="257" r:id="rId6"/>
    <p:sldId id="258" r:id="rId7"/>
    <p:sldId id="265" r:id="rId8"/>
    <p:sldId id="293" r:id="rId9"/>
    <p:sldId id="295" r:id="rId10"/>
    <p:sldId id="296" r:id="rId11"/>
    <p:sldId id="297" r:id="rId12"/>
    <p:sldId id="271" r:id="rId13"/>
    <p:sldId id="280" r:id="rId14"/>
    <p:sldId id="281" r:id="rId15"/>
    <p:sldId id="282" r:id="rId16"/>
    <p:sldId id="284" r:id="rId17"/>
    <p:sldId id="268" r:id="rId18"/>
    <p:sldId id="298" r:id="rId19"/>
    <p:sldId id="269" r:id="rId20"/>
    <p:sldId id="270" r:id="rId21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108" d="100"/>
          <a:sy n="108" d="100"/>
        </p:scale>
        <p:origin x="1704" y="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4D411F6-D706-4E1F-B06D-1E6C106E51C5}" type="datetimeFigureOut">
              <a:rPr lang="ru-RU" smtClean="0"/>
              <a:t>26.03.2026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6DA0094-1631-4132-965F-8F211FE1747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4527884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3" name="Rectangle 12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Oval 13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473795" y="5052545"/>
            <a:ext cx="5637010" cy="882119"/>
          </a:xfrm>
        </p:spPr>
        <p:txBody>
          <a:bodyPr>
            <a:normAutofit/>
          </a:bodyPr>
          <a:lstStyle>
            <a:lvl1pPr marL="0" indent="0" algn="l">
              <a:buNone/>
              <a:defRPr sz="22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26.03.2026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17581" y="3132290"/>
            <a:ext cx="7175351" cy="1793167"/>
          </a:xfrm>
          <a:effectLst/>
        </p:spPr>
        <p:txBody>
          <a:bodyPr>
            <a:noAutofit/>
          </a:bodyPr>
          <a:lstStyle>
            <a:lvl1pPr marL="640080" indent="-457200" algn="l">
              <a:defRPr sz="54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26.03.2026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10" name="Content Placeholder 9"/>
          <p:cNvSpPr>
            <a:spLocks noGrp="1"/>
          </p:cNvSpPr>
          <p:nvPr>
            <p:ph sz="quarter" idx="13"/>
          </p:nvPr>
        </p:nvSpPr>
        <p:spPr>
          <a:xfrm>
            <a:off x="1143000" y="731520"/>
            <a:ext cx="6400800" cy="3474720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33195" y="2172648"/>
            <a:ext cx="5966666" cy="2423346"/>
          </a:xfrm>
          <a:effectLst/>
        </p:spPr>
        <p:txBody>
          <a:bodyPr anchor="b"/>
          <a:lstStyle>
            <a:lvl1pPr algn="r">
              <a:defRPr sz="4600" b="1" cap="none" baseline="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22438" y="4607511"/>
            <a:ext cx="5970494" cy="835460"/>
          </a:xfrm>
        </p:spPr>
        <p:txBody>
          <a:bodyPr anchor="t"/>
          <a:lstStyle>
            <a:lvl1pPr marL="0" indent="0" algn="r">
              <a:buNone/>
              <a:defRPr sz="20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26.03.2026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26.03.2026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142999" y="731519"/>
            <a:ext cx="3346704" cy="3474720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731520"/>
            <a:ext cx="3346704" cy="3474720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56447" y="1400327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7302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ctr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None/>
            </a:pPr>
            <a:r>
              <a:rPr lang="ru-RU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1399032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26.03.2026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26.03.2026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26.03.2026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095" y="2209800"/>
            <a:ext cx="3636085" cy="1258493"/>
          </a:xfrm>
          <a:effectLst/>
        </p:spPr>
        <p:txBody>
          <a:bodyPr anchor="b">
            <a:noAutofit/>
          </a:bodyPr>
          <a:lstStyle>
            <a:lvl1pPr marL="228600" indent="-228600" algn="l">
              <a:defRPr sz="2800" b="1">
                <a:effectLst/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93515" y="731520"/>
            <a:ext cx="4017085" cy="4894730"/>
          </a:xfrm>
        </p:spPr>
        <p:txBody>
          <a:bodyPr anchor="ctr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4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75765" y="3497802"/>
            <a:ext cx="3388660" cy="213951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26.03.2026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Rectangle 9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Oval 10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475175" y="1143000"/>
            <a:ext cx="4114800" cy="3127806"/>
          </a:xfrm>
          <a:prstGeom prst="roundRect">
            <a:avLst>
              <a:gd name="adj" fmla="val 4230"/>
            </a:avLst>
          </a:prstGeom>
          <a:solidFill>
            <a:schemeClr val="bg2">
              <a:lumMod val="90000"/>
            </a:schemeClr>
          </a:solidFill>
          <a:effectLst>
            <a:reflection blurRad="4350" stA="23000" endA="300" endPos="28000" dir="5400000" sy="-100000" algn="bl" rotWithShape="0"/>
          </a:effectLst>
          <a:scene3d>
            <a:camera prst="perspectiveContrastingLeftFacing" fov="1800000">
              <a:rot lat="300000" lon="2100000" rev="0"/>
            </a:camera>
            <a:lightRig rig="balanced" dir="t"/>
          </a:scene3d>
          <a:sp3d>
            <a:bevelT w="50800" h="50800"/>
          </a:sp3d>
        </p:spPr>
        <p:txBody>
          <a:bodyPr>
            <a:normAutofit/>
            <a:flatTx/>
          </a:bodyPr>
          <a:lstStyle>
            <a:lvl1pPr marL="0" indent="0" algn="ctr">
              <a:buNone/>
              <a:defRPr sz="20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77887" y="1010486"/>
            <a:ext cx="3694114" cy="2163020"/>
          </a:xfrm>
        </p:spPr>
        <p:txBody>
          <a:bodyPr anchor="b"/>
          <a:lstStyle>
            <a:lvl1pPr marL="182880" indent="-182880">
              <a:buFont typeface="Georgia" pitchFamily="18" charset="0"/>
              <a:buChar char="*"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26.03.2026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7268" y="4464421"/>
            <a:ext cx="6383538" cy="1143000"/>
          </a:xfrm>
        </p:spPr>
        <p:txBody>
          <a:bodyPr anchor="b">
            <a:noAutofit/>
          </a:bodyPr>
          <a:lstStyle>
            <a:lvl1pPr algn="l">
              <a:defRPr sz="4600" b="1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905000" y="731519"/>
            <a:ext cx="6400800" cy="3474720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26.03.2026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153758" y="376517"/>
            <a:ext cx="2057400" cy="5238339"/>
          </a:xfrm>
          <a:effectLst/>
        </p:spPr>
        <p:txBody>
          <a:bodyPr vert="eaVert"/>
          <a:lstStyle>
            <a:lvl1pPr algn="l">
              <a:defRPr/>
            </a:lvl1pPr>
          </a:lstStyle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324113" y="731519"/>
            <a:ext cx="4829287" cy="4894729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26.03.2026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5105400"/>
            <a:ext cx="9144000" cy="175260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51054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3768304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6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793289" y="4372168"/>
            <a:ext cx="6512511" cy="1143000"/>
          </a:xfrm>
          <a:prstGeom prst="rect">
            <a:avLst/>
          </a:prstGeom>
          <a:effectLst/>
        </p:spPr>
        <p:txBody>
          <a:bodyPr vert="horz" lIns="91440" tIns="45720" rIns="91440" bIns="45720" rtlCol="0" anchor="t" anchorCtr="0">
            <a:noAutofit/>
          </a:bodyPr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2260"/>
            <a:ext cx="6400800" cy="347472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172200" y="6172200"/>
            <a:ext cx="2514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B4C71EC6-210F-42DE-9C53-41977AD35B3D}" type="datetimeFigureOut">
              <a:rPr lang="ru-RU" smtClean="0"/>
              <a:t>26.03.2026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57199" y="6172200"/>
            <a:ext cx="335280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810000" y="6172200"/>
            <a:ext cx="1828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marL="320040" indent="-320040" algn="r" defTabSz="914400" rtl="0" eaLnBrk="1" latinLnBrk="0" hangingPunct="1">
        <a:spcBef>
          <a:spcPct val="0"/>
        </a:spcBef>
        <a:buClr>
          <a:schemeClr val="accent6">
            <a:lumMod val="75000"/>
          </a:schemeClr>
        </a:buClr>
        <a:buSzPct val="128000"/>
        <a:buFont typeface="Georgia" pitchFamily="18" charset="0"/>
        <a:buChar char="*"/>
        <a:defRPr sz="4600" b="1" i="0" kern="1200">
          <a:gradFill>
            <a:gsLst>
              <a:gs pos="0">
                <a:schemeClr val="tx1"/>
              </a:gs>
              <a:gs pos="40000">
                <a:schemeClr val="tx1">
                  <a:lumMod val="75000"/>
                  <a:lumOff val="25000"/>
                </a:schemeClr>
              </a:gs>
              <a:gs pos="100000">
                <a:schemeClr val="tx2">
                  <a:alpha val="65000"/>
                </a:schemeClr>
              </a:gs>
            </a:gsLst>
            <a:lin ang="5400000" scaled="0"/>
          </a:gradFill>
          <a:effectLst>
            <a:reflection blurRad="6350" stA="55000" endA="300" endPos="45500" dir="5400000" sy="-100000" algn="bl" rotWithShape="0"/>
          </a:effectLst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286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54864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822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09728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138988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66420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965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22860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2587752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9.png"/><Relationship Id="rId4" Type="http://schemas.openxmlformats.org/officeDocument/2006/relationships/image" Target="../media/image8.jp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9.png"/><Relationship Id="rId4" Type="http://schemas.openxmlformats.org/officeDocument/2006/relationships/image" Target="../media/image18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2.png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g"/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683568" y="548680"/>
            <a:ext cx="7992887" cy="6192687"/>
          </a:xfrm>
        </p:spPr>
        <p:txBody>
          <a:bodyPr/>
          <a:lstStyle/>
          <a:p>
            <a:pPr algn="ctr"/>
            <a:r>
              <a:rPr lang="ru-RU" sz="2400" b="1" i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«Волшебная соль»</a:t>
            </a:r>
          </a:p>
          <a:p>
            <a:pPr algn="ctr"/>
            <a:r>
              <a:rPr lang="ru-RU" sz="2400" b="1" i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Познавательно-исследовательский проект с детьми старшей группы</a:t>
            </a:r>
          </a:p>
          <a:p>
            <a:pPr algn="ctr"/>
            <a:endParaRPr lang="ru-RU" dirty="0"/>
          </a:p>
          <a:p>
            <a:pPr algn="ctr"/>
            <a:endParaRPr lang="ru-RU" dirty="0"/>
          </a:p>
          <a:p>
            <a:pPr algn="ctr"/>
            <a:endParaRPr lang="ru-RU" dirty="0"/>
          </a:p>
          <a:p>
            <a:pPr algn="ctr"/>
            <a:endParaRPr lang="ru-RU" dirty="0"/>
          </a:p>
          <a:p>
            <a:pPr algn="ctr"/>
            <a:endParaRPr lang="ru-RU" dirty="0"/>
          </a:p>
          <a:p>
            <a:pPr algn="ctr"/>
            <a:endParaRPr lang="ru-RU" dirty="0"/>
          </a:p>
          <a:p>
            <a:pPr algn="ctr"/>
            <a:endParaRPr lang="ru-RU" dirty="0"/>
          </a:p>
          <a:p>
            <a:pPr algn="ctr"/>
            <a:endParaRPr lang="ru-RU" dirty="0"/>
          </a:p>
          <a:p>
            <a:pPr algn="ctr"/>
            <a:endParaRPr lang="ru-RU" dirty="0"/>
          </a:p>
          <a:p>
            <a:pPr algn="ctr"/>
            <a:r>
              <a:rPr lang="ru-RU" b="1" dirty="0"/>
              <a:t>Подготовила: </a:t>
            </a:r>
            <a:r>
              <a:rPr lang="ru-RU" dirty="0"/>
              <a:t>Яковенко А.В.</a:t>
            </a:r>
          </a:p>
          <a:p>
            <a:pPr algn="ctr"/>
            <a:endParaRPr lang="ru-RU" dirty="0"/>
          </a:p>
        </p:txBody>
      </p:sp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323528" y="188640"/>
            <a:ext cx="8424936" cy="1944215"/>
          </a:xfrm>
        </p:spPr>
        <p:txBody>
          <a:bodyPr/>
          <a:lstStyle/>
          <a:p>
            <a:pPr marL="182880" indent="0" algn="ctr">
              <a:buNone/>
            </a:pPr>
            <a:r>
              <a:rPr lang="ru-RU" sz="1600" dirty="0"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МБДОУ «Детский сад «Березка» ст. Кардоникской»</a:t>
            </a:r>
            <a:br>
              <a:rPr lang="ru-RU" sz="1600" b="0" dirty="0"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</a:br>
            <a:br>
              <a:rPr lang="ru-RU" sz="1600" b="0" dirty="0"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</a:br>
            <a:br>
              <a:rPr lang="ru-RU" sz="1600" b="0" dirty="0"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</a:br>
            <a:br>
              <a:rPr lang="ru-RU" sz="1600" b="0" dirty="0"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</a:br>
            <a:br>
              <a:rPr lang="ru-RU" sz="1600" b="0" dirty="0"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</a:br>
            <a:br>
              <a:rPr lang="ru-RU" sz="1600" b="0" dirty="0"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</a:br>
            <a:endParaRPr lang="ru-RU" sz="1600" b="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79711" y="2492896"/>
            <a:ext cx="5306769" cy="316835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94722969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611560" y="692696"/>
            <a:ext cx="7848872" cy="42627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4000" b="1" dirty="0">
                <a:solidFill>
                  <a:srgbClr val="002060"/>
                </a:solidFill>
                <a:latin typeface="Arial" panose="020B0604020202020204" pitchFamily="34" charset="0"/>
                <a:ea typeface="Liberation Sans"/>
                <a:cs typeface="Liberation Sans"/>
              </a:rPr>
              <a:t>Паспорт проекта</a:t>
            </a:r>
            <a:endParaRPr lang="ru-RU" sz="1700" b="1" dirty="0">
              <a:solidFill>
                <a:srgbClr val="002060"/>
              </a:solidFill>
              <a:latin typeface="Calibri"/>
              <a:ea typeface="Liberation Sans"/>
              <a:cs typeface="Liberation Sans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endParaRPr lang="ru-RU" sz="1700" b="1" dirty="0">
              <a:solidFill>
                <a:srgbClr val="0070C0"/>
              </a:solidFill>
              <a:latin typeface="Arial" panose="020B0604020202020204" pitchFamily="34" charset="0"/>
              <a:ea typeface="Liberation Sans"/>
              <a:cs typeface="Liberation Sans"/>
            </a:endParaRPr>
          </a:p>
          <a:p>
            <a:pPr lvl="0" algn="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1700" b="1" dirty="0">
                <a:solidFill>
                  <a:srgbClr val="0070C0"/>
                </a:solidFill>
                <a:latin typeface="Arial" panose="020B0604020202020204" pitchFamily="34" charset="0"/>
                <a:ea typeface="Liberation Sans"/>
                <a:cs typeface="Liberation Sans"/>
              </a:rPr>
              <a:t>«Умейте открыть перед ребёнком в окружающем мире что-то одно,  но открыть так, чтобы кусочек жизни заиграл перед детьми</a:t>
            </a:r>
            <a:endParaRPr lang="ru-RU" sz="600" dirty="0">
              <a:solidFill>
                <a:srgbClr val="0070C0"/>
              </a:solidFill>
              <a:latin typeface="Arial" panose="020B0604020202020204" pitchFamily="34" charset="0"/>
            </a:endParaRPr>
          </a:p>
          <a:p>
            <a:pPr lvl="0" algn="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1700" b="1" dirty="0">
                <a:solidFill>
                  <a:srgbClr val="0070C0"/>
                </a:solidFill>
                <a:latin typeface="Arial" panose="020B0604020202020204" pitchFamily="34" charset="0"/>
                <a:ea typeface="Liberation Sans"/>
                <a:cs typeface="Liberation Sans"/>
              </a:rPr>
              <a:t> всеми красками радуги. Оставляйте всегда что-то недосказанное,  чтобы ребёнку захотелось ещё и ещё раз возвратиться к тому, что он узнал» </a:t>
            </a:r>
          </a:p>
          <a:p>
            <a:pPr lvl="0" algn="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1700" b="1" dirty="0">
                <a:solidFill>
                  <a:srgbClr val="0070C0"/>
                </a:solidFill>
                <a:latin typeface="Arial" panose="020B0604020202020204" pitchFamily="34" charset="0"/>
                <a:ea typeface="Liberation Sans"/>
                <a:cs typeface="Liberation Sans"/>
              </a:rPr>
              <a:t>Сухомлинский В.А.</a:t>
            </a:r>
            <a:endParaRPr lang="ru-RU" sz="600" dirty="0">
              <a:solidFill>
                <a:srgbClr val="0070C0"/>
              </a:solidFill>
              <a:latin typeface="Arial" panose="020B0604020202020204" pitchFamily="34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1600" b="1" dirty="0">
                <a:solidFill>
                  <a:srgbClr val="1B4171"/>
                </a:solidFill>
                <a:latin typeface="Arial" panose="020B0604020202020204" pitchFamily="34" charset="0"/>
                <a:ea typeface="Liberation Sans"/>
                <a:cs typeface="Liberation Sans"/>
              </a:rPr>
              <a:t>Вид проекта: </a:t>
            </a:r>
            <a:r>
              <a:rPr lang="ru-RU" sz="1600" b="1" dirty="0">
                <a:solidFill>
                  <a:srgbClr val="0070C0"/>
                </a:solidFill>
                <a:latin typeface="Arial" panose="020B0604020202020204" pitchFamily="34" charset="0"/>
                <a:ea typeface="Liberation Sans"/>
                <a:cs typeface="Liberation Sans"/>
              </a:rPr>
              <a:t>краткосрочный.</a:t>
            </a:r>
            <a:endParaRPr lang="ru-RU" sz="600" dirty="0">
              <a:solidFill>
                <a:prstClr val="black"/>
              </a:solidFill>
              <a:latin typeface="Arial" panose="020B0604020202020204" pitchFamily="34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1600" b="1" dirty="0">
                <a:solidFill>
                  <a:srgbClr val="1B4171"/>
                </a:solidFill>
                <a:latin typeface="Arial" panose="020B0604020202020204" pitchFamily="34" charset="0"/>
                <a:ea typeface="Liberation Sans"/>
                <a:cs typeface="Liberation Sans"/>
              </a:rPr>
              <a:t>Тип проекта: </a:t>
            </a:r>
            <a:r>
              <a:rPr lang="ru-RU" sz="1600" b="1" dirty="0" err="1">
                <a:solidFill>
                  <a:srgbClr val="0070C0"/>
                </a:solidFill>
                <a:latin typeface="Arial" panose="020B0604020202020204" pitchFamily="34" charset="0"/>
                <a:ea typeface="Liberation Sans"/>
                <a:cs typeface="Liberation Sans"/>
              </a:rPr>
              <a:t>позновательно</a:t>
            </a:r>
            <a:r>
              <a:rPr lang="ru-RU" sz="1600" b="1" dirty="0">
                <a:solidFill>
                  <a:srgbClr val="0070C0"/>
                </a:solidFill>
                <a:latin typeface="Arial" panose="020B0604020202020204" pitchFamily="34" charset="0"/>
                <a:ea typeface="Liberation Sans"/>
                <a:cs typeface="Liberation Sans"/>
              </a:rPr>
              <a:t>- исследовательский.</a:t>
            </a:r>
            <a:endParaRPr lang="ru-RU" sz="600" dirty="0">
              <a:solidFill>
                <a:prstClr val="black"/>
              </a:solidFill>
              <a:latin typeface="Arial" panose="020B0604020202020204" pitchFamily="34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1600" b="1" dirty="0">
                <a:solidFill>
                  <a:srgbClr val="1B4171"/>
                </a:solidFill>
                <a:latin typeface="Arial" panose="020B0604020202020204" pitchFamily="34" charset="0"/>
                <a:ea typeface="Liberation Sans"/>
                <a:cs typeface="Liberation Sans"/>
              </a:rPr>
              <a:t>Продолжительность: </a:t>
            </a:r>
            <a:r>
              <a:rPr lang="ru-RU" sz="1600" b="1" dirty="0">
                <a:solidFill>
                  <a:srgbClr val="0070C0"/>
                </a:solidFill>
                <a:latin typeface="Arial" panose="020B0604020202020204" pitchFamily="34" charset="0"/>
                <a:ea typeface="Liberation Sans"/>
                <a:cs typeface="Liberation Sans"/>
              </a:rPr>
              <a:t>с 29 ноября по 3 декабря</a:t>
            </a: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1600" b="1" dirty="0">
                <a:solidFill>
                  <a:srgbClr val="1B4171"/>
                </a:solidFill>
                <a:latin typeface="Arial" panose="020B0604020202020204" pitchFamily="34" charset="0"/>
                <a:ea typeface="Liberation Sans"/>
                <a:cs typeface="Liberation Sans"/>
              </a:rPr>
              <a:t>Участники проекта: </a:t>
            </a:r>
            <a:r>
              <a:rPr lang="ru-RU" sz="1600" b="1" dirty="0">
                <a:solidFill>
                  <a:srgbClr val="0070C0"/>
                </a:solidFill>
                <a:latin typeface="Arial" panose="020B0604020202020204" pitchFamily="34" charset="0"/>
                <a:ea typeface="Liberation Sans"/>
                <a:cs typeface="Liberation Sans"/>
              </a:rPr>
              <a:t>дети старшей группы, воспитатели, родители.</a:t>
            </a:r>
            <a:endParaRPr lang="ru-RU" sz="600" dirty="0">
              <a:solidFill>
                <a:prstClr val="black"/>
              </a:solidFill>
              <a:latin typeface="Arial" panose="020B0604020202020204" pitchFamily="34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1600" b="1" dirty="0">
                <a:solidFill>
                  <a:srgbClr val="1B4171"/>
                </a:solidFill>
                <a:latin typeface="Arial" panose="020B0604020202020204" pitchFamily="34" charset="0"/>
                <a:ea typeface="Liberation Sans"/>
                <a:cs typeface="Liberation Sans"/>
              </a:rPr>
              <a:t>Продукт проекта: </a:t>
            </a:r>
            <a:r>
              <a:rPr lang="ru-RU" sz="1600" b="1" dirty="0">
                <a:solidFill>
                  <a:srgbClr val="0070C0"/>
                </a:solidFill>
                <a:latin typeface="Arial" panose="020B0604020202020204" pitchFamily="34" charset="0"/>
                <a:ea typeface="Liberation Sans"/>
                <a:cs typeface="Liberation Sans"/>
              </a:rPr>
              <a:t>создание мини-музея «Соли», организация выставки из солёного теста «Волшебница-соль», презентация. </a:t>
            </a: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1600" b="1" dirty="0">
                <a:solidFill>
                  <a:srgbClr val="1B4171"/>
                </a:solidFill>
                <a:latin typeface="Arial" panose="020B0604020202020204" pitchFamily="34" charset="0"/>
                <a:ea typeface="Liberation Sans"/>
                <a:cs typeface="Liberation Sans"/>
              </a:rPr>
              <a:t>Презентация проекта: </a:t>
            </a:r>
            <a:r>
              <a:rPr lang="ru-RU" sz="1600" b="1" dirty="0">
                <a:solidFill>
                  <a:srgbClr val="0070C0"/>
                </a:solidFill>
                <a:latin typeface="Arial" panose="020B0604020202020204" pitchFamily="34" charset="0"/>
                <a:ea typeface="Liberation Sans"/>
                <a:cs typeface="Liberation Sans"/>
              </a:rPr>
              <a:t>презентация мини-музея.</a:t>
            </a:r>
            <a:endParaRPr lang="ru-RU" sz="600" dirty="0">
              <a:solidFill>
                <a:prstClr val="black"/>
              </a:solidFill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9339783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539552" y="332656"/>
            <a:ext cx="8424936" cy="60631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4000" b="1" dirty="0">
                <a:solidFill>
                  <a:srgbClr val="0070C0"/>
                </a:solidFill>
                <a:latin typeface="Arial" panose="020B0604020202020204" pitchFamily="34" charset="0"/>
                <a:ea typeface="Liberation Sans"/>
                <a:cs typeface="Liberation Sans"/>
              </a:rPr>
              <a:t>Предполагаемый результат</a:t>
            </a:r>
          </a:p>
          <a:p>
            <a:pPr lvl="0" algn="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b="1" i="1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i="1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«Чем больше ребенок видел, слышал, пережил,</a:t>
            </a:r>
            <a:br>
              <a:rPr lang="ru-RU" i="1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i="1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                                                           чем большим количеством элементов  </a:t>
            </a:r>
            <a:r>
              <a:rPr lang="ru-RU" i="1" dirty="0" err="1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действи</a:t>
            </a:r>
            <a:r>
              <a:rPr lang="ru-RU" i="1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-</a:t>
            </a:r>
            <a:br>
              <a:rPr lang="ru-RU" i="1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i="1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                                                           </a:t>
            </a:r>
            <a:r>
              <a:rPr lang="ru-RU" i="1" dirty="0" err="1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тельности</a:t>
            </a:r>
            <a:r>
              <a:rPr lang="ru-RU" i="1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он располагает в своем опыте, тем</a:t>
            </a:r>
            <a:br>
              <a:rPr lang="ru-RU" i="1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i="1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                                                           значительнее и продуктивнее при других равных</a:t>
            </a:r>
            <a:br>
              <a:rPr lang="ru-RU" i="1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i="1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                                                           условиях будет его творческая деятельность»</a:t>
            </a:r>
            <a:br>
              <a:rPr lang="ru-RU" i="1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i="1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                                                                                                               Л.С. Выготский </a:t>
            </a:r>
            <a:endParaRPr lang="ru-RU" sz="4000" b="1" dirty="0">
              <a:solidFill>
                <a:srgbClr val="0070C0"/>
              </a:solidFill>
              <a:latin typeface="Arial" panose="020B0604020202020204" pitchFamily="34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endParaRPr lang="ru-RU" sz="600" dirty="0">
              <a:solidFill>
                <a:srgbClr val="0070C0"/>
              </a:solidFill>
              <a:latin typeface="Arial" panose="020B0604020202020204" pitchFamily="34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  <a:buFontTx/>
              <a:buChar char="•"/>
            </a:pPr>
            <a:r>
              <a:rPr lang="ru-RU" b="1" dirty="0">
                <a:solidFill>
                  <a:srgbClr val="073E87"/>
                </a:solidFill>
                <a:latin typeface="Arial" panose="020B0604020202020204" pitchFamily="34" charset="0"/>
                <a:ea typeface="Liberation Sans"/>
                <a:cs typeface="Liberation Sans"/>
              </a:rPr>
              <a:t>Дети познакомятся с природным минералом «Соль» его видами и свойствами. У них возрастёт познавательный интерес к исследованию природы.</a:t>
            </a:r>
            <a:endParaRPr lang="ru-RU" sz="600" dirty="0">
              <a:solidFill>
                <a:prstClr val="black"/>
              </a:solidFill>
              <a:latin typeface="Arial" panose="020B0604020202020204" pitchFamily="34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  <a:buFontTx/>
              <a:buChar char="•"/>
            </a:pPr>
            <a:r>
              <a:rPr lang="ru-RU" b="1" dirty="0">
                <a:solidFill>
                  <a:srgbClr val="073E87"/>
                </a:solidFill>
                <a:latin typeface="Arial" panose="020B0604020202020204" pitchFamily="34" charset="0"/>
                <a:ea typeface="Liberation Sans"/>
                <a:cs typeface="Liberation Sans"/>
              </a:rPr>
              <a:t>У детей будет развиваться наблюдательность, внимание, умение сравнивать, видеть причинно-следственные связи и делать выводы.</a:t>
            </a:r>
            <a:endParaRPr lang="ru-RU" sz="600" dirty="0">
              <a:solidFill>
                <a:prstClr val="black"/>
              </a:solidFill>
              <a:latin typeface="Arial" panose="020B0604020202020204" pitchFamily="34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  <a:buFontTx/>
              <a:buChar char="•"/>
            </a:pPr>
            <a:r>
              <a:rPr lang="ru-RU" b="1" dirty="0">
                <a:solidFill>
                  <a:srgbClr val="073E87"/>
                </a:solidFill>
                <a:latin typeface="Arial" panose="020B0604020202020204" pitchFamily="34" charset="0"/>
                <a:ea typeface="Liberation Sans"/>
                <a:cs typeface="Liberation Sans"/>
              </a:rPr>
              <a:t>У детей возникнет желание и умение использовать соль в творческой деятельности.</a:t>
            </a:r>
            <a:endParaRPr lang="ru-RU" sz="600" dirty="0">
              <a:solidFill>
                <a:prstClr val="black"/>
              </a:solidFill>
              <a:latin typeface="Arial" panose="020B0604020202020204" pitchFamily="34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  <a:buFontTx/>
              <a:buChar char="•"/>
            </a:pPr>
            <a:r>
              <a:rPr lang="ru-RU" b="1" dirty="0">
                <a:solidFill>
                  <a:srgbClr val="073E87"/>
                </a:solidFill>
                <a:latin typeface="Arial" panose="020B0604020202020204" pitchFamily="34" charset="0"/>
                <a:ea typeface="Liberation Sans"/>
                <a:cs typeface="Liberation Sans"/>
              </a:rPr>
              <a:t>Возрастёт интерес к устному народному творчеству посредством сказок, пословиц и поговорок.</a:t>
            </a:r>
            <a:endParaRPr lang="ru-RU" sz="600" dirty="0">
              <a:solidFill>
                <a:prstClr val="black"/>
              </a:solidFill>
              <a:latin typeface="Arial" panose="020B0604020202020204" pitchFamily="34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  <a:buFontTx/>
              <a:buChar char="•"/>
            </a:pPr>
            <a:r>
              <a:rPr lang="ru-RU" b="1" dirty="0">
                <a:solidFill>
                  <a:srgbClr val="073E87"/>
                </a:solidFill>
                <a:latin typeface="Arial" panose="020B0604020202020204" pitchFamily="34" charset="0"/>
                <a:ea typeface="Liberation Sans"/>
                <a:cs typeface="Liberation Sans"/>
              </a:rPr>
              <a:t>Родители вовлечены в работу, больше общаются с детьми и между собой, взаимодействуют с воспитателями.</a:t>
            </a:r>
            <a:endParaRPr lang="ru-RU" sz="600" dirty="0">
              <a:solidFill>
                <a:prstClr val="black"/>
              </a:solidFill>
              <a:latin typeface="Arial" panose="020B0604020202020204" pitchFamily="34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  <a:buFontTx/>
              <a:buChar char="•"/>
            </a:pPr>
            <a:r>
              <a:rPr lang="ru-RU" b="1" dirty="0">
                <a:solidFill>
                  <a:srgbClr val="073E87"/>
                </a:solidFill>
                <a:latin typeface="Arial" panose="020B0604020202020204" pitchFamily="34" charset="0"/>
                <a:ea typeface="Liberation Sans"/>
                <a:cs typeface="Liberation Sans"/>
              </a:rPr>
              <a:t>Как продукт проекта совместными усилиями детей, воспитателями и родителей создание мини-музея и выставки.</a:t>
            </a:r>
            <a:endParaRPr lang="ru-RU" dirty="0">
              <a:solidFill>
                <a:prstClr val="black"/>
              </a:solidFill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2175448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1520" y="1556792"/>
            <a:ext cx="8496944" cy="4896544"/>
          </a:xfrm>
        </p:spPr>
        <p:txBody>
          <a:bodyPr/>
          <a:lstStyle/>
          <a:p>
            <a:pPr marL="0" indent="0" algn="l">
              <a:buNone/>
            </a:pPr>
            <a:r>
              <a:rPr lang="ru-RU" sz="2400" i="1" dirty="0"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Задачи проекта:</a:t>
            </a:r>
            <a:br>
              <a:rPr lang="ru-RU" sz="2400" b="0" dirty="0"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</a:br>
            <a:r>
              <a:rPr lang="ru-RU" sz="1600" i="1" dirty="0">
                <a:solidFill>
                  <a:srgbClr val="0070C0"/>
                </a:solidFill>
                <a:effectLst/>
                <a:latin typeface="Times New Roman" pitchFamily="18" charset="0"/>
                <a:cs typeface="Times New Roman" pitchFamily="18" charset="0"/>
              </a:rPr>
              <a:t>Образовательная область «Познавательное развитие»:</a:t>
            </a:r>
            <a:br>
              <a:rPr lang="ru-RU" sz="1600" b="0" i="1" dirty="0"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</a:br>
            <a:r>
              <a:rPr lang="ru-RU" sz="1600" b="0" dirty="0"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Расширять представления о соли, ее свойствах и качествах, характере использования человеком.</a:t>
            </a:r>
            <a:br>
              <a:rPr lang="ru-RU" sz="1600" b="0" dirty="0"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</a:br>
            <a:r>
              <a:rPr lang="ru-RU" sz="1600" b="0" dirty="0"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 Приобщать к элементарному экспериментированию, способствовать развитию и совершенствованию разных методов познания.</a:t>
            </a:r>
            <a:br>
              <a:rPr lang="ru-RU" sz="1600" b="0" dirty="0"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</a:br>
            <a:r>
              <a:rPr lang="ru-RU" sz="1600" b="0" dirty="0"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 Побуждать ставить цель, определять последовательность действий, оценивать и корректировать свои действия, радоваться результату экспериментирования.</a:t>
            </a:r>
            <a:br>
              <a:rPr lang="ru-RU" sz="1600" b="0" dirty="0"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</a:br>
            <a:r>
              <a:rPr lang="ru-RU" sz="1600" i="1" dirty="0">
                <a:solidFill>
                  <a:srgbClr val="0070C0"/>
                </a:solidFill>
                <a:effectLst/>
                <a:latin typeface="Times New Roman" pitchFamily="18" charset="0"/>
                <a:cs typeface="Times New Roman" pitchFamily="18" charset="0"/>
              </a:rPr>
              <a:t>Образовательная область «Социально- коммуникативное развитие»:</a:t>
            </a:r>
            <a:br>
              <a:rPr lang="ru-RU" sz="1600" b="0" i="1" dirty="0"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</a:br>
            <a:r>
              <a:rPr lang="ru-RU" sz="1600" b="0" dirty="0"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Расширять кругозор посредством приобщения к опыту познания окружающего мира. Пробуждать положительное, бережное отношение к окружающему миру.</a:t>
            </a:r>
            <a:br>
              <a:rPr lang="ru-RU" sz="1600" b="0" dirty="0"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</a:br>
            <a:r>
              <a:rPr lang="ru-RU" sz="1600" i="1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Образовательная область «Художественно –эстетическое развитие»: </a:t>
            </a:r>
            <a:r>
              <a:rPr lang="ru-RU" sz="1600" b="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Развивать творческие способности, фантазию, воображение. Вызвать интерес к нетрадиционному рисованию (рисование солью). </a:t>
            </a:r>
            <a:br>
              <a:rPr lang="ru-RU" sz="1600" b="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1600" i="1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Образовательная область «Речевое развитие»: </a:t>
            </a:r>
            <a:r>
              <a:rPr lang="ru-RU" sz="1600" b="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Развивать свободное общение со взрослыми посредством познавательно – исследовательской и продуктивной деятельности. Приобщать к слушанию познавательной и художественной литературы.</a:t>
            </a:r>
            <a:br>
              <a:rPr lang="ru-RU" sz="1600" b="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1600" i="1" dirty="0">
                <a:solidFill>
                  <a:schemeClr val="bg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Образовательная область «Физическое развитие»:</a:t>
            </a:r>
            <a:r>
              <a:rPr lang="ru-RU" sz="1600" i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b="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Развивать мелкую моторику, координацию движений рук посредством продуктивной деятельности. Активизировать двигательную активность.</a:t>
            </a:r>
            <a:br>
              <a:rPr lang="ru-RU" sz="1600" b="0" i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endParaRPr lang="ru-RU" sz="1600" b="0" dirty="0"/>
          </a:p>
        </p:txBody>
      </p:sp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318162" y="188640"/>
            <a:ext cx="8064896" cy="1944216"/>
          </a:xfrm>
        </p:spPr>
        <p:txBody>
          <a:bodyPr>
            <a:normAutofit/>
          </a:bodyPr>
          <a:lstStyle/>
          <a:p>
            <a:pPr marL="45720" indent="0">
              <a:buNone/>
            </a:pPr>
            <a:r>
              <a:rPr lang="ru-RU" sz="2400" b="1" i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Цель проекта: </a:t>
            </a:r>
          </a:p>
          <a:p>
            <a:pPr marL="45720" indent="0">
              <a:buNone/>
            </a:pPr>
            <a:r>
              <a:rPr lang="ru-RU" sz="20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Развивать интерес к окружающему, открывая новое в знакомом. Формировать познавательную активность детей в процессе экспериментирования с природным веществом - солью. </a:t>
            </a:r>
          </a:p>
        </p:txBody>
      </p:sp>
    </p:spTree>
    <p:extLst>
      <p:ext uri="{BB962C8B-B14F-4D97-AF65-F5344CB8AC3E}">
        <p14:creationId xmlns:p14="http://schemas.microsoft.com/office/powerpoint/2010/main" val="253144027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55576" y="3573016"/>
            <a:ext cx="7704855" cy="2880320"/>
          </a:xfrm>
        </p:spPr>
        <p:txBody>
          <a:bodyPr/>
          <a:lstStyle/>
          <a:p>
            <a:pPr marL="0" indent="0" algn="l">
              <a:buNone/>
            </a:pPr>
            <a:r>
              <a:rPr lang="ru-RU" dirty="0"/>
              <a:t>   </a:t>
            </a:r>
          </a:p>
        </p:txBody>
      </p:sp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683568" y="404664"/>
            <a:ext cx="8136904" cy="3240360"/>
          </a:xfrm>
        </p:spPr>
        <p:txBody>
          <a:bodyPr>
            <a:noAutofit/>
          </a:bodyPr>
          <a:lstStyle/>
          <a:p>
            <a:pPr marL="45720" indent="0" algn="ctr">
              <a:buNone/>
            </a:pPr>
            <a:r>
              <a:rPr lang="ru-RU" sz="2400" b="1" i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Актуальность</a:t>
            </a:r>
            <a:endParaRPr lang="ru-RU" sz="2400" i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marL="0" lvl="0" indent="0" algn="ctr" eaLnBrk="0" fontAlgn="base" hangingPunct="0">
              <a:spcBef>
                <a:spcPct val="0"/>
              </a:spcBef>
              <a:spcAft>
                <a:spcPct val="0"/>
              </a:spcAft>
              <a:buClrTx/>
              <a:buSzTx/>
              <a:buNone/>
            </a:pPr>
            <a:r>
              <a:rPr lang="ru-RU" sz="1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 </a:t>
            </a:r>
            <a:r>
              <a:rPr lang="ru-RU" dirty="0">
                <a:solidFill>
                  <a:srgbClr val="073E87"/>
                </a:solidFill>
                <a:latin typeface="Arial" panose="020B0604020202020204" pitchFamily="34" charset="0"/>
                <a:ea typeface="Liberation Sans" charset="0"/>
                <a:cs typeface="Liberation Sans" charset="0"/>
              </a:rPr>
              <a:t>Дети по своей натуре – исследователи, они очень любознательны и настроены на </a:t>
            </a:r>
            <a:r>
              <a:rPr lang="ru-RU" b="1" dirty="0">
                <a:solidFill>
                  <a:srgbClr val="073E87"/>
                </a:solidFill>
                <a:latin typeface="Arial" panose="020B0604020202020204" pitchFamily="34" charset="0"/>
                <a:ea typeface="Liberation Sans" charset="0"/>
                <a:cs typeface="Liberation Sans" charset="0"/>
              </a:rPr>
              <a:t>познание окружающего мира</a:t>
            </a:r>
            <a:r>
              <a:rPr lang="ru-RU" dirty="0">
                <a:solidFill>
                  <a:srgbClr val="073E87"/>
                </a:solidFill>
                <a:latin typeface="Arial" panose="020B0604020202020204" pitchFamily="34" charset="0"/>
                <a:ea typeface="Liberation Sans" charset="0"/>
                <a:cs typeface="Liberation Sans" charset="0"/>
              </a:rPr>
              <a:t>. Главное достоинство метода </a:t>
            </a:r>
            <a:r>
              <a:rPr lang="ru-RU" b="1" dirty="0">
                <a:solidFill>
                  <a:srgbClr val="073E87"/>
                </a:solidFill>
                <a:latin typeface="Arial" panose="020B0604020202020204" pitchFamily="34" charset="0"/>
                <a:ea typeface="Liberation Sans" charset="0"/>
                <a:cs typeface="Liberation Sans" charset="0"/>
              </a:rPr>
              <a:t>проекта</a:t>
            </a:r>
            <a:r>
              <a:rPr lang="ru-RU" dirty="0">
                <a:solidFill>
                  <a:srgbClr val="073E87"/>
                </a:solidFill>
                <a:latin typeface="Arial" panose="020B0604020202020204" pitchFamily="34" charset="0"/>
                <a:ea typeface="Liberation Sans" charset="0"/>
                <a:cs typeface="Liberation Sans" charset="0"/>
              </a:rPr>
              <a:t>-  возможность самостоятельно, с небольшой помощью взрослого установить представления о различных сторонах изучаемого объекта.</a:t>
            </a:r>
            <a:endParaRPr lang="ru-RU" sz="600" dirty="0">
              <a:solidFill>
                <a:prstClr val="black"/>
              </a:solidFill>
              <a:latin typeface="Arial" panose="020B0604020202020204" pitchFamily="34" charset="0"/>
            </a:endParaRPr>
          </a:p>
          <a:p>
            <a:pPr marL="0" lvl="0" indent="0" algn="ctr" eaLnBrk="0" fontAlgn="base" hangingPunct="0">
              <a:spcBef>
                <a:spcPct val="0"/>
              </a:spcBef>
              <a:spcAft>
                <a:spcPct val="0"/>
              </a:spcAft>
              <a:buClrTx/>
              <a:buSzTx/>
              <a:buNone/>
            </a:pPr>
            <a:r>
              <a:rPr lang="ru-RU" dirty="0">
                <a:solidFill>
                  <a:srgbClr val="073E87"/>
                </a:solidFill>
                <a:latin typeface="Arial" panose="020B0604020202020204" pitchFamily="34" charset="0"/>
                <a:ea typeface="Liberation Sans" charset="0"/>
                <a:cs typeface="Liberation Sans" charset="0"/>
              </a:rPr>
              <a:t>Почему </a:t>
            </a:r>
            <a:r>
              <a:rPr lang="ru-RU" b="1" dirty="0">
                <a:solidFill>
                  <a:srgbClr val="073E87"/>
                </a:solidFill>
                <a:latin typeface="Arial" panose="020B0604020202020204" pitchFamily="34" charset="0"/>
                <a:ea typeface="Liberation Sans" charset="0"/>
                <a:cs typeface="Liberation Sans" charset="0"/>
              </a:rPr>
              <a:t>соль</a:t>
            </a:r>
            <a:r>
              <a:rPr lang="ru-RU" dirty="0">
                <a:solidFill>
                  <a:srgbClr val="073E87"/>
                </a:solidFill>
                <a:latin typeface="Arial" panose="020B0604020202020204" pitchFamily="34" charset="0"/>
                <a:ea typeface="Liberation Sans" charset="0"/>
                <a:cs typeface="Liberation Sans" charset="0"/>
              </a:rPr>
              <a:t>? Интересное и необычное всегда рядом. </a:t>
            </a:r>
            <a:r>
              <a:rPr lang="ru-RU" b="1" dirty="0">
                <a:solidFill>
                  <a:srgbClr val="073E87"/>
                </a:solidFill>
                <a:latin typeface="Arial" panose="020B0604020202020204" pitchFamily="34" charset="0"/>
                <a:ea typeface="Liberation Sans" charset="0"/>
                <a:cs typeface="Liberation Sans" charset="0"/>
              </a:rPr>
              <a:t>Соль</a:t>
            </a:r>
            <a:r>
              <a:rPr lang="ru-RU" dirty="0">
                <a:solidFill>
                  <a:srgbClr val="073E87"/>
                </a:solidFill>
                <a:latin typeface="Arial" panose="020B0604020202020204" pitchFamily="34" charset="0"/>
                <a:ea typeface="Liberation Sans" charset="0"/>
                <a:cs typeface="Liberation Sans" charset="0"/>
              </a:rPr>
              <a:t>, которая есть в каждом доме, на каждом столе- известная и </a:t>
            </a:r>
            <a:r>
              <a:rPr lang="ru-RU" sz="1800" dirty="0">
                <a:solidFill>
                  <a:srgbClr val="073E87"/>
                </a:solidFill>
                <a:latin typeface="Arial" panose="020B0604020202020204" pitchFamily="34" charset="0"/>
                <a:ea typeface="Liberation Sans" charset="0"/>
                <a:cs typeface="Liberation Sans" charset="0"/>
              </a:rPr>
              <a:t>знакомая, </a:t>
            </a:r>
            <a:r>
              <a:rPr lang="ru-RU" sz="1800" b="1" dirty="0">
                <a:solidFill>
                  <a:srgbClr val="073E87"/>
                </a:solidFill>
                <a:latin typeface="Arial" panose="020B0604020202020204" pitchFamily="34" charset="0"/>
                <a:ea typeface="Liberation Sans" charset="0"/>
                <a:cs typeface="Liberation Sans" charset="0"/>
              </a:rPr>
              <a:t>непознанная и таинственная</a:t>
            </a:r>
            <a:r>
              <a:rPr lang="ru-RU" sz="1800" dirty="0">
                <a:solidFill>
                  <a:srgbClr val="073E87"/>
                </a:solidFill>
                <a:latin typeface="Arial" panose="020B0604020202020204" pitchFamily="34" charset="0"/>
                <a:ea typeface="Liberation Sans" charset="0"/>
                <a:cs typeface="Liberation Sans" charset="0"/>
              </a:rPr>
              <a:t>.</a:t>
            </a:r>
            <a:endParaRPr lang="ru-RU" sz="600" dirty="0">
              <a:solidFill>
                <a:prstClr val="black"/>
              </a:solidFill>
              <a:latin typeface="Arial" panose="020B0604020202020204" pitchFamily="34" charset="0"/>
            </a:endParaRPr>
          </a:p>
          <a:p>
            <a:pPr marL="45720" indent="0">
              <a:buNone/>
            </a:pPr>
            <a:endParaRPr lang="ru-RU" sz="18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45740" y="4077072"/>
            <a:ext cx="5724525" cy="273630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70129591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3568" y="2276872"/>
            <a:ext cx="8136903" cy="3384376"/>
          </a:xfrm>
        </p:spPr>
        <p:txBody>
          <a:bodyPr/>
          <a:lstStyle/>
          <a:p>
            <a:pPr marL="0" indent="0" algn="l">
              <a:buNone/>
            </a:pPr>
            <a:r>
              <a:rPr lang="ru-RU" sz="2400" i="1" dirty="0"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Анализ ситуации:</a:t>
            </a:r>
            <a:r>
              <a:rPr lang="ru-RU" sz="2000" i="1" dirty="0"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 </a:t>
            </a:r>
            <a:br>
              <a:rPr lang="ru-RU" sz="2000" b="0" dirty="0"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</a:br>
            <a:r>
              <a:rPr lang="ru-RU" sz="2000" b="0" dirty="0"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Почему соль? Чем могла заинтересовать детей  обыкновенная соль, что в ней необычного? Почему не сахар или другой продукт? А все очень просто.</a:t>
            </a:r>
            <a:br>
              <a:rPr lang="ru-RU" sz="2000" b="0" dirty="0"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</a:br>
            <a:r>
              <a:rPr lang="ru-RU" sz="2000" b="0" dirty="0"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Тема исследовательской деятельности возникла после чтения чешской сказки </a:t>
            </a:r>
            <a:r>
              <a:rPr lang="ru-RU" sz="2000" b="0" i="1" dirty="0"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«Соль»</a:t>
            </a:r>
            <a:r>
              <a:rPr lang="ru-RU" sz="2000" b="0" dirty="0"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. У ребят возникло множество вопросов. Мы стали рассуждать, что соль бывает разная: крупная и мелкая. Карина сказала, что у неё дома есть цветная соль. Это очень нас заинтересовало. Мы решили исследовать соль. Тогда и возникла идея создать этот проект. </a:t>
            </a:r>
            <a:br>
              <a:rPr lang="ru-RU" sz="2000" b="0" dirty="0"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</a:br>
            <a:endParaRPr lang="ru-RU" sz="2000" b="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611560" y="332656"/>
            <a:ext cx="8136904" cy="1728192"/>
          </a:xfrm>
        </p:spPr>
        <p:txBody>
          <a:bodyPr>
            <a:normAutofit/>
          </a:bodyPr>
          <a:lstStyle/>
          <a:p>
            <a:pPr marL="45720" indent="0">
              <a:buNone/>
            </a:pPr>
            <a:r>
              <a:rPr lang="ru-RU" sz="2800" b="1" i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Гипотеза:</a:t>
            </a:r>
            <a:r>
              <a:rPr lang="ru-RU" sz="2800" i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 </a:t>
            </a:r>
          </a:p>
          <a:p>
            <a:pPr marL="45720" indent="0">
              <a:buNone/>
            </a:pPr>
            <a:r>
              <a:rPr lang="ru-RU" sz="20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Основанием для разработки проекта стала следующая </a:t>
            </a:r>
            <a:r>
              <a:rPr lang="ru-RU" sz="2000" b="1" i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гипотеза</a:t>
            </a:r>
            <a:r>
              <a:rPr lang="ru-RU" sz="20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: соль - это не только вещество, необходимое человеку для жизнедеятельности, но и интересный материал для опытов, наблюдений и творчества.</a:t>
            </a:r>
          </a:p>
        </p:txBody>
      </p:sp>
    </p:spTree>
    <p:extLst>
      <p:ext uri="{BB962C8B-B14F-4D97-AF65-F5344CB8AC3E}">
        <p14:creationId xmlns:p14="http://schemas.microsoft.com/office/powerpoint/2010/main" val="334388811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3568" y="908720"/>
            <a:ext cx="8208911" cy="5616624"/>
          </a:xfrm>
        </p:spPr>
        <p:txBody>
          <a:bodyPr/>
          <a:lstStyle/>
          <a:p>
            <a:pPr marL="0" indent="0" algn="l">
              <a:buNone/>
            </a:pPr>
            <a:r>
              <a:rPr lang="ru-RU" sz="2000" b="0" dirty="0"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Принцип </a:t>
            </a:r>
            <a:r>
              <a:rPr lang="ru-RU" sz="2000" b="0" i="1" dirty="0"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развивающего обучения</a:t>
            </a:r>
            <a:r>
              <a:rPr lang="ru-RU" sz="2000" b="0" dirty="0"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, основанный на детской активности в экспериментировании, решении проблемных ситуаций, усвоении разнообразных способов получения информации (у взрослых, из книг и Интернета);</a:t>
            </a:r>
            <a:br>
              <a:rPr lang="ru-RU" sz="2000" b="0" dirty="0"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</a:br>
            <a:r>
              <a:rPr lang="ru-RU" sz="2000" b="0" dirty="0"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принцип </a:t>
            </a:r>
            <a:r>
              <a:rPr lang="ru-RU" sz="2000" b="0" i="1" dirty="0"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«спирали</a:t>
            </a:r>
            <a:r>
              <a:rPr lang="ru-RU" sz="2000" b="0" dirty="0"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», когда дети возвращаются к изучаемой проблеме несколько раз: в ходе наблюдений, в игровой и творческой деятельности;</a:t>
            </a:r>
            <a:br>
              <a:rPr lang="ru-RU" sz="2000" b="0" dirty="0"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</a:br>
            <a:r>
              <a:rPr lang="ru-RU" sz="2000" b="0" dirty="0"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принцип </a:t>
            </a:r>
            <a:r>
              <a:rPr lang="ru-RU" sz="2000" b="0" i="1" dirty="0"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интеграции</a:t>
            </a:r>
            <a:r>
              <a:rPr lang="ru-RU" sz="2000" b="0" dirty="0"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, которая позволяет формировать у ребёнка целостное представление о мире;</a:t>
            </a:r>
            <a:br>
              <a:rPr lang="ru-RU" sz="2000" b="0" dirty="0"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</a:br>
            <a:r>
              <a:rPr lang="ru-RU" sz="2000" b="0" dirty="0"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принцип </a:t>
            </a:r>
            <a:r>
              <a:rPr lang="ru-RU" sz="2000" b="0" i="1" dirty="0"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рационального сочетания </a:t>
            </a:r>
            <a:r>
              <a:rPr lang="ru-RU" sz="2000" b="0" dirty="0"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разных видов детской деятельности;</a:t>
            </a:r>
            <a:br>
              <a:rPr lang="ru-RU" sz="2000" b="0" dirty="0"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</a:br>
            <a:r>
              <a:rPr lang="ru-RU" sz="2000" b="0" dirty="0"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принцип </a:t>
            </a:r>
            <a:r>
              <a:rPr lang="ru-RU" sz="2000" b="0" i="1" dirty="0"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сотрудничества</a:t>
            </a:r>
            <a:r>
              <a:rPr lang="ru-RU" sz="2000" b="0" dirty="0"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 между детьми, педагогами, родителями;</a:t>
            </a:r>
            <a:br>
              <a:rPr lang="ru-RU" sz="2000" b="0" dirty="0"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</a:br>
            <a:r>
              <a:rPr lang="ru-RU" sz="2000" b="0" dirty="0"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принцип </a:t>
            </a:r>
            <a:r>
              <a:rPr lang="ru-RU" sz="2000" b="0" i="1" dirty="0"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прочности </a:t>
            </a:r>
            <a:r>
              <a:rPr lang="ru-RU" sz="2000" b="0" dirty="0"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закрепляет усвоение знаний.</a:t>
            </a:r>
            <a:br>
              <a:rPr lang="ru-RU" sz="2000" b="0" dirty="0"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</a:br>
            <a:br>
              <a:rPr lang="ru-RU" sz="2000" b="0" dirty="0"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</a:br>
            <a:r>
              <a:rPr lang="ru-RU" sz="2400" i="1" dirty="0"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Методы и приемы реализации проекта</a:t>
            </a:r>
            <a:r>
              <a:rPr lang="ru-RU" sz="2000" b="0" dirty="0"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:</a:t>
            </a:r>
            <a:br>
              <a:rPr lang="ru-RU" sz="2000" b="0" dirty="0"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</a:br>
            <a:r>
              <a:rPr lang="ru-RU" sz="2000" b="0" dirty="0"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поисковая деятельность;</a:t>
            </a:r>
            <a:br>
              <a:rPr lang="ru-RU" sz="2000" b="0" dirty="0"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</a:br>
            <a:r>
              <a:rPr lang="ru-RU" sz="2000" b="0" dirty="0"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анализ познавательной литературы;</a:t>
            </a:r>
            <a:br>
              <a:rPr lang="ru-RU" sz="2000" b="0" dirty="0"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</a:br>
            <a:r>
              <a:rPr lang="ru-RU" sz="2000" b="0" dirty="0"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наблюдения;</a:t>
            </a:r>
            <a:br>
              <a:rPr lang="ru-RU" sz="2000" b="0" dirty="0"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</a:br>
            <a:r>
              <a:rPr lang="ru-RU" sz="2000" b="0" dirty="0"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опытно- экспериментальная, исследовательская деятельность;</a:t>
            </a:r>
            <a:br>
              <a:rPr lang="ru-RU" sz="2000" b="0" dirty="0"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</a:br>
            <a:r>
              <a:rPr lang="ru-RU" sz="2000" b="0" dirty="0"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творческая, игровая деятельность.</a:t>
            </a:r>
            <a:br>
              <a:rPr lang="ru-RU" sz="2000" b="0" dirty="0"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</a:br>
            <a:endParaRPr lang="ru-RU" sz="2000" b="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611560" y="404664"/>
            <a:ext cx="7920880" cy="432048"/>
          </a:xfrm>
        </p:spPr>
        <p:txBody>
          <a:bodyPr>
            <a:normAutofit lnSpcReduction="10000"/>
          </a:bodyPr>
          <a:lstStyle/>
          <a:p>
            <a:pPr marL="45720" indent="0">
              <a:buNone/>
            </a:pPr>
            <a:r>
              <a:rPr lang="ru-RU" sz="2400" b="1" i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Основные принципы реализации:</a:t>
            </a:r>
            <a:endParaRPr lang="ru-RU" b="1" dirty="0"/>
          </a:p>
        </p:txBody>
      </p:sp>
    </p:spTree>
    <p:extLst>
      <p:ext uri="{BB962C8B-B14F-4D97-AF65-F5344CB8AC3E}">
        <p14:creationId xmlns:p14="http://schemas.microsoft.com/office/powerpoint/2010/main" val="149426215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179512" y="274290"/>
            <a:ext cx="6192688" cy="473975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sz="3200" b="1" dirty="0">
                <a:solidFill>
                  <a:srgbClr val="0070C0"/>
                </a:solidFill>
                <a:latin typeface="Arial" panose="020B0604020202020204" pitchFamily="34" charset="0"/>
                <a:ea typeface="Liberation Sans" charset="0"/>
                <a:cs typeface="Liberation Sans" charset="0"/>
              </a:rPr>
              <a:t>I.</a:t>
            </a:r>
            <a:r>
              <a:rPr lang="ru-RU" sz="3200" b="1" dirty="0">
                <a:solidFill>
                  <a:srgbClr val="0070C0"/>
                </a:solidFill>
                <a:latin typeface="Arial" panose="020B0604020202020204" pitchFamily="34" charset="0"/>
                <a:ea typeface="Liberation Sans" charset="0"/>
                <a:cs typeface="Liberation Sans" charset="0"/>
              </a:rPr>
              <a:t>Этап: подготовительный</a:t>
            </a:r>
          </a:p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3200" b="1" dirty="0">
                <a:solidFill>
                  <a:srgbClr val="0070C0"/>
                </a:solidFill>
                <a:latin typeface="Arial" panose="020B0604020202020204" pitchFamily="34" charset="0"/>
                <a:ea typeface="Liberation Sans" charset="0"/>
                <a:cs typeface="Liberation Sans" charset="0"/>
              </a:rPr>
              <a:t>Постановка проблемы</a:t>
            </a:r>
            <a:endParaRPr lang="ru-RU" sz="600" dirty="0">
              <a:solidFill>
                <a:srgbClr val="0070C0"/>
              </a:solidFill>
              <a:latin typeface="Arial" panose="020B0604020202020204" pitchFamily="34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1400" b="1" dirty="0">
                <a:solidFill>
                  <a:srgbClr val="0070C0"/>
                </a:solidFill>
                <a:latin typeface="Arial" panose="020B0604020202020204" pitchFamily="34" charset="0"/>
                <a:ea typeface="Liberation Sans" charset="0"/>
                <a:cs typeface="Liberation Sans" charset="0"/>
              </a:rPr>
              <a:t>Воспитатель вносит новую книгу со сказкой «Как Иван купеческий сын за солью ходил».</a:t>
            </a:r>
            <a:endParaRPr lang="ru-RU" sz="600" dirty="0">
              <a:solidFill>
                <a:prstClr val="black"/>
              </a:solidFill>
              <a:latin typeface="Arial" panose="020B0604020202020204" pitchFamily="34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1400" b="1" dirty="0">
                <a:solidFill>
                  <a:srgbClr val="0070C0"/>
                </a:solidFill>
                <a:latin typeface="Arial" panose="020B0604020202020204" pitchFamily="34" charset="0"/>
                <a:ea typeface="Liberation Sans" charset="0"/>
                <a:cs typeface="Liberation Sans" charset="0"/>
              </a:rPr>
              <a:t>После чтения сказки воспитатель спрашивает у детей: Что такое соль? Откуда она берётся? Какая соль бывает?</a:t>
            </a:r>
            <a:endParaRPr lang="ru-RU" sz="600" dirty="0">
              <a:solidFill>
                <a:prstClr val="black"/>
              </a:solidFill>
              <a:latin typeface="Arial" panose="020B0604020202020204" pitchFamily="34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1400" b="1" dirty="0">
                <a:solidFill>
                  <a:srgbClr val="0070C0"/>
                </a:solidFill>
                <a:latin typeface="Arial" panose="020B0604020202020204" pitchFamily="34" charset="0"/>
                <a:ea typeface="Liberation Sans" charset="0"/>
                <a:cs typeface="Liberation Sans" charset="0"/>
              </a:rPr>
              <a:t>Опрос детей показал, что большинство детей имеют общие представления о соли, не знакомы со способами добычи соли, затрудняются в определении разновидностей соли.</a:t>
            </a:r>
            <a:endParaRPr lang="ru-RU" sz="600" dirty="0">
              <a:solidFill>
                <a:prstClr val="black"/>
              </a:solidFill>
              <a:latin typeface="Arial" panose="020B0604020202020204" pitchFamily="34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1400" b="1" dirty="0">
                <a:solidFill>
                  <a:srgbClr val="0070C0"/>
                </a:solidFill>
                <a:latin typeface="Arial" panose="020B0604020202020204" pitchFamily="34" charset="0"/>
                <a:ea typeface="Liberation Sans" charset="0"/>
                <a:cs typeface="Liberation Sans" charset="0"/>
              </a:rPr>
              <a:t>Далее воспитатель продолжает: «Каждый день мы употребляем в пищу соль, и не имеем представление о ее пользе и вреде,  не знаем о ее «удивительных» свойствах, и о том где и как ее добывают, какие виды соли бывают, о том как можно её использовать в творческой деятельности.</a:t>
            </a:r>
            <a:endParaRPr lang="ru-RU" sz="600" dirty="0">
              <a:solidFill>
                <a:prstClr val="black"/>
              </a:solidFill>
              <a:latin typeface="Arial" panose="020B0604020202020204" pitchFamily="34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1400" b="1" dirty="0">
                <a:solidFill>
                  <a:srgbClr val="0070C0"/>
                </a:solidFill>
                <a:latin typeface="Arial" panose="020B0604020202020204" pitchFamily="34" charset="0"/>
                <a:ea typeface="Liberation Sans" charset="0"/>
                <a:cs typeface="Liberation Sans" charset="0"/>
              </a:rPr>
              <a:t>А хотели бы вы всё это узнать?»</a:t>
            </a:r>
            <a:endParaRPr lang="ru-RU" sz="600" dirty="0">
              <a:solidFill>
                <a:prstClr val="black"/>
              </a:solidFill>
              <a:latin typeface="Arial" panose="020B0604020202020204" pitchFamily="34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1400" b="1" dirty="0">
                <a:solidFill>
                  <a:srgbClr val="0070C0"/>
                </a:solidFill>
                <a:latin typeface="Arial" panose="020B0604020202020204" pitchFamily="34" charset="0"/>
                <a:ea typeface="Liberation Sans" charset="0"/>
                <a:cs typeface="Liberation Sans" charset="0"/>
              </a:rPr>
              <a:t>Вместе с детьми было решено начать исследования, чтобы самостоятельно найти ответы на все интересующие нас вопросы, а после познакомить детей старшей группы с природным минералом «Соль».</a:t>
            </a:r>
            <a:endParaRPr lang="ru-RU" dirty="0">
              <a:solidFill>
                <a:prstClr val="black"/>
              </a:solidFill>
              <a:latin typeface="Arial" panose="020B0604020202020204" pitchFamily="34" charset="0"/>
            </a:endParaRPr>
          </a:p>
        </p:txBody>
      </p:sp>
      <p:pic>
        <p:nvPicPr>
          <p:cNvPr id="15" name="Рисунок 1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591373" y="3356992"/>
            <a:ext cx="2215441" cy="32940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6717303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11"/>
          <p:cNvSpPr>
            <a:spLocks noChangeArrowheads="1"/>
          </p:cNvSpPr>
          <p:nvPr/>
        </p:nvSpPr>
        <p:spPr bwMode="auto">
          <a:xfrm>
            <a:off x="0" y="2060848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grpSp>
        <p:nvGrpSpPr>
          <p:cNvPr id="5" name="Group 5642"/>
          <p:cNvGrpSpPr/>
          <p:nvPr/>
        </p:nvGrpSpPr>
        <p:grpSpPr>
          <a:xfrm>
            <a:off x="229235" y="2754268"/>
            <a:ext cx="8695690" cy="2468880"/>
            <a:chOff x="0" y="0"/>
            <a:chExt cx="8695690" cy="2468880"/>
          </a:xfrm>
        </p:grpSpPr>
        <p:pic>
          <p:nvPicPr>
            <p:cNvPr id="6" name="Picture 5679"/>
            <p:cNvPicPr/>
            <p:nvPr/>
          </p:nvPicPr>
          <p:blipFill>
            <a:blip r:embed="rId2"/>
            <a:stretch>
              <a:fillRect/>
            </a:stretch>
          </p:blipFill>
          <p:spPr>
            <a:xfrm>
              <a:off x="-3174" y="-3174"/>
              <a:ext cx="8699500" cy="2473325"/>
            </a:xfrm>
            <a:prstGeom prst="rect">
              <a:avLst/>
            </a:prstGeom>
          </p:spPr>
        </p:pic>
        <p:sp>
          <p:nvSpPr>
            <p:cNvPr id="7" name="Shape 611"/>
            <p:cNvSpPr/>
            <p:nvPr/>
          </p:nvSpPr>
          <p:spPr>
            <a:xfrm>
              <a:off x="5817870" y="1596390"/>
              <a:ext cx="2876550" cy="713740"/>
            </a:xfrm>
            <a:custGeom>
              <a:avLst/>
              <a:gdLst/>
              <a:ahLst/>
              <a:cxnLst/>
              <a:rect l="0" t="0" r="0" b="0"/>
              <a:pathLst>
                <a:path w="2876550" h="713740">
                  <a:moveTo>
                    <a:pt x="2870200" y="0"/>
                  </a:moveTo>
                  <a:lnTo>
                    <a:pt x="2876550" y="0"/>
                  </a:lnTo>
                  <a:lnTo>
                    <a:pt x="2876550" y="433387"/>
                  </a:lnTo>
                  <a:lnTo>
                    <a:pt x="2872740" y="434340"/>
                  </a:lnTo>
                  <a:lnTo>
                    <a:pt x="2755900" y="481330"/>
                  </a:lnTo>
                  <a:lnTo>
                    <a:pt x="2633980" y="525780"/>
                  </a:lnTo>
                  <a:lnTo>
                    <a:pt x="2570480" y="546100"/>
                  </a:lnTo>
                  <a:lnTo>
                    <a:pt x="2506980" y="566420"/>
                  </a:lnTo>
                  <a:lnTo>
                    <a:pt x="2440940" y="584200"/>
                  </a:lnTo>
                  <a:lnTo>
                    <a:pt x="2373630" y="601980"/>
                  </a:lnTo>
                  <a:lnTo>
                    <a:pt x="2302510" y="618490"/>
                  </a:lnTo>
                  <a:lnTo>
                    <a:pt x="2232660" y="633730"/>
                  </a:lnTo>
                  <a:lnTo>
                    <a:pt x="2157730" y="646430"/>
                  </a:lnTo>
                  <a:lnTo>
                    <a:pt x="2084070" y="660400"/>
                  </a:lnTo>
                  <a:lnTo>
                    <a:pt x="2005330" y="671830"/>
                  </a:lnTo>
                  <a:lnTo>
                    <a:pt x="1926590" y="683260"/>
                  </a:lnTo>
                  <a:lnTo>
                    <a:pt x="1844040" y="690880"/>
                  </a:lnTo>
                  <a:lnTo>
                    <a:pt x="1760220" y="698500"/>
                  </a:lnTo>
                  <a:lnTo>
                    <a:pt x="1673860" y="704850"/>
                  </a:lnTo>
                  <a:lnTo>
                    <a:pt x="1584960" y="709930"/>
                  </a:lnTo>
                  <a:lnTo>
                    <a:pt x="1490980" y="711200"/>
                  </a:lnTo>
                  <a:lnTo>
                    <a:pt x="1394460" y="713740"/>
                  </a:lnTo>
                  <a:lnTo>
                    <a:pt x="1296670" y="713740"/>
                  </a:lnTo>
                  <a:lnTo>
                    <a:pt x="1197610" y="711200"/>
                  </a:lnTo>
                  <a:lnTo>
                    <a:pt x="1093470" y="709930"/>
                  </a:lnTo>
                  <a:lnTo>
                    <a:pt x="984250" y="704850"/>
                  </a:lnTo>
                  <a:lnTo>
                    <a:pt x="873760" y="698500"/>
                  </a:lnTo>
                  <a:lnTo>
                    <a:pt x="762000" y="689610"/>
                  </a:lnTo>
                  <a:lnTo>
                    <a:pt x="643890" y="680720"/>
                  </a:lnTo>
                  <a:lnTo>
                    <a:pt x="523240" y="666750"/>
                  </a:lnTo>
                  <a:lnTo>
                    <a:pt x="397510" y="654050"/>
                  </a:lnTo>
                  <a:lnTo>
                    <a:pt x="270510" y="637540"/>
                  </a:lnTo>
                  <a:lnTo>
                    <a:pt x="138430" y="619760"/>
                  </a:lnTo>
                  <a:lnTo>
                    <a:pt x="0" y="599440"/>
                  </a:lnTo>
                  <a:lnTo>
                    <a:pt x="200660" y="566420"/>
                  </a:lnTo>
                  <a:lnTo>
                    <a:pt x="406400" y="528320"/>
                  </a:lnTo>
                  <a:lnTo>
                    <a:pt x="621030" y="488950"/>
                  </a:lnTo>
                  <a:lnTo>
                    <a:pt x="842010" y="443230"/>
                  </a:lnTo>
                  <a:lnTo>
                    <a:pt x="1074420" y="392430"/>
                  </a:lnTo>
                  <a:lnTo>
                    <a:pt x="1314450" y="339090"/>
                  </a:lnTo>
                  <a:lnTo>
                    <a:pt x="1564640" y="280670"/>
                  </a:lnTo>
                  <a:lnTo>
                    <a:pt x="1822450" y="215900"/>
                  </a:lnTo>
                  <a:lnTo>
                    <a:pt x="1964690" y="182880"/>
                  </a:lnTo>
                  <a:lnTo>
                    <a:pt x="2103120" y="148590"/>
                  </a:lnTo>
                  <a:lnTo>
                    <a:pt x="2239010" y="119380"/>
                  </a:lnTo>
                  <a:lnTo>
                    <a:pt x="2371090" y="91440"/>
                  </a:lnTo>
                  <a:lnTo>
                    <a:pt x="2500630" y="66040"/>
                  </a:lnTo>
                  <a:lnTo>
                    <a:pt x="2626360" y="41910"/>
                  </a:lnTo>
                  <a:lnTo>
                    <a:pt x="2749550" y="19050"/>
                  </a:lnTo>
                  <a:lnTo>
                    <a:pt x="2870200" y="0"/>
                  </a:lnTo>
                  <a:close/>
                </a:path>
              </a:pathLst>
            </a:custGeom>
            <a:ln w="0" cap="flat">
              <a:miter lim="127000"/>
            </a:ln>
          </p:spPr>
          <p:style>
            <a:lnRef idx="0">
              <a:srgbClr val="000000"/>
            </a:lnRef>
            <a:fillRef idx="1">
              <a:srgbClr val="C6E7FC"/>
            </a:fillRef>
            <a:effectRef idx="0">
              <a:scrgbClr r="0" g="0" b="0"/>
            </a:effectRef>
            <a:fontRef idx="none"/>
          </p:style>
          <p:txBody>
            <a:bodyPr/>
            <a:lstStyle/>
            <a:p>
              <a:endParaRPr lang="ru-RU"/>
            </a:p>
          </p:txBody>
        </p:sp>
        <p:sp>
          <p:nvSpPr>
            <p:cNvPr id="8" name="Shape 614"/>
            <p:cNvSpPr/>
            <p:nvPr/>
          </p:nvSpPr>
          <p:spPr>
            <a:xfrm>
              <a:off x="2390140" y="1466850"/>
              <a:ext cx="5544820" cy="850900"/>
            </a:xfrm>
            <a:custGeom>
              <a:avLst/>
              <a:gdLst/>
              <a:ahLst/>
              <a:cxnLst/>
              <a:rect l="0" t="0" r="0" b="0"/>
              <a:pathLst>
                <a:path w="5544820" h="850900">
                  <a:moveTo>
                    <a:pt x="684530" y="0"/>
                  </a:moveTo>
                  <a:lnTo>
                    <a:pt x="852170" y="0"/>
                  </a:lnTo>
                  <a:lnTo>
                    <a:pt x="1031240" y="5080"/>
                  </a:lnTo>
                  <a:lnTo>
                    <a:pt x="1220470" y="15240"/>
                  </a:lnTo>
                  <a:lnTo>
                    <a:pt x="1417320" y="30480"/>
                  </a:lnTo>
                  <a:lnTo>
                    <a:pt x="1628140" y="50800"/>
                  </a:lnTo>
                  <a:lnTo>
                    <a:pt x="1849120" y="80010"/>
                  </a:lnTo>
                  <a:lnTo>
                    <a:pt x="1965960" y="96520"/>
                  </a:lnTo>
                  <a:lnTo>
                    <a:pt x="2082800" y="114300"/>
                  </a:lnTo>
                  <a:lnTo>
                    <a:pt x="2204720" y="134620"/>
                  </a:lnTo>
                  <a:lnTo>
                    <a:pt x="2327910" y="156210"/>
                  </a:lnTo>
                  <a:lnTo>
                    <a:pt x="2453640" y="180340"/>
                  </a:lnTo>
                  <a:lnTo>
                    <a:pt x="2583180" y="205740"/>
                  </a:lnTo>
                  <a:lnTo>
                    <a:pt x="2716530" y="234950"/>
                  </a:lnTo>
                  <a:lnTo>
                    <a:pt x="2851150" y="264160"/>
                  </a:lnTo>
                  <a:lnTo>
                    <a:pt x="2989580" y="297180"/>
                  </a:lnTo>
                  <a:lnTo>
                    <a:pt x="3131820" y="330200"/>
                  </a:lnTo>
                  <a:lnTo>
                    <a:pt x="3492500" y="417830"/>
                  </a:lnTo>
                  <a:lnTo>
                    <a:pt x="3835400" y="497840"/>
                  </a:lnTo>
                  <a:lnTo>
                    <a:pt x="4160520" y="567690"/>
                  </a:lnTo>
                  <a:lnTo>
                    <a:pt x="4469130" y="629920"/>
                  </a:lnTo>
                  <a:lnTo>
                    <a:pt x="4759960" y="680720"/>
                  </a:lnTo>
                  <a:lnTo>
                    <a:pt x="5036820" y="727710"/>
                  </a:lnTo>
                  <a:lnTo>
                    <a:pt x="5298440" y="765810"/>
                  </a:lnTo>
                  <a:lnTo>
                    <a:pt x="5424170" y="782320"/>
                  </a:lnTo>
                  <a:lnTo>
                    <a:pt x="5544820" y="797560"/>
                  </a:lnTo>
                  <a:lnTo>
                    <a:pt x="5468620" y="808990"/>
                  </a:lnTo>
                  <a:lnTo>
                    <a:pt x="5387340" y="817880"/>
                  </a:lnTo>
                  <a:lnTo>
                    <a:pt x="5306060" y="826770"/>
                  </a:lnTo>
                  <a:lnTo>
                    <a:pt x="5222240" y="835660"/>
                  </a:lnTo>
                  <a:lnTo>
                    <a:pt x="5134610" y="842010"/>
                  </a:lnTo>
                  <a:lnTo>
                    <a:pt x="5045710" y="847090"/>
                  </a:lnTo>
                  <a:lnTo>
                    <a:pt x="4954270" y="848360"/>
                  </a:lnTo>
                  <a:lnTo>
                    <a:pt x="4857750" y="850900"/>
                  </a:lnTo>
                  <a:lnTo>
                    <a:pt x="4759960" y="850900"/>
                  </a:lnTo>
                  <a:lnTo>
                    <a:pt x="4660900" y="850900"/>
                  </a:lnTo>
                  <a:lnTo>
                    <a:pt x="4555490" y="847090"/>
                  </a:lnTo>
                  <a:lnTo>
                    <a:pt x="4447540" y="842010"/>
                  </a:lnTo>
                  <a:lnTo>
                    <a:pt x="4337050" y="835660"/>
                  </a:lnTo>
                  <a:lnTo>
                    <a:pt x="4224020" y="826770"/>
                  </a:lnTo>
                  <a:lnTo>
                    <a:pt x="4107180" y="817880"/>
                  </a:lnTo>
                  <a:lnTo>
                    <a:pt x="3986530" y="806450"/>
                  </a:lnTo>
                  <a:lnTo>
                    <a:pt x="3860800" y="791210"/>
                  </a:lnTo>
                  <a:lnTo>
                    <a:pt x="3733800" y="774700"/>
                  </a:lnTo>
                  <a:lnTo>
                    <a:pt x="3601720" y="756920"/>
                  </a:lnTo>
                  <a:lnTo>
                    <a:pt x="3465830" y="739140"/>
                  </a:lnTo>
                  <a:lnTo>
                    <a:pt x="3324860" y="716280"/>
                  </a:lnTo>
                  <a:lnTo>
                    <a:pt x="3180080" y="692150"/>
                  </a:lnTo>
                  <a:lnTo>
                    <a:pt x="3031490" y="668020"/>
                  </a:lnTo>
                  <a:lnTo>
                    <a:pt x="2879090" y="638810"/>
                  </a:lnTo>
                  <a:lnTo>
                    <a:pt x="2722880" y="607060"/>
                  </a:lnTo>
                  <a:lnTo>
                    <a:pt x="2559050" y="576580"/>
                  </a:lnTo>
                  <a:lnTo>
                    <a:pt x="2223770" y="502920"/>
                  </a:lnTo>
                  <a:lnTo>
                    <a:pt x="1866900" y="421640"/>
                  </a:lnTo>
                  <a:lnTo>
                    <a:pt x="1489710" y="330200"/>
                  </a:lnTo>
                  <a:lnTo>
                    <a:pt x="1281430" y="279400"/>
                  </a:lnTo>
                  <a:lnTo>
                    <a:pt x="1078230" y="234950"/>
                  </a:lnTo>
                  <a:lnTo>
                    <a:pt x="882650" y="194310"/>
                  </a:lnTo>
                  <a:lnTo>
                    <a:pt x="693420" y="156210"/>
                  </a:lnTo>
                  <a:lnTo>
                    <a:pt x="510540" y="124460"/>
                  </a:lnTo>
                  <a:lnTo>
                    <a:pt x="334010" y="96520"/>
                  </a:lnTo>
                  <a:lnTo>
                    <a:pt x="163830" y="73660"/>
                  </a:lnTo>
                  <a:lnTo>
                    <a:pt x="0" y="53340"/>
                  </a:lnTo>
                  <a:lnTo>
                    <a:pt x="116840" y="35560"/>
                  </a:lnTo>
                  <a:lnTo>
                    <a:pt x="243840" y="22860"/>
                  </a:lnTo>
                  <a:lnTo>
                    <a:pt x="381000" y="11430"/>
                  </a:lnTo>
                  <a:lnTo>
                    <a:pt x="527050" y="5080"/>
                  </a:lnTo>
                  <a:lnTo>
                    <a:pt x="684530" y="0"/>
                  </a:lnTo>
                  <a:close/>
                </a:path>
              </a:pathLst>
            </a:custGeom>
            <a:ln w="0" cap="flat">
              <a:miter lim="127000"/>
            </a:ln>
          </p:spPr>
          <p:style>
            <a:lnRef idx="0">
              <a:srgbClr val="000000"/>
            </a:lnRef>
            <a:fillRef idx="1">
              <a:srgbClr val="C6E7FC"/>
            </a:fillRef>
            <a:effectRef idx="0">
              <a:scrgbClr r="0" g="0" b="0"/>
            </a:effectRef>
            <a:fontRef idx="none"/>
          </p:style>
          <p:txBody>
            <a:bodyPr/>
            <a:lstStyle/>
            <a:p>
              <a:endParaRPr lang="ru-RU"/>
            </a:p>
          </p:txBody>
        </p:sp>
        <p:sp>
          <p:nvSpPr>
            <p:cNvPr id="9" name="Shape 616"/>
            <p:cNvSpPr/>
            <p:nvPr/>
          </p:nvSpPr>
          <p:spPr>
            <a:xfrm>
              <a:off x="2599690" y="1479550"/>
              <a:ext cx="5467350" cy="774700"/>
            </a:xfrm>
            <a:custGeom>
              <a:avLst/>
              <a:gdLst/>
              <a:ahLst/>
              <a:cxnLst/>
              <a:rect l="0" t="0" r="0" b="0"/>
              <a:pathLst>
                <a:path w="5467350" h="774700">
                  <a:moveTo>
                    <a:pt x="0" y="78740"/>
                  </a:moveTo>
                  <a:lnTo>
                    <a:pt x="0" y="78740"/>
                  </a:lnTo>
                  <a:lnTo>
                    <a:pt x="19050" y="73660"/>
                  </a:lnTo>
                  <a:lnTo>
                    <a:pt x="76200" y="62230"/>
                  </a:lnTo>
                  <a:lnTo>
                    <a:pt x="173990" y="46990"/>
                  </a:lnTo>
                  <a:lnTo>
                    <a:pt x="237490" y="38100"/>
                  </a:lnTo>
                  <a:lnTo>
                    <a:pt x="312420" y="29210"/>
                  </a:lnTo>
                  <a:lnTo>
                    <a:pt x="394970" y="22860"/>
                  </a:lnTo>
                  <a:lnTo>
                    <a:pt x="490220" y="15240"/>
                  </a:lnTo>
                  <a:lnTo>
                    <a:pt x="594360" y="8890"/>
                  </a:lnTo>
                  <a:lnTo>
                    <a:pt x="711200" y="3810"/>
                  </a:lnTo>
                  <a:lnTo>
                    <a:pt x="839470" y="2540"/>
                  </a:lnTo>
                  <a:lnTo>
                    <a:pt x="977900" y="0"/>
                  </a:lnTo>
                  <a:lnTo>
                    <a:pt x="1126490" y="2540"/>
                  </a:lnTo>
                  <a:lnTo>
                    <a:pt x="1285240" y="6350"/>
                  </a:lnTo>
                  <a:lnTo>
                    <a:pt x="1457960" y="15240"/>
                  </a:lnTo>
                  <a:lnTo>
                    <a:pt x="1640840" y="26670"/>
                  </a:lnTo>
                  <a:lnTo>
                    <a:pt x="1833880" y="44450"/>
                  </a:lnTo>
                  <a:lnTo>
                    <a:pt x="2040890" y="64770"/>
                  </a:lnTo>
                  <a:lnTo>
                    <a:pt x="2259330" y="88900"/>
                  </a:lnTo>
                  <a:lnTo>
                    <a:pt x="2489200" y="118110"/>
                  </a:lnTo>
                  <a:lnTo>
                    <a:pt x="2731770" y="153670"/>
                  </a:lnTo>
                  <a:lnTo>
                    <a:pt x="2984500" y="194310"/>
                  </a:lnTo>
                  <a:lnTo>
                    <a:pt x="3249930" y="241300"/>
                  </a:lnTo>
                  <a:lnTo>
                    <a:pt x="3528060" y="297180"/>
                  </a:lnTo>
                  <a:lnTo>
                    <a:pt x="3820160" y="356870"/>
                  </a:lnTo>
                  <a:lnTo>
                    <a:pt x="4123690" y="424180"/>
                  </a:lnTo>
                  <a:lnTo>
                    <a:pt x="4441190" y="500380"/>
                  </a:lnTo>
                  <a:lnTo>
                    <a:pt x="4770120" y="582930"/>
                  </a:lnTo>
                  <a:lnTo>
                    <a:pt x="5113020" y="674370"/>
                  </a:lnTo>
                  <a:lnTo>
                    <a:pt x="5467350" y="774700"/>
                  </a:lnTo>
                </a:path>
              </a:pathLst>
            </a:custGeom>
            <a:ln w="0" cap="sq">
              <a:round/>
            </a:ln>
          </p:spPr>
          <p:style>
            <a:lnRef idx="1">
              <a:srgbClr val="FFFFFF"/>
            </a:lnRef>
            <a:fillRef idx="0">
              <a:srgbClr val="000000">
                <a:alpha val="0"/>
              </a:srgbClr>
            </a:fillRef>
            <a:effectRef idx="0">
              <a:scrgbClr r="0" g="0" b="0"/>
            </a:effectRef>
            <a:fontRef idx="none"/>
          </p:style>
          <p:txBody>
            <a:bodyPr/>
            <a:lstStyle/>
            <a:p>
              <a:endParaRPr lang="ru-RU"/>
            </a:p>
          </p:txBody>
        </p:sp>
        <p:sp>
          <p:nvSpPr>
            <p:cNvPr id="10" name="Shape 617"/>
            <p:cNvSpPr/>
            <p:nvPr/>
          </p:nvSpPr>
          <p:spPr>
            <a:xfrm>
              <a:off x="2599690" y="1479550"/>
              <a:ext cx="0" cy="0"/>
            </a:xfrm>
            <a:custGeom>
              <a:avLst/>
              <a:gdLst/>
              <a:ahLst/>
              <a:cxnLst/>
              <a:rect l="0" t="0" r="0" b="0"/>
              <a:pathLst>
                <a:path>
                  <a:moveTo>
                    <a:pt x="0" y="0"/>
                  </a:moveTo>
                  <a:lnTo>
                    <a:pt x="0" y="0"/>
                  </a:lnTo>
                  <a:close/>
                </a:path>
              </a:pathLst>
            </a:custGeom>
            <a:ln w="0" cap="sq">
              <a:round/>
            </a:ln>
          </p:spPr>
          <p:style>
            <a:lnRef idx="1">
              <a:srgbClr val="FFFFFF"/>
            </a:lnRef>
            <a:fillRef idx="0">
              <a:srgbClr val="000000">
                <a:alpha val="0"/>
              </a:srgbClr>
            </a:fillRef>
            <a:effectRef idx="0">
              <a:scrgbClr r="0" g="0" b="0"/>
            </a:effectRef>
            <a:fontRef idx="none"/>
          </p:style>
          <p:txBody>
            <a:bodyPr/>
            <a:lstStyle/>
            <a:p>
              <a:endParaRPr lang="ru-RU"/>
            </a:p>
          </p:txBody>
        </p:sp>
        <p:sp>
          <p:nvSpPr>
            <p:cNvPr id="11" name="Shape 618"/>
            <p:cNvSpPr/>
            <p:nvPr/>
          </p:nvSpPr>
          <p:spPr>
            <a:xfrm>
              <a:off x="8067040" y="2254250"/>
              <a:ext cx="0" cy="0"/>
            </a:xfrm>
            <a:custGeom>
              <a:avLst/>
              <a:gdLst/>
              <a:ahLst/>
              <a:cxnLst/>
              <a:rect l="0" t="0" r="0" b="0"/>
              <a:pathLst>
                <a:path>
                  <a:moveTo>
                    <a:pt x="0" y="0"/>
                  </a:moveTo>
                  <a:lnTo>
                    <a:pt x="0" y="0"/>
                  </a:lnTo>
                  <a:close/>
                </a:path>
              </a:pathLst>
            </a:custGeom>
            <a:ln w="0" cap="sq">
              <a:round/>
            </a:ln>
          </p:spPr>
          <p:style>
            <a:lnRef idx="1">
              <a:srgbClr val="FFFFFF"/>
            </a:lnRef>
            <a:fillRef idx="0">
              <a:srgbClr val="000000">
                <a:alpha val="0"/>
              </a:srgbClr>
            </a:fillRef>
            <a:effectRef idx="0">
              <a:scrgbClr r="0" g="0" b="0"/>
            </a:effectRef>
            <a:fontRef idx="none"/>
          </p:style>
          <p:txBody>
            <a:bodyPr/>
            <a:lstStyle/>
            <a:p>
              <a:endParaRPr lang="ru-RU"/>
            </a:p>
          </p:txBody>
        </p:sp>
        <p:sp>
          <p:nvSpPr>
            <p:cNvPr id="12" name="Shape 619"/>
            <p:cNvSpPr/>
            <p:nvPr/>
          </p:nvSpPr>
          <p:spPr>
            <a:xfrm>
              <a:off x="5379720" y="1465580"/>
              <a:ext cx="3308350" cy="652780"/>
            </a:xfrm>
            <a:custGeom>
              <a:avLst/>
              <a:gdLst/>
              <a:ahLst/>
              <a:cxnLst/>
              <a:rect l="0" t="0" r="0" b="0"/>
              <a:pathLst>
                <a:path w="3308350" h="652780">
                  <a:moveTo>
                    <a:pt x="0" y="652780"/>
                  </a:moveTo>
                  <a:lnTo>
                    <a:pt x="0" y="652780"/>
                  </a:lnTo>
                  <a:lnTo>
                    <a:pt x="95250" y="626110"/>
                  </a:lnTo>
                  <a:lnTo>
                    <a:pt x="356870" y="556260"/>
                  </a:lnTo>
                  <a:lnTo>
                    <a:pt x="538480" y="509270"/>
                  </a:lnTo>
                  <a:lnTo>
                    <a:pt x="746760" y="458470"/>
                  </a:lnTo>
                  <a:lnTo>
                    <a:pt x="977900" y="402590"/>
                  </a:lnTo>
                  <a:lnTo>
                    <a:pt x="1226820" y="341630"/>
                  </a:lnTo>
                  <a:lnTo>
                    <a:pt x="1490980" y="284480"/>
                  </a:lnTo>
                  <a:lnTo>
                    <a:pt x="1760220" y="226060"/>
                  </a:lnTo>
                  <a:lnTo>
                    <a:pt x="2037080" y="171450"/>
                  </a:lnTo>
                  <a:lnTo>
                    <a:pt x="2311400" y="120650"/>
                  </a:lnTo>
                  <a:lnTo>
                    <a:pt x="2447290" y="99060"/>
                  </a:lnTo>
                  <a:lnTo>
                    <a:pt x="2579370" y="76200"/>
                  </a:lnTo>
                  <a:lnTo>
                    <a:pt x="2711450" y="58420"/>
                  </a:lnTo>
                  <a:lnTo>
                    <a:pt x="2838450" y="40640"/>
                  </a:lnTo>
                  <a:lnTo>
                    <a:pt x="2964180" y="26670"/>
                  </a:lnTo>
                  <a:lnTo>
                    <a:pt x="3082290" y="15240"/>
                  </a:lnTo>
                  <a:lnTo>
                    <a:pt x="3197860" y="6350"/>
                  </a:lnTo>
                  <a:lnTo>
                    <a:pt x="3308350" y="0"/>
                  </a:lnTo>
                </a:path>
              </a:pathLst>
            </a:custGeom>
            <a:ln w="0" cap="sq">
              <a:round/>
            </a:ln>
          </p:spPr>
          <p:style>
            <a:lnRef idx="1">
              <a:srgbClr val="FFFFFF"/>
            </a:lnRef>
            <a:fillRef idx="0">
              <a:srgbClr val="000000">
                <a:alpha val="0"/>
              </a:srgbClr>
            </a:fillRef>
            <a:effectRef idx="0">
              <a:scrgbClr r="0" g="0" b="0"/>
            </a:effectRef>
            <a:fontRef idx="none"/>
          </p:style>
          <p:txBody>
            <a:bodyPr/>
            <a:lstStyle/>
            <a:p>
              <a:endParaRPr lang="ru-RU"/>
            </a:p>
          </p:txBody>
        </p:sp>
        <p:sp>
          <p:nvSpPr>
            <p:cNvPr id="13" name="Shape 620"/>
            <p:cNvSpPr/>
            <p:nvPr/>
          </p:nvSpPr>
          <p:spPr>
            <a:xfrm>
              <a:off x="5379720" y="1465580"/>
              <a:ext cx="0" cy="0"/>
            </a:xfrm>
            <a:custGeom>
              <a:avLst/>
              <a:gdLst/>
              <a:ahLst/>
              <a:cxnLst/>
              <a:rect l="0" t="0" r="0" b="0"/>
              <a:pathLst>
                <a:path>
                  <a:moveTo>
                    <a:pt x="0" y="0"/>
                  </a:moveTo>
                  <a:lnTo>
                    <a:pt x="0" y="0"/>
                  </a:lnTo>
                  <a:close/>
                </a:path>
              </a:pathLst>
            </a:custGeom>
            <a:ln w="0" cap="sq">
              <a:round/>
            </a:ln>
          </p:spPr>
          <p:style>
            <a:lnRef idx="1">
              <a:srgbClr val="FFFFFF"/>
            </a:lnRef>
            <a:fillRef idx="0">
              <a:srgbClr val="000000">
                <a:alpha val="0"/>
              </a:srgbClr>
            </a:fillRef>
            <a:effectRef idx="0">
              <a:scrgbClr r="0" g="0" b="0"/>
            </a:effectRef>
            <a:fontRef idx="none"/>
          </p:style>
          <p:txBody>
            <a:bodyPr/>
            <a:lstStyle/>
            <a:p>
              <a:endParaRPr lang="ru-RU"/>
            </a:p>
          </p:txBody>
        </p:sp>
        <p:sp>
          <p:nvSpPr>
            <p:cNvPr id="14" name="Shape 621"/>
            <p:cNvSpPr/>
            <p:nvPr/>
          </p:nvSpPr>
          <p:spPr>
            <a:xfrm>
              <a:off x="8688070" y="2118360"/>
              <a:ext cx="0" cy="0"/>
            </a:xfrm>
            <a:custGeom>
              <a:avLst/>
              <a:gdLst/>
              <a:ahLst/>
              <a:cxnLst/>
              <a:rect l="0" t="0" r="0" b="0"/>
              <a:pathLst>
                <a:path>
                  <a:moveTo>
                    <a:pt x="0" y="0"/>
                  </a:moveTo>
                  <a:lnTo>
                    <a:pt x="0" y="0"/>
                  </a:lnTo>
                  <a:close/>
                </a:path>
              </a:pathLst>
            </a:custGeom>
            <a:ln w="0" cap="sq">
              <a:round/>
            </a:ln>
          </p:spPr>
          <p:style>
            <a:lnRef idx="1">
              <a:srgbClr val="FFFFFF"/>
            </a:lnRef>
            <a:fillRef idx="0">
              <a:srgbClr val="000000">
                <a:alpha val="0"/>
              </a:srgbClr>
            </a:fillRef>
            <a:effectRef idx="0">
              <a:scrgbClr r="0" g="0" b="0"/>
            </a:effectRef>
            <a:fontRef idx="none"/>
          </p:style>
          <p:txBody>
            <a:bodyPr/>
            <a:lstStyle/>
            <a:p>
              <a:endParaRPr lang="ru-RU"/>
            </a:p>
          </p:txBody>
        </p:sp>
      </p:grpSp>
      <p:sp>
        <p:nvSpPr>
          <p:cNvPr id="15" name="Rectangle 12"/>
          <p:cNvSpPr>
            <a:spLocks noChangeArrowheads="1"/>
          </p:cNvSpPr>
          <p:nvPr/>
        </p:nvSpPr>
        <p:spPr bwMode="auto">
          <a:xfrm>
            <a:off x="0" y="1215460"/>
            <a:ext cx="8923655" cy="306237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3200" b="1" i="0" u="none" strike="noStrike" cap="none" normalizeH="0" baseline="0" dirty="0">
                <a:ln>
                  <a:noFill/>
                </a:ln>
                <a:solidFill>
                  <a:srgbClr val="0070C0"/>
                </a:solidFill>
                <a:effectLst/>
                <a:latin typeface="Arial" panose="020B0604020202020204" pitchFamily="34" charset="0"/>
                <a:ea typeface="Liberation Sans" charset="0"/>
                <a:cs typeface="Liberation Sans" charset="0"/>
              </a:rPr>
              <a:t>I.	Этап: подготовительный. </a:t>
            </a:r>
            <a:endParaRPr kumimoji="0" lang="ru-RU" sz="600" b="0" i="0" u="none" strike="noStrike" cap="none" normalizeH="0" baseline="0" dirty="0">
              <a:ln>
                <a:noFill/>
              </a:ln>
              <a:solidFill>
                <a:srgbClr val="0070C0"/>
              </a:solidFill>
              <a:effectLst/>
              <a:latin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1" i="0" u="none" strike="noStrike" cap="none" normalizeH="0" baseline="0" dirty="0">
                <a:ln>
                  <a:noFill/>
                </a:ln>
                <a:solidFill>
                  <a:srgbClr val="0070C0"/>
                </a:solidFill>
                <a:effectLst/>
                <a:latin typeface="Arial" panose="020B0604020202020204" pitchFamily="34" charset="0"/>
                <a:ea typeface="Liberation Sans" charset="0"/>
                <a:cs typeface="Liberation Sans" charset="0"/>
              </a:rPr>
              <a:t>Обогащение предметно-пространственной среды.</a:t>
            </a:r>
            <a:endParaRPr kumimoji="0" lang="ru-RU" sz="600" b="0" i="0" u="none" strike="noStrike" cap="none" normalizeH="0" baseline="0" dirty="0">
              <a:ln>
                <a:noFill/>
              </a:ln>
              <a:solidFill>
                <a:srgbClr val="0070C0"/>
              </a:solidFill>
              <a:effectLst/>
              <a:latin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800" b="0" i="0" u="none" strike="noStrike" cap="none" normalizeH="0" baseline="0" dirty="0">
                <a:ln>
                  <a:noFill/>
                </a:ln>
                <a:solidFill>
                  <a:srgbClr val="31B6FD"/>
                </a:solidFill>
                <a:effectLst/>
                <a:latin typeface="Arial" panose="020B0604020202020204" pitchFamily="34" charset="0"/>
                <a:ea typeface="Segoe UI Symbol" panose="020B0502040204020203" pitchFamily="34" charset="0"/>
                <a:cs typeface="Segoe UI Symbol" panose="020B0502040204020203" pitchFamily="34" charset="0"/>
              </a:rPr>
              <a:t></a:t>
            </a:r>
            <a:r>
              <a:rPr kumimoji="0" lang="ru-RU" sz="2500" b="1" i="0" u="none" strike="noStrike" cap="none" normalizeH="0" baseline="0" dirty="0">
                <a:ln>
                  <a:noFill/>
                </a:ln>
                <a:solidFill>
                  <a:srgbClr val="073E87"/>
                </a:solidFill>
                <a:effectLst/>
                <a:latin typeface="Arial" panose="020B0604020202020204" pitchFamily="34" charset="0"/>
                <a:ea typeface="Liberation Sans" charset="0"/>
                <a:cs typeface="Liberation Sans" charset="0"/>
              </a:rPr>
              <a:t>Создание условий для организации работы.</a:t>
            </a:r>
            <a:endParaRPr kumimoji="0" lang="ru-RU" sz="6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800" b="0" i="0" u="none" strike="noStrike" cap="none" normalizeH="0" baseline="0" dirty="0">
                <a:ln>
                  <a:noFill/>
                </a:ln>
                <a:solidFill>
                  <a:srgbClr val="31B6FD"/>
                </a:solidFill>
                <a:effectLst/>
                <a:latin typeface="Arial" panose="020B0604020202020204" pitchFamily="34" charset="0"/>
                <a:ea typeface="Segoe UI Symbol" panose="020B0502040204020203" pitchFamily="34" charset="0"/>
                <a:cs typeface="Segoe UI Symbol" panose="020B0502040204020203" pitchFamily="34" charset="0"/>
              </a:rPr>
              <a:t> </a:t>
            </a:r>
            <a:r>
              <a:rPr kumimoji="0" lang="ru-RU" sz="2500" b="1" i="0" u="none" strike="noStrike" cap="none" normalizeH="0" baseline="0" dirty="0">
                <a:ln>
                  <a:noFill/>
                </a:ln>
                <a:solidFill>
                  <a:srgbClr val="073E87"/>
                </a:solidFill>
                <a:effectLst/>
                <a:latin typeface="Arial" panose="020B0604020202020204" pitchFamily="34" charset="0"/>
                <a:ea typeface="Liberation Sans" charset="0"/>
                <a:cs typeface="Liberation Sans" charset="0"/>
              </a:rPr>
              <a:t>Подбор познавательной, научной, художественной литературы.</a:t>
            </a:r>
            <a:endParaRPr kumimoji="0" lang="ru-RU" sz="6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800" b="0" i="0" u="none" strike="noStrike" cap="none" normalizeH="0" baseline="0" dirty="0">
                <a:ln>
                  <a:noFill/>
                </a:ln>
                <a:solidFill>
                  <a:srgbClr val="31B6FD"/>
                </a:solidFill>
                <a:effectLst/>
                <a:latin typeface="Arial" panose="020B0604020202020204" pitchFamily="34" charset="0"/>
                <a:ea typeface="Segoe UI Symbol" panose="020B0502040204020203" pitchFamily="34" charset="0"/>
                <a:cs typeface="Segoe UI Symbol" panose="020B0502040204020203" pitchFamily="34" charset="0"/>
              </a:rPr>
              <a:t> </a:t>
            </a:r>
            <a:r>
              <a:rPr kumimoji="0" lang="ru-RU" sz="2500" b="1" i="0" u="none" strike="noStrike" cap="none" normalizeH="0" baseline="0" dirty="0">
                <a:ln>
                  <a:noFill/>
                </a:ln>
                <a:solidFill>
                  <a:srgbClr val="073E87"/>
                </a:solidFill>
                <a:effectLst/>
                <a:latin typeface="Arial" panose="020B0604020202020204" pitchFamily="34" charset="0"/>
                <a:ea typeface="Liberation Sans" charset="0"/>
                <a:cs typeface="Liberation Sans" charset="0"/>
              </a:rPr>
              <a:t>Подбор иллюстраций и фотографий про соль.</a:t>
            </a:r>
            <a:endParaRPr kumimoji="0" lang="ru-RU" sz="6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800" b="0" i="0" u="none" strike="noStrike" cap="none" normalizeH="0" baseline="0" dirty="0">
                <a:ln>
                  <a:noFill/>
                </a:ln>
                <a:solidFill>
                  <a:srgbClr val="31B6FD"/>
                </a:solidFill>
                <a:effectLst/>
                <a:latin typeface="Arial" panose="020B0604020202020204" pitchFamily="34" charset="0"/>
                <a:ea typeface="Segoe UI Symbol" panose="020B0502040204020203" pitchFamily="34" charset="0"/>
                <a:cs typeface="Segoe UI Symbol" panose="020B0502040204020203" pitchFamily="34" charset="0"/>
              </a:rPr>
              <a:t> </a:t>
            </a:r>
            <a:r>
              <a:rPr kumimoji="0" lang="ru-RU" sz="2500" b="1" i="0" u="none" strike="noStrike" cap="none" normalizeH="0" baseline="0" dirty="0">
                <a:ln>
                  <a:noFill/>
                </a:ln>
                <a:solidFill>
                  <a:srgbClr val="073E87"/>
                </a:solidFill>
                <a:effectLst/>
                <a:latin typeface="Arial" panose="020B0604020202020204" pitchFamily="34" charset="0"/>
                <a:ea typeface="Liberation Sans" charset="0"/>
                <a:cs typeface="Liberation Sans" charset="0"/>
              </a:rPr>
              <a:t>Создание презентаций о видах соли и её добычи.</a:t>
            </a:r>
            <a:endParaRPr kumimoji="0" lang="ru-RU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8923171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2123728" y="260648"/>
            <a:ext cx="3603294" cy="62222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15000"/>
              </a:lnSpc>
              <a:spcAft>
                <a:spcPts val="0"/>
              </a:spcAft>
            </a:pPr>
            <a:r>
              <a:rPr lang="ru-RU" sz="3200" b="1" dirty="0">
                <a:solidFill>
                  <a:srgbClr val="0070C0"/>
                </a:solidFill>
                <a:latin typeface="Liberation Sans"/>
                <a:ea typeface="Liberation Sans"/>
                <a:cs typeface="Liberation Sans"/>
              </a:rPr>
              <a:t>Этап: основной </a:t>
            </a:r>
            <a:endParaRPr lang="ru-RU" sz="1100" dirty="0">
              <a:solidFill>
                <a:srgbClr val="0070C0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1475656" y="260648"/>
            <a:ext cx="648072" cy="6222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15000"/>
              </a:lnSpc>
              <a:spcAft>
                <a:spcPts val="0"/>
              </a:spcAft>
            </a:pPr>
            <a:r>
              <a:rPr lang="ru-RU" sz="3200" b="1" dirty="0">
                <a:solidFill>
                  <a:srgbClr val="0070C0"/>
                </a:solidFill>
                <a:latin typeface="Liberation Sans"/>
                <a:ea typeface="Liberation Sans"/>
                <a:cs typeface="Liberation Sans"/>
              </a:rPr>
              <a:t>II.</a:t>
            </a:r>
            <a:endParaRPr lang="ru-RU" sz="1100" dirty="0">
              <a:solidFill>
                <a:srgbClr val="0070C0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251520" y="758225"/>
            <a:ext cx="4968552" cy="58785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15000"/>
              </a:lnSpc>
              <a:spcAft>
                <a:spcPts val="0"/>
              </a:spcAft>
            </a:pPr>
            <a:r>
              <a:rPr lang="ru-RU" sz="2800" b="1" dirty="0">
                <a:solidFill>
                  <a:srgbClr val="0070C0"/>
                </a:solidFill>
                <a:latin typeface="Liberation Sans"/>
                <a:ea typeface="Liberation Sans"/>
                <a:cs typeface="Liberation Sans"/>
              </a:rPr>
              <a:t>Развивающая предметно- </a:t>
            </a:r>
            <a:endParaRPr lang="ru-RU" sz="1100" dirty="0">
              <a:solidFill>
                <a:srgbClr val="0070C0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4283968" y="1052152"/>
            <a:ext cx="5328525" cy="58785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15000"/>
              </a:lnSpc>
              <a:spcAft>
                <a:spcPts val="0"/>
              </a:spcAft>
            </a:pPr>
            <a:r>
              <a:rPr lang="ru-RU" sz="2800" b="1" dirty="0">
                <a:solidFill>
                  <a:srgbClr val="0070C0"/>
                </a:solidFill>
                <a:latin typeface="Liberation Sans"/>
                <a:ea typeface="Liberation Sans"/>
                <a:cs typeface="Liberation Sans"/>
              </a:rPr>
              <a:t>пространственная  среда</a:t>
            </a:r>
            <a:endParaRPr lang="ru-RU" sz="1100" dirty="0">
              <a:solidFill>
                <a:srgbClr val="0070C0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1475656" y="1988840"/>
            <a:ext cx="3958648" cy="41088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15000"/>
              </a:lnSpc>
              <a:spcAft>
                <a:spcPts val="0"/>
              </a:spcAft>
            </a:pPr>
            <a:r>
              <a:rPr lang="ru-RU" b="1" dirty="0">
                <a:solidFill>
                  <a:srgbClr val="073E87"/>
                </a:solidFill>
                <a:latin typeface="Liberation Sans"/>
                <a:ea typeface="Liberation Sans"/>
                <a:cs typeface="Liberation Sans"/>
              </a:rPr>
              <a:t>ИЛЛЮСТРАТИВНЫЙ МАТЕРИАЛ </a:t>
            </a:r>
            <a:endParaRPr lang="ru-RU" sz="1100" dirty="0">
              <a:solidFill>
                <a:srgbClr val="000000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pic>
        <p:nvPicPr>
          <p:cNvPr id="9" name="Рисунок 8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699792" y="2564904"/>
            <a:ext cx="4320480" cy="401490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0038171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2165255" y="120759"/>
            <a:ext cx="526106" cy="62222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15000"/>
              </a:lnSpc>
              <a:spcAft>
                <a:spcPts val="0"/>
              </a:spcAft>
            </a:pPr>
            <a:r>
              <a:rPr lang="ru-RU" sz="3200" b="1" dirty="0">
                <a:solidFill>
                  <a:srgbClr val="0070C0"/>
                </a:solidFill>
                <a:latin typeface="Liberation Sans"/>
                <a:ea typeface="Liberation Sans"/>
                <a:cs typeface="Liberation Sans"/>
              </a:rPr>
              <a:t>II.</a:t>
            </a:r>
            <a:endParaRPr lang="ru-RU" sz="1100" dirty="0">
              <a:solidFill>
                <a:srgbClr val="0070C0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2915816" y="152220"/>
            <a:ext cx="3375668" cy="62222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15000"/>
              </a:lnSpc>
              <a:spcAft>
                <a:spcPts val="0"/>
              </a:spcAft>
            </a:pPr>
            <a:r>
              <a:rPr lang="ru-RU" sz="3200" b="1" dirty="0">
                <a:solidFill>
                  <a:srgbClr val="0070C0"/>
                </a:solidFill>
                <a:latin typeface="Liberation Sans"/>
                <a:ea typeface="Liberation Sans"/>
                <a:cs typeface="Liberation Sans"/>
              </a:rPr>
              <a:t>Этап: основной</a:t>
            </a:r>
            <a:endParaRPr lang="ru-RU" sz="1100" dirty="0">
              <a:solidFill>
                <a:srgbClr val="0070C0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251520" y="810862"/>
            <a:ext cx="8496944" cy="5170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15000"/>
              </a:lnSpc>
              <a:spcAft>
                <a:spcPts val="0"/>
              </a:spcAft>
            </a:pPr>
            <a:r>
              <a:rPr lang="ru-RU" sz="2400" b="1" dirty="0">
                <a:solidFill>
                  <a:srgbClr val="0070C0"/>
                </a:solidFill>
                <a:latin typeface="Liberation Sans"/>
                <a:ea typeface="Liberation Sans"/>
                <a:cs typeface="Liberation Sans"/>
              </a:rPr>
              <a:t>Развивающая предметно – пространственная среда </a:t>
            </a:r>
            <a:endParaRPr lang="ru-RU" sz="1100" dirty="0">
              <a:solidFill>
                <a:srgbClr val="0070C0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88792" y="1559786"/>
            <a:ext cx="3552511" cy="70891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15000"/>
              </a:lnSpc>
              <a:spcAft>
                <a:spcPts val="0"/>
              </a:spcAft>
            </a:pPr>
            <a:r>
              <a:rPr lang="ru-RU" b="1" dirty="0">
                <a:solidFill>
                  <a:srgbClr val="073E87"/>
                </a:solidFill>
                <a:latin typeface="Liberation Sans"/>
                <a:ea typeface="Liberation Sans"/>
                <a:cs typeface="Liberation Sans"/>
              </a:rPr>
              <a:t>Художественная и</a:t>
            </a:r>
          </a:p>
          <a:p>
            <a:pPr>
              <a:lnSpc>
                <a:spcPct val="115000"/>
              </a:lnSpc>
              <a:spcAft>
                <a:spcPts val="0"/>
              </a:spcAft>
            </a:pPr>
            <a:r>
              <a:rPr lang="ru-RU" b="1" dirty="0">
                <a:solidFill>
                  <a:srgbClr val="073E87"/>
                </a:solidFill>
                <a:latin typeface="Liberation Sans"/>
                <a:ea typeface="Liberation Sans"/>
                <a:cs typeface="Liberation Sans"/>
              </a:rPr>
              <a:t> познавательная литература </a:t>
            </a:r>
            <a:endParaRPr lang="ru-RU" sz="1100" dirty="0">
              <a:solidFill>
                <a:srgbClr val="000000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6291484" y="1713738"/>
            <a:ext cx="2056332" cy="47282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15000"/>
              </a:lnSpc>
              <a:spcAft>
                <a:spcPts val="0"/>
              </a:spcAft>
            </a:pPr>
            <a:r>
              <a:rPr lang="ru-RU" sz="2150" b="1" dirty="0">
                <a:solidFill>
                  <a:srgbClr val="073E87"/>
                </a:solidFill>
                <a:latin typeface="Liberation Sans"/>
                <a:ea typeface="Liberation Sans"/>
                <a:cs typeface="Liberation Sans"/>
              </a:rPr>
              <a:t>Мультфильм </a:t>
            </a:r>
            <a:endParaRPr lang="ru-RU" sz="1100" dirty="0">
              <a:solidFill>
                <a:srgbClr val="000000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pic>
        <p:nvPicPr>
          <p:cNvPr id="10" name="Picture 717"/>
          <p:cNvPicPr/>
          <p:nvPr/>
        </p:nvPicPr>
        <p:blipFill>
          <a:blip r:embed="rId2"/>
          <a:stretch>
            <a:fillRect/>
          </a:stretch>
        </p:blipFill>
        <p:spPr>
          <a:xfrm>
            <a:off x="88792" y="2483382"/>
            <a:ext cx="2541270" cy="3632835"/>
          </a:xfrm>
          <a:prstGeom prst="rect">
            <a:avLst/>
          </a:prstGeom>
        </p:spPr>
      </p:pic>
      <p:pic>
        <p:nvPicPr>
          <p:cNvPr id="11" name="Рисунок 10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48197" y="3068960"/>
            <a:ext cx="2633700" cy="3426249"/>
          </a:xfrm>
          <a:prstGeom prst="rect">
            <a:avLst/>
          </a:prstGeom>
        </p:spPr>
      </p:pic>
      <p:pic>
        <p:nvPicPr>
          <p:cNvPr id="12" name="Picture 719"/>
          <p:cNvPicPr/>
          <p:nvPr/>
        </p:nvPicPr>
        <p:blipFill>
          <a:blip r:embed="rId4"/>
          <a:stretch>
            <a:fillRect/>
          </a:stretch>
        </p:blipFill>
        <p:spPr>
          <a:xfrm>
            <a:off x="3419872" y="2918929"/>
            <a:ext cx="2515870" cy="3190875"/>
          </a:xfrm>
          <a:prstGeom prst="rect">
            <a:avLst/>
          </a:prstGeom>
        </p:spPr>
      </p:pic>
      <p:pic>
        <p:nvPicPr>
          <p:cNvPr id="13" name="Рисунок 12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291484" y="2483382"/>
            <a:ext cx="2432515" cy="33165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06894657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9552" y="188640"/>
            <a:ext cx="8352928" cy="432048"/>
          </a:xfrm>
        </p:spPr>
        <p:txBody>
          <a:bodyPr/>
          <a:lstStyle/>
          <a:p>
            <a:pPr marL="0" lvl="0" indent="0" algn="l">
              <a:lnSpc>
                <a:spcPct val="115000"/>
              </a:lnSpc>
              <a:spcBef>
                <a:spcPts val="0"/>
              </a:spcBef>
              <a:buClrTx/>
              <a:buSzTx/>
              <a:buNone/>
            </a:pPr>
            <a:r>
              <a:rPr lang="en-US" sz="3200" dirty="0">
                <a:solidFill>
                  <a:srgbClr val="0070C0"/>
                </a:solidFill>
                <a:effectLst/>
                <a:latin typeface="Liberation Sans"/>
                <a:ea typeface="Liberation Sans"/>
                <a:cs typeface="Liberation Sans"/>
              </a:rPr>
              <a:t>II. </a:t>
            </a:r>
            <a:r>
              <a:rPr lang="ru-RU" sz="3200" dirty="0">
                <a:solidFill>
                  <a:srgbClr val="0070C0"/>
                </a:solidFill>
                <a:effectLst/>
                <a:latin typeface="Liberation Sans"/>
                <a:ea typeface="Liberation Sans"/>
                <a:cs typeface="Liberation Sans"/>
              </a:rPr>
              <a:t>Этап: основной</a:t>
            </a:r>
            <a:br>
              <a:rPr lang="ru-RU" sz="2400" dirty="0">
                <a:solidFill>
                  <a:srgbClr val="0070C0"/>
                </a:solidFill>
                <a:effectLst/>
                <a:latin typeface="Liberation Sans"/>
                <a:ea typeface="Liberation Sans"/>
                <a:cs typeface="Liberation Sans"/>
              </a:rPr>
            </a:br>
            <a:r>
              <a:rPr lang="ru-RU" sz="2400" dirty="0">
                <a:solidFill>
                  <a:srgbClr val="0070C0"/>
                </a:solidFill>
                <a:effectLst/>
                <a:latin typeface="Liberation Sans"/>
                <a:ea typeface="Liberation Sans"/>
                <a:cs typeface="Liberation Sans"/>
              </a:rPr>
              <a:t>Развивающая предметно – пространственная среда </a:t>
            </a:r>
            <a:br>
              <a:rPr lang="ru-RU" sz="2400" i="1" dirty="0">
                <a:solidFill>
                  <a:schemeClr val="tx1"/>
                </a:solidFill>
                <a:effectLst/>
                <a:latin typeface="Times New Roman" pitchFamily="18" charset="0"/>
                <a:ea typeface="+mn-ea"/>
                <a:cs typeface="Times New Roman" pitchFamily="18" charset="0"/>
              </a:rPr>
            </a:br>
            <a:r>
              <a:rPr lang="ru-RU" sz="2400" i="1" dirty="0">
                <a:solidFill>
                  <a:schemeClr val="tx1"/>
                </a:solidFill>
                <a:effectLst/>
                <a:latin typeface="Times New Roman" pitchFamily="18" charset="0"/>
                <a:ea typeface="+mn-ea"/>
                <a:cs typeface="Times New Roman" pitchFamily="18" charset="0"/>
              </a:rPr>
              <a:t>Опытно-экспериментальная деятельность.</a:t>
            </a:r>
            <a:br>
              <a:rPr lang="ru-RU" sz="2400" i="1" dirty="0">
                <a:solidFill>
                  <a:schemeClr val="tx1"/>
                </a:solidFill>
                <a:effectLst/>
                <a:latin typeface="Times New Roman" pitchFamily="18" charset="0"/>
                <a:ea typeface="+mn-ea"/>
                <a:cs typeface="Times New Roman" pitchFamily="18" charset="0"/>
              </a:rPr>
            </a:br>
            <a:endParaRPr lang="ru-RU" sz="2400" i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509761" y="1340768"/>
            <a:ext cx="8280920" cy="5328592"/>
          </a:xfrm>
        </p:spPr>
        <p:txBody>
          <a:bodyPr>
            <a:normAutofit/>
          </a:bodyPr>
          <a:lstStyle/>
          <a:p>
            <a:pPr marL="45720" indent="0">
              <a:buNone/>
            </a:pPr>
            <a:endParaRPr lang="ru-RU" sz="2000" b="1" i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marL="45720" indent="0">
              <a:buNone/>
            </a:pPr>
            <a:r>
              <a:rPr lang="ru-RU" sz="2000" b="1" i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Опыт №1</a:t>
            </a:r>
            <a:endParaRPr lang="ru-RU" sz="2000" i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marL="45720" indent="0">
              <a:buNone/>
            </a:pPr>
            <a:r>
              <a:rPr lang="ru-RU" sz="2000" b="1" i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«Соль хрустит»</a:t>
            </a:r>
            <a:endParaRPr lang="ru-RU" sz="2000" i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marL="45720" indent="0">
              <a:buNone/>
            </a:pPr>
            <a:r>
              <a:rPr lang="ru-RU" sz="1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Дети насыпали в блюдечко соль и стали надавливать на неё сухой ложкой, после чего они услышали хрустящие звуки. Они сравнили их с ходьбой по снегу в морозный день.</a:t>
            </a:r>
          </a:p>
          <a:p>
            <a:pPr marL="45720" indent="0">
              <a:buNone/>
            </a:pPr>
            <a:r>
              <a:rPr lang="ru-RU" sz="1800" u="sng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Вывод :</a:t>
            </a:r>
            <a:endParaRPr lang="ru-RU" sz="18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marL="45720" indent="0">
              <a:buNone/>
            </a:pPr>
            <a:r>
              <a:rPr lang="ru-RU" sz="1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Соль, как и снег, состоит из кристаллов. Поэтому при надавливании ложкой на соль её кристаллы трутся друг о друга, и мы слышим хруст.</a:t>
            </a:r>
          </a:p>
          <a:p>
            <a:pPr marL="45720" indent="0">
              <a:buNone/>
            </a:pPr>
            <a:endParaRPr lang="ru-RU" sz="23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marL="45720" indent="0">
              <a:buNone/>
            </a:pPr>
            <a:endParaRPr lang="ru-RU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9592" y="4453762"/>
            <a:ext cx="2808312" cy="194435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48064" y="4410415"/>
            <a:ext cx="2952328" cy="198770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59943599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115616" y="3721046"/>
            <a:ext cx="3168352" cy="1944216"/>
          </a:xfrm>
        </p:spPr>
        <p:txBody>
          <a:bodyPr/>
          <a:lstStyle/>
          <a:p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683568" y="404664"/>
            <a:ext cx="7920880" cy="2592288"/>
          </a:xfrm>
        </p:spPr>
        <p:txBody>
          <a:bodyPr>
            <a:normAutofit/>
          </a:bodyPr>
          <a:lstStyle/>
          <a:p>
            <a:pPr marL="45720" indent="0">
              <a:buNone/>
            </a:pPr>
            <a:r>
              <a:rPr lang="ru-RU" sz="2000" b="1" i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Опыт №2</a:t>
            </a:r>
            <a:endParaRPr lang="ru-RU" sz="2000" i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marL="45720" indent="0">
              <a:buNone/>
            </a:pPr>
            <a:r>
              <a:rPr lang="ru-RU" sz="2000" b="1" i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«Соль растворяется в воде»</a:t>
            </a:r>
            <a:endParaRPr lang="ru-RU" sz="2000" i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marL="45720" indent="0">
              <a:buNone/>
            </a:pPr>
            <a:r>
              <a:rPr lang="ru-RU" sz="20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Для опыта мы взяли прозрачный стакан с водой, насыпали соль в воду и стали наблюдать.</a:t>
            </a:r>
          </a:p>
          <a:p>
            <a:pPr marL="45720" indent="0">
              <a:buNone/>
            </a:pPr>
            <a:r>
              <a:rPr lang="ru-RU" sz="2000" u="sng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Вывод :</a:t>
            </a:r>
            <a:endParaRPr lang="ru-RU" sz="20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marL="45720" indent="0">
              <a:buNone/>
            </a:pPr>
            <a:r>
              <a:rPr lang="ru-RU" sz="20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При взаимодействии с водой соль растворяется.</a:t>
            </a:r>
          </a:p>
          <a:p>
            <a:endParaRPr lang="ru-RU" dirty="0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9592" y="3356992"/>
            <a:ext cx="3960440" cy="237626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92080" y="3356992"/>
            <a:ext cx="3456384" cy="237626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390325124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55576" y="332656"/>
            <a:ext cx="7776863" cy="2808312"/>
          </a:xfrm>
        </p:spPr>
        <p:txBody>
          <a:bodyPr/>
          <a:lstStyle/>
          <a:p>
            <a:pPr marL="45720" lvl="0" indent="0" algn="l">
              <a:spcBef>
                <a:spcPct val="20000"/>
              </a:spcBef>
              <a:spcAft>
                <a:spcPts val="300"/>
              </a:spcAft>
              <a:buNone/>
            </a:pPr>
            <a:r>
              <a:rPr lang="ru-RU" sz="2000" i="1" dirty="0">
                <a:solidFill>
                  <a:prstClr val="black"/>
                </a:solidFill>
                <a:effectLst/>
                <a:latin typeface="Times New Roman" pitchFamily="18" charset="0"/>
                <a:ea typeface="+mn-ea"/>
                <a:cs typeface="Times New Roman" pitchFamily="18" charset="0"/>
              </a:rPr>
              <a:t>Опыт №3</a:t>
            </a:r>
            <a:br>
              <a:rPr lang="ru-RU" sz="2000" b="0" i="1" dirty="0">
                <a:solidFill>
                  <a:prstClr val="black"/>
                </a:solidFill>
                <a:effectLst/>
                <a:latin typeface="Times New Roman" pitchFamily="18" charset="0"/>
                <a:ea typeface="+mn-ea"/>
                <a:cs typeface="Times New Roman" pitchFamily="18" charset="0"/>
              </a:rPr>
            </a:br>
            <a:r>
              <a:rPr lang="ru-RU" sz="2000" i="1" dirty="0">
                <a:solidFill>
                  <a:prstClr val="black"/>
                </a:solidFill>
                <a:effectLst/>
                <a:latin typeface="Times New Roman" pitchFamily="18" charset="0"/>
                <a:ea typeface="+mn-ea"/>
                <a:cs typeface="Times New Roman" pitchFamily="18" charset="0"/>
              </a:rPr>
              <a:t>«Соль в холодной и горячей воде»</a:t>
            </a:r>
            <a:br>
              <a:rPr lang="ru-RU" sz="2000" b="0" i="1" dirty="0">
                <a:solidFill>
                  <a:prstClr val="black"/>
                </a:solidFill>
                <a:effectLst/>
                <a:latin typeface="Times New Roman" pitchFamily="18" charset="0"/>
                <a:ea typeface="+mn-ea"/>
                <a:cs typeface="Times New Roman" pitchFamily="18" charset="0"/>
              </a:rPr>
            </a:br>
            <a:r>
              <a:rPr lang="ru-RU" sz="2000" b="0" dirty="0">
                <a:solidFill>
                  <a:prstClr val="black"/>
                </a:solidFill>
                <a:effectLst/>
                <a:latin typeface="Times New Roman" pitchFamily="18" charset="0"/>
                <a:ea typeface="+mn-ea"/>
                <a:cs typeface="Times New Roman" pitchFamily="18" charset="0"/>
              </a:rPr>
              <a:t>Взяли два прозрачных стакана: один с холодной водой, другой с горячей. Насыпали в оба стакана по три ложки соли и хорошо размешали.</a:t>
            </a:r>
            <a:br>
              <a:rPr lang="ru-RU" sz="2000" b="0" dirty="0">
                <a:solidFill>
                  <a:prstClr val="black"/>
                </a:solidFill>
                <a:effectLst/>
                <a:latin typeface="Times New Roman" pitchFamily="18" charset="0"/>
                <a:ea typeface="+mn-ea"/>
                <a:cs typeface="Times New Roman" pitchFamily="18" charset="0"/>
              </a:rPr>
            </a:br>
            <a:r>
              <a:rPr lang="ru-RU" sz="2000" b="0" u="sng" dirty="0">
                <a:solidFill>
                  <a:prstClr val="black"/>
                </a:solidFill>
                <a:effectLst/>
                <a:latin typeface="Times New Roman" pitchFamily="18" charset="0"/>
                <a:ea typeface="+mn-ea"/>
                <a:cs typeface="Times New Roman" pitchFamily="18" charset="0"/>
              </a:rPr>
              <a:t>Вывод:</a:t>
            </a:r>
            <a:br>
              <a:rPr lang="ru-RU" sz="2000" b="0" dirty="0">
                <a:solidFill>
                  <a:prstClr val="black"/>
                </a:solidFill>
                <a:effectLst/>
                <a:latin typeface="Times New Roman" pitchFamily="18" charset="0"/>
                <a:ea typeface="+mn-ea"/>
                <a:cs typeface="Times New Roman" pitchFamily="18" charset="0"/>
              </a:rPr>
            </a:br>
            <a:r>
              <a:rPr lang="ru-RU" sz="2000" b="0" dirty="0">
                <a:solidFill>
                  <a:prstClr val="black"/>
                </a:solidFill>
                <a:effectLst/>
                <a:latin typeface="Times New Roman" pitchFamily="18" charset="0"/>
                <a:ea typeface="+mn-ea"/>
                <a:cs typeface="Times New Roman" pitchFamily="18" charset="0"/>
              </a:rPr>
              <a:t>Мы увидели, что в стакане с горячей водой, соль растворилась быстрее. Чем выше температура воды, тем быстрее растворяется соль.</a:t>
            </a:r>
            <a:br>
              <a:rPr lang="ru-RU" sz="2000" b="0" dirty="0">
                <a:solidFill>
                  <a:prstClr val="black"/>
                </a:solidFill>
                <a:effectLst/>
                <a:latin typeface="Times New Roman" pitchFamily="18" charset="0"/>
                <a:ea typeface="+mn-ea"/>
                <a:cs typeface="Times New Roman" pitchFamily="18" charset="0"/>
              </a:rPr>
            </a:br>
            <a:endParaRPr lang="ru-RU" sz="2000" dirty="0"/>
          </a:p>
        </p:txBody>
      </p:sp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1115616" y="3645024"/>
            <a:ext cx="1872208" cy="1944216"/>
          </a:xfrm>
        </p:spPr>
        <p:txBody>
          <a:bodyPr>
            <a:normAutofit/>
          </a:bodyPr>
          <a:lstStyle/>
          <a:p>
            <a:endParaRPr lang="ru-RU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76056" y="3284984"/>
            <a:ext cx="3681597" cy="266429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9592" y="3284984"/>
            <a:ext cx="3600400" cy="266429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166698333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43608" y="404664"/>
            <a:ext cx="7488832" cy="432048"/>
          </a:xfrm>
        </p:spPr>
        <p:txBody>
          <a:bodyPr/>
          <a:lstStyle/>
          <a:p>
            <a:pPr marL="0" indent="0" algn="ctr">
              <a:buNone/>
            </a:pPr>
            <a:r>
              <a:rPr lang="ru-RU" sz="2400" i="1" dirty="0"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Эффект «Мертвого моря». </a:t>
            </a:r>
            <a:br>
              <a:rPr lang="ru-RU" sz="4800" dirty="0"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</a:b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1115616" y="1988840"/>
            <a:ext cx="1944216" cy="1065272"/>
          </a:xfrm>
        </p:spPr>
        <p:txBody>
          <a:bodyPr/>
          <a:lstStyle/>
          <a:p>
            <a:endParaRPr lang="ru-RU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3608" y="980728"/>
            <a:ext cx="3600400" cy="244827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32040" y="980729"/>
            <a:ext cx="3528392" cy="244827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2411760" y="3478898"/>
            <a:ext cx="4752528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b="1" i="1" dirty="0">
                <a:latin typeface="Times New Roman" pitchFamily="18" charset="0"/>
                <a:cs typeface="Times New Roman" pitchFamily="18" charset="0"/>
              </a:rPr>
              <a:t>Кристаллы соли</a:t>
            </a:r>
            <a:endParaRPr lang="ru-RU" sz="2400" b="1" dirty="0"/>
          </a:p>
        </p:txBody>
      </p:sp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3608" y="4077072"/>
            <a:ext cx="3584889" cy="24616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3" name="Picture 5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32040" y="4086022"/>
            <a:ext cx="3629355" cy="245273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234606621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99592" y="260648"/>
            <a:ext cx="7704856" cy="576064"/>
          </a:xfrm>
        </p:spPr>
        <p:txBody>
          <a:bodyPr/>
          <a:lstStyle/>
          <a:p>
            <a:pPr marL="0" indent="0" algn="ctr">
              <a:buNone/>
            </a:pPr>
            <a:r>
              <a:rPr lang="ru-RU" sz="2400" i="1" dirty="0">
                <a:solidFill>
                  <a:prstClr val="black"/>
                </a:solidFill>
                <a:effectLst/>
                <a:latin typeface="Times New Roman" pitchFamily="18" charset="0"/>
                <a:cs typeface="Times New Roman" pitchFamily="18" charset="0"/>
              </a:rPr>
              <a:t>Творческая мастерская</a:t>
            </a:r>
            <a:endParaRPr lang="ru-RU" sz="2400" dirty="0"/>
          </a:p>
        </p:txBody>
      </p:sp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1259632" y="1976150"/>
            <a:ext cx="1700808" cy="864096"/>
          </a:xfrm>
        </p:spPr>
        <p:txBody>
          <a:bodyPr/>
          <a:lstStyle/>
          <a:p>
            <a:endParaRPr lang="ru-RU" dirty="0"/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3910" y="3109776"/>
            <a:ext cx="3816424" cy="295232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04048" y="821936"/>
            <a:ext cx="3816424" cy="524016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100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3910" y="821936"/>
            <a:ext cx="3816424" cy="205704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579870588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3568" y="260648"/>
            <a:ext cx="8064895" cy="720080"/>
          </a:xfrm>
        </p:spPr>
        <p:txBody>
          <a:bodyPr/>
          <a:lstStyle/>
          <a:p>
            <a:pPr marL="0" indent="0" algn="l">
              <a:buNone/>
            </a:pPr>
            <a:br>
              <a:rPr lang="ru-RU" sz="2400" i="1" dirty="0"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</a:br>
            <a:r>
              <a:rPr lang="ru-RU" sz="2400" i="1" dirty="0"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3. Заключительный этап:</a:t>
            </a:r>
            <a:br>
              <a:rPr lang="ru-RU" sz="2400" dirty="0">
                <a:effectLst/>
              </a:rPr>
            </a:br>
            <a:endParaRPr lang="ru-RU" sz="2400" dirty="0"/>
          </a:p>
        </p:txBody>
      </p:sp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611560" y="1196752"/>
            <a:ext cx="8208912" cy="5472608"/>
          </a:xfrm>
        </p:spPr>
        <p:txBody>
          <a:bodyPr>
            <a:normAutofit/>
          </a:bodyPr>
          <a:lstStyle/>
          <a:p>
            <a:pPr marL="45720" indent="0">
              <a:buNone/>
            </a:pPr>
            <a:r>
              <a:rPr lang="ru-RU" sz="20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1.Создание ЛЭП бука «Полезное ископаемое – соль». Картотека опытов «Волшебница соль» - обобщить знания и элементарные представления о полезном ископаемом. Выставка рисунков на тему «Соль». Образовательная деятельность на тему «ЧУДО-СОЛЬ». </a:t>
            </a:r>
          </a:p>
          <a:p>
            <a:pPr marL="45720" indent="0">
              <a:buNone/>
            </a:pPr>
            <a:r>
              <a:rPr lang="ru-RU" sz="20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Цель:  Обобщить знания и элементарные представления о полезном ископаемом.        </a:t>
            </a:r>
          </a:p>
          <a:p>
            <a:pPr marL="45720" indent="0">
              <a:buNone/>
            </a:pPr>
            <a:endParaRPr lang="ru-RU" sz="20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1720" y="3284984"/>
            <a:ext cx="5184576" cy="331236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357986380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6"/>
          <p:cNvSpPr/>
          <p:nvPr/>
        </p:nvSpPr>
        <p:spPr>
          <a:xfrm>
            <a:off x="1619672" y="260648"/>
            <a:ext cx="639919" cy="62222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15000"/>
              </a:lnSpc>
              <a:spcAft>
                <a:spcPts val="0"/>
              </a:spcAft>
            </a:pPr>
            <a:r>
              <a:rPr lang="ru-RU" sz="3200" b="1" dirty="0">
                <a:solidFill>
                  <a:srgbClr val="0070C0"/>
                </a:solidFill>
                <a:latin typeface="Liberation Sans"/>
                <a:ea typeface="Liberation Sans"/>
                <a:cs typeface="Liberation Sans"/>
              </a:rPr>
              <a:t>III.</a:t>
            </a:r>
            <a:endParaRPr lang="ru-RU" sz="1100" dirty="0">
              <a:solidFill>
                <a:srgbClr val="0070C0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2411760" y="224228"/>
            <a:ext cx="5742384" cy="65864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15000"/>
              </a:lnSpc>
              <a:spcAft>
                <a:spcPts val="0"/>
              </a:spcAft>
            </a:pPr>
            <a:r>
              <a:rPr lang="ru-RU" sz="3200" b="1" dirty="0">
                <a:solidFill>
                  <a:srgbClr val="0070C0"/>
                </a:solidFill>
                <a:latin typeface="Liberation Sans"/>
                <a:ea typeface="Liberation Sans"/>
                <a:cs typeface="Liberation Sans"/>
              </a:rPr>
              <a:t>Этап: заключительный</a:t>
            </a:r>
            <a:endParaRPr lang="ru-RU" sz="1100" dirty="0">
              <a:solidFill>
                <a:srgbClr val="0070C0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10" name="Прямоугольник 9"/>
          <p:cNvSpPr/>
          <p:nvPr/>
        </p:nvSpPr>
        <p:spPr>
          <a:xfrm>
            <a:off x="6012160" y="1916832"/>
            <a:ext cx="2419830" cy="48167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15000"/>
              </a:lnSpc>
              <a:spcAft>
                <a:spcPts val="0"/>
              </a:spcAft>
            </a:pPr>
            <a:r>
              <a:rPr lang="ru-RU" sz="2200" b="1" dirty="0">
                <a:solidFill>
                  <a:srgbClr val="7030A0"/>
                </a:solidFill>
                <a:latin typeface="Liberation Sans"/>
                <a:ea typeface="Liberation Sans"/>
                <a:cs typeface="Liberation Sans"/>
              </a:rPr>
              <a:t>ЛАБОРАТОРИЯ </a:t>
            </a:r>
            <a:endParaRPr lang="ru-RU" sz="1100" dirty="0">
              <a:solidFill>
                <a:srgbClr val="000000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11" name="Прямоугольник 10"/>
          <p:cNvSpPr/>
          <p:nvPr/>
        </p:nvSpPr>
        <p:spPr>
          <a:xfrm>
            <a:off x="3362085" y="3188165"/>
            <a:ext cx="263214" cy="45666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15000"/>
              </a:lnSpc>
              <a:spcAft>
                <a:spcPts val="0"/>
              </a:spcAft>
            </a:pPr>
            <a:r>
              <a:rPr lang="ru-RU" sz="2200" b="1" dirty="0">
                <a:solidFill>
                  <a:srgbClr val="7030A0"/>
                </a:solidFill>
                <a:latin typeface="Liberation Sans"/>
                <a:ea typeface="Liberation Sans"/>
                <a:cs typeface="Liberation Sans"/>
              </a:rPr>
              <a:t> </a:t>
            </a:r>
            <a:endParaRPr lang="ru-RU" sz="1100" dirty="0">
              <a:solidFill>
                <a:srgbClr val="000000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12" name="Прямоугольник 11"/>
          <p:cNvSpPr/>
          <p:nvPr/>
        </p:nvSpPr>
        <p:spPr>
          <a:xfrm>
            <a:off x="790086" y="1499025"/>
            <a:ext cx="2939010" cy="65864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15000"/>
              </a:lnSpc>
              <a:spcAft>
                <a:spcPts val="0"/>
              </a:spcAft>
            </a:pPr>
            <a:r>
              <a:rPr lang="ru-RU" sz="3200" b="1" dirty="0">
                <a:solidFill>
                  <a:srgbClr val="0070C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МУЗЕЙ «СОЛЬ»</a:t>
            </a:r>
            <a:endParaRPr lang="ru-RU" sz="3200" b="1" dirty="0">
              <a:solidFill>
                <a:srgbClr val="0070C0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pic>
        <p:nvPicPr>
          <p:cNvPr id="13" name="Picture 1321"/>
          <p:cNvPicPr/>
          <p:nvPr/>
        </p:nvPicPr>
        <p:blipFill>
          <a:blip r:embed="rId2"/>
          <a:stretch>
            <a:fillRect/>
          </a:stretch>
        </p:blipFill>
        <p:spPr>
          <a:xfrm>
            <a:off x="125991" y="2773822"/>
            <a:ext cx="4267200" cy="3201670"/>
          </a:xfrm>
          <a:prstGeom prst="rect">
            <a:avLst/>
          </a:prstGeom>
        </p:spPr>
      </p:pic>
      <p:pic>
        <p:nvPicPr>
          <p:cNvPr id="14" name="Picture 1323"/>
          <p:cNvPicPr/>
          <p:nvPr/>
        </p:nvPicPr>
        <p:blipFill rotWithShape="1">
          <a:blip r:embed="rId3"/>
          <a:srcRect t="55296"/>
          <a:stretch/>
        </p:blipFill>
        <p:spPr>
          <a:xfrm>
            <a:off x="4700488" y="2996952"/>
            <a:ext cx="4321810" cy="18799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92270630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23528" y="0"/>
            <a:ext cx="8496943" cy="720080"/>
          </a:xfrm>
        </p:spPr>
        <p:txBody>
          <a:bodyPr/>
          <a:lstStyle/>
          <a:p>
            <a:pPr marL="45720" lvl="0" indent="0" algn="ctr">
              <a:spcBef>
                <a:spcPct val="20000"/>
              </a:spcBef>
              <a:spcAft>
                <a:spcPts val="300"/>
              </a:spcAft>
              <a:buNone/>
            </a:pPr>
            <a:br>
              <a:rPr lang="ru-RU" sz="2400" i="1" dirty="0">
                <a:solidFill>
                  <a:prstClr val="black">
                    <a:lumMod val="75000"/>
                    <a:lumOff val="25000"/>
                  </a:prstClr>
                </a:solidFill>
                <a:effectLst/>
                <a:latin typeface="Times New Roman" pitchFamily="18" charset="0"/>
                <a:ea typeface="+mn-ea"/>
                <a:cs typeface="Times New Roman" pitchFamily="18" charset="0"/>
              </a:rPr>
            </a:br>
            <a:r>
              <a:rPr lang="ru-RU" sz="3200" dirty="0">
                <a:solidFill>
                  <a:srgbClr val="0070C0"/>
                </a:solidFill>
                <a:effectLst/>
                <a:latin typeface="Times New Roman" pitchFamily="18" charset="0"/>
                <a:ea typeface="+mn-ea"/>
                <a:cs typeface="Times New Roman" pitchFamily="18" charset="0"/>
              </a:rPr>
              <a:t>Результаты проекта:</a:t>
            </a:r>
            <a:endParaRPr lang="ru-RU" sz="3200" dirty="0">
              <a:solidFill>
                <a:srgbClr val="0070C0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323528" y="1268760"/>
            <a:ext cx="8568952" cy="5112568"/>
          </a:xfrm>
        </p:spPr>
        <p:txBody>
          <a:bodyPr>
            <a:normAutofit/>
          </a:bodyPr>
          <a:lstStyle/>
          <a:p>
            <a:pPr marL="45720" indent="0">
              <a:buNone/>
            </a:pPr>
            <a:r>
              <a:rPr lang="ru-RU" sz="20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	Таким образом, в процессе реализации проекта были созданы благоприятные условия, позволяющие изучить, расширить и обобщить знания детей о соли. Дошкольники узнали много нового об особенностях соли, ее свойствах и качествах, о вреде и пользе для нашего организма. Самостоятельно провели много интересных опытов, познакомились со способами выращивания кристаллов соли. Дети научились искать и собирать информацию, анализировать полученные результаты, отвечать на вопросы, устанавливать причинно–следственные связи, появились навыки взаимовыручки, поддержки и тесного общения с взрослыми и сверстниками. Повысился интерес к познанию окружающего мира. Все это способствовало саморазвитию личности каждого ребенка, воспитанию в нем целеустремленности и самоуважения.</a:t>
            </a:r>
            <a:endParaRPr lang="ru-RU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364088" y="4869160"/>
            <a:ext cx="2880320" cy="191750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33549406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95536" y="332656"/>
            <a:ext cx="8424936" cy="576064"/>
          </a:xfrm>
        </p:spPr>
        <p:txBody>
          <a:bodyPr/>
          <a:lstStyle/>
          <a:p>
            <a:pPr marL="45720" lvl="0" indent="0" algn="l">
              <a:spcBef>
                <a:spcPct val="20000"/>
              </a:spcBef>
              <a:spcAft>
                <a:spcPts val="300"/>
              </a:spcAft>
              <a:buNone/>
            </a:pPr>
            <a:r>
              <a:rPr lang="ru-RU" sz="2400" i="1" dirty="0">
                <a:solidFill>
                  <a:schemeClr val="tx1"/>
                </a:solidFill>
                <a:effectLst/>
                <a:latin typeface="Times New Roman" pitchFamily="18" charset="0"/>
                <a:ea typeface="+mn-ea"/>
                <a:cs typeface="Times New Roman" pitchFamily="18" charset="0"/>
              </a:rPr>
              <a:t>Список литературы</a:t>
            </a:r>
            <a:br>
              <a:rPr lang="ru-RU" sz="1500" b="0" dirty="0">
                <a:solidFill>
                  <a:prstClr val="black">
                    <a:lumMod val="75000"/>
                    <a:lumOff val="25000"/>
                  </a:prstClr>
                </a:solidFill>
                <a:effectLst/>
                <a:ea typeface="+mn-ea"/>
                <a:cs typeface="+mn-cs"/>
              </a:rPr>
            </a:b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323528" y="908720"/>
            <a:ext cx="8496944" cy="5688632"/>
          </a:xfrm>
        </p:spPr>
        <p:txBody>
          <a:bodyPr>
            <a:normAutofit fontScale="47500" lnSpcReduction="20000"/>
          </a:bodyPr>
          <a:lstStyle/>
          <a:p>
            <a:pPr marL="45720" lvl="0" indent="0">
              <a:buNone/>
            </a:pPr>
            <a:r>
              <a:rPr lang="ru-RU" sz="4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1. </a:t>
            </a:r>
            <a:r>
              <a:rPr lang="ru-RU" sz="4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Веракса</a:t>
            </a:r>
            <a:r>
              <a:rPr lang="ru-RU" sz="4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Н.Е., </a:t>
            </a:r>
            <a:r>
              <a:rPr lang="ru-RU" sz="4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Галилов</a:t>
            </a:r>
            <a:r>
              <a:rPr lang="ru-RU" sz="4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О.Р. «Познавательно-исследовательская деятельность дошкольников» М-2012г.</a:t>
            </a:r>
          </a:p>
          <a:p>
            <a:pPr marL="45720" lvl="0" indent="0">
              <a:buNone/>
            </a:pPr>
            <a:r>
              <a:rPr lang="ru-RU" sz="4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2. </a:t>
            </a:r>
            <a:r>
              <a:rPr lang="ru-RU" sz="4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Дыбина</a:t>
            </a:r>
            <a:r>
              <a:rPr lang="ru-RU" sz="4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О.В. «Я узнаю мир»,-М-2010г</a:t>
            </a:r>
          </a:p>
          <a:p>
            <a:pPr marL="45720" lvl="0" indent="0">
              <a:buNone/>
            </a:pPr>
            <a:r>
              <a:rPr lang="ru-RU" sz="4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3.Дыбина О.В. « Неизвестное рядом: занимательные опыты и эксперименты для дошкольников» . - М., 2004</a:t>
            </a:r>
          </a:p>
          <a:p>
            <a:pPr marL="45720" lvl="0" indent="0">
              <a:buNone/>
            </a:pPr>
            <a:r>
              <a:rPr lang="ru-RU" sz="4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4. Журнал «Дошкольное воспитание» № 6, 2007</a:t>
            </a:r>
          </a:p>
          <a:p>
            <a:pPr marL="45720" lvl="0" indent="0">
              <a:buNone/>
            </a:pPr>
            <a:r>
              <a:rPr lang="ru-RU" sz="4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5. Журнал «Дошкольное воспитание» № 3, 2007</a:t>
            </a:r>
          </a:p>
          <a:p>
            <a:pPr marL="45720" lvl="0" indent="0">
              <a:buNone/>
            </a:pPr>
            <a:r>
              <a:rPr lang="ru-RU" sz="4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6. Журнал «Дошкольное воспитание» № 8, 2006</a:t>
            </a:r>
          </a:p>
          <a:p>
            <a:pPr marL="45720" lvl="0" indent="0">
              <a:buNone/>
            </a:pPr>
            <a:r>
              <a:rPr lang="ru-RU" sz="4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7. Куликовская И.Э., </a:t>
            </a:r>
            <a:r>
              <a:rPr lang="ru-RU" sz="4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Совгир</a:t>
            </a:r>
            <a:r>
              <a:rPr lang="ru-RU" sz="4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Н.Н. «Детское экспериментирование старшего дошкольного возраста» - М., Педагогическое общество России, 2003</a:t>
            </a:r>
          </a:p>
          <a:p>
            <a:pPr marL="45720" lvl="0" indent="0">
              <a:buNone/>
            </a:pPr>
            <a:r>
              <a:rPr lang="ru-RU" sz="4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8. Николаева С.Н. «Экологическое воспитание в детском саду», 2005</a:t>
            </a:r>
          </a:p>
          <a:p>
            <a:pPr marL="45720" lvl="0" indent="0">
              <a:buNone/>
            </a:pPr>
            <a:r>
              <a:rPr lang="ru-RU" sz="4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9. Пяткова Л.Н., Ушакова С.В. Инновационные процессы в современном дошкольном образовании: развитие интеллектуального потенциала и детской одаренности/ Издательство «Учитель», 2013</a:t>
            </a:r>
          </a:p>
          <a:p>
            <a:pPr marL="45720" lvl="0" indent="0">
              <a:buNone/>
            </a:pPr>
            <a:r>
              <a:rPr lang="ru-RU" sz="4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10. Пашкевич Т.Д. Таинства педагогического проектирования в ДОУ, Барнаул, 2009</a:t>
            </a:r>
          </a:p>
          <a:p>
            <a:pPr marL="45720" lvl="0" indent="0">
              <a:buNone/>
            </a:pPr>
            <a:r>
              <a:rPr lang="ru-RU" sz="4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11. Интернет.</a:t>
            </a:r>
          </a:p>
          <a:p>
            <a:pPr marL="45720" indent="0">
              <a:buNone/>
            </a:pPr>
            <a:r>
              <a:rPr lang="ru-RU" sz="4200" dirty="0">
                <a:latin typeface="Times New Roman" pitchFamily="18" charset="0"/>
                <a:cs typeface="Times New Roman" pitchFamily="18" charset="0"/>
              </a:rPr>
              <a:t> </a:t>
            </a:r>
          </a:p>
          <a:p>
            <a:pPr marL="45720" indent="0">
              <a:buNone/>
            </a:pP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4193743"/>
      </p:ext>
    </p:extLst>
  </p:cSld>
  <p:clrMapOvr>
    <a:masterClrMapping/>
  </p:clrMapOvr>
</p:sld>
</file>

<file path=ppt/theme/theme1.xml><?xml version="1.0" encoding="utf-8"?>
<a:theme xmlns:a="http://schemas.openxmlformats.org/drawingml/2006/main" name="Воздушный поток">
  <a:themeElements>
    <a:clrScheme name="Воздушный поток">
      <a:dk1>
        <a:sysClr val="windowText" lastClr="000000"/>
      </a:dk1>
      <a:lt1>
        <a:sysClr val="window" lastClr="FFFFFF"/>
      </a:lt1>
      <a:dk2>
        <a:srgbClr val="212745"/>
      </a:dk2>
      <a:lt2>
        <a:srgbClr val="B4DCFA"/>
      </a:lt2>
      <a:accent1>
        <a:srgbClr val="4E67C8"/>
      </a:accent1>
      <a:accent2>
        <a:srgbClr val="5ECCF3"/>
      </a:accent2>
      <a:accent3>
        <a:srgbClr val="A7EA52"/>
      </a:accent3>
      <a:accent4>
        <a:srgbClr val="5DCEAF"/>
      </a:accent4>
      <a:accent5>
        <a:srgbClr val="FF8021"/>
      </a:accent5>
      <a:accent6>
        <a:srgbClr val="F14124"/>
      </a:accent6>
      <a:hlink>
        <a:srgbClr val="56C7AA"/>
      </a:hlink>
      <a:folHlink>
        <a:srgbClr val="59A8D1"/>
      </a:folHlink>
    </a:clrScheme>
    <a:fontScheme name="Воздушный поток">
      <a:majorFont>
        <a:latin typeface="Trebuchet MS"/>
        <a:ea typeface=""/>
        <a:cs typeface=""/>
        <a:font script="Jpan" typeface="HGｺﾞｼｯｸM"/>
        <a:font script="Hang" typeface="HY그래픽B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/>
        <a:ea typeface=""/>
        <a:cs typeface=""/>
        <a:font script="Jpan" typeface="HGｺﾞｼｯｸM"/>
        <a:font script="Hang" typeface="HY그래픽M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Воздушный поток">
      <a:fillStyleLst>
        <a:solidFill>
          <a:schemeClr val="phClr"/>
        </a:solidFill>
        <a:gradFill rotWithShape="1">
          <a:gsLst>
            <a:gs pos="28000">
              <a:schemeClr val="phClr">
                <a:tint val="18000"/>
                <a:satMod val="120000"/>
                <a:lumMod val="88000"/>
              </a:schemeClr>
            </a:gs>
            <a:gs pos="100000">
              <a:schemeClr val="phClr">
                <a:tint val="40000"/>
                <a:satMod val="100000"/>
                <a:lumMod val="7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lumMod val="95000"/>
              </a:schemeClr>
            </a:gs>
            <a:gs pos="100000">
              <a:schemeClr val="phClr">
                <a:shade val="82000"/>
                <a:satMod val="125000"/>
                <a:lumMod val="74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satMod val="125000"/>
              <a:lumMod val="7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50800" dir="5400000" sx="98000" sy="98000" rotWithShape="0">
              <a:srgbClr val="000000">
                <a:alpha val="20000"/>
              </a:srgbClr>
            </a:outerShdw>
          </a:effectLst>
        </a:effectStyle>
        <a:effectStyle>
          <a:effectLst>
            <a:outerShdw blurRad="40005" dist="22984" dir="5400000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alanced" dir="tr"/>
          </a:scene3d>
          <a:sp3d prstMaterial="matte">
            <a:bevelT w="19050" h="38100"/>
          </a:sp3d>
        </a:effectStyle>
        <a:effectStyle>
          <a:effectLst>
            <a:reflection blurRad="38100" stA="26000" endPos="23000" dist="25400" dir="5400000" sy="-100000" rotWithShape="0"/>
          </a:effectLst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50800"/>
            <a:contourClr>
              <a:schemeClr val="phClr">
                <a:shade val="30000"/>
                <a:satMod val="12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shade val="90000"/>
                <a:satMod val="160000"/>
                <a:lumMod val="100000"/>
              </a:schemeClr>
            </a:gs>
            <a:gs pos="60000">
              <a:schemeClr val="phClr">
                <a:tint val="95000"/>
                <a:shade val="100000"/>
                <a:satMod val="130000"/>
                <a:lumMod val="130000"/>
              </a:schemeClr>
            </a:gs>
            <a:gs pos="100000">
              <a:schemeClr val="phClr">
                <a:tint val="97000"/>
                <a:shade val="100000"/>
                <a:hueMod val="100000"/>
                <a:satMod val="140000"/>
                <a:lumMod val="80000"/>
              </a:schemeClr>
            </a:gs>
          </a:gsLst>
          <a:path path="circle">
            <a:fillToRect l="20000" t="10000" r="20000" b="60000"/>
          </a:path>
        </a:gradFill>
        <a:gradFill rotWithShape="1">
          <a:gsLst>
            <a:gs pos="0">
              <a:schemeClr val="phClr">
                <a:tint val="94000"/>
                <a:satMod val="160000"/>
                <a:lumMod val="160000"/>
              </a:schemeClr>
            </a:gs>
            <a:gs pos="42000">
              <a:schemeClr val="phClr">
                <a:tint val="94000"/>
                <a:shade val="94000"/>
                <a:satMod val="160000"/>
                <a:lumMod val="130000"/>
              </a:schemeClr>
            </a:gs>
            <a:gs pos="100000">
              <a:schemeClr val="phClr">
                <a:tint val="97000"/>
                <a:shade val="94000"/>
                <a:satMod val="180000"/>
                <a:lumMod val="84000"/>
              </a:schemeClr>
            </a:gs>
          </a:gsLst>
          <a:path path="circle">
            <a:fillToRect l="24000" t="44000" r="24000" b="12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2359</TotalTime>
  <Words>1609</Words>
  <Application>Microsoft Office PowerPoint</Application>
  <PresentationFormat>Экран (4:3)</PresentationFormat>
  <Paragraphs>109</Paragraphs>
  <Slides>20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6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20</vt:i4>
      </vt:variant>
    </vt:vector>
  </HeadingPairs>
  <TitlesOfParts>
    <vt:vector size="27" baseType="lpstr">
      <vt:lpstr>Arial</vt:lpstr>
      <vt:lpstr>Calibri</vt:lpstr>
      <vt:lpstr>Georgia</vt:lpstr>
      <vt:lpstr>Liberation Sans</vt:lpstr>
      <vt:lpstr>Times New Roman</vt:lpstr>
      <vt:lpstr>Trebuchet MS</vt:lpstr>
      <vt:lpstr>Воздушный поток</vt:lpstr>
      <vt:lpstr>МБДОУ «Детский сад «Березка» ст. Кардоникской»      </vt:lpstr>
      <vt:lpstr>Презентация PowerPoint</vt:lpstr>
      <vt:lpstr>Презентация PowerPoint</vt:lpstr>
      <vt:lpstr>Задачи проекта: Образовательная область «Познавательное развитие»: Расширять представления о соли, ее свойствах и качествах, характере использования человеком.  Приобщать к элементарному экспериментированию, способствовать развитию и совершенствованию разных методов познания.  Побуждать ставить цель, определять последовательность действий, оценивать и корректировать свои действия, радоваться результату экспериментирования. Образовательная область «Социально- коммуникативное развитие»: Расширять кругозор посредством приобщения к опыту познания окружающего мира. Пробуждать положительное, бережное отношение к окружающему миру. Образовательная область «Художественно –эстетическое развитие»: Развивать творческие способности, фантазию, воображение. Вызвать интерес к нетрадиционному рисованию (рисование солью).  Образовательная область «Речевое развитие»: Развивать свободное общение со взрослыми посредством познавательно – исследовательской и продуктивной деятельности. Приобщать к слушанию познавательной и художественной литературы. Образовательная область «Физическое развитие»: Развивать мелкую моторику, координацию движений рук посредством продуктивной деятельности. Активизировать двигательную активность. </vt:lpstr>
      <vt:lpstr>   </vt:lpstr>
      <vt:lpstr>Анализ ситуации:  Почему соль? Чем могла заинтересовать детей  обыкновенная соль, что в ней необычного? Почему не сахар или другой продукт? А все очень просто. Тема исследовательской деятельности возникла после чтения чешской сказки «Соль». У ребят возникло множество вопросов. Мы стали рассуждать, что соль бывает разная: крупная и мелкая. Карина сказала, что у неё дома есть цветная соль. Это очень нас заинтересовало. Мы решили исследовать соль. Тогда и возникла идея создать этот проект.  </vt:lpstr>
      <vt:lpstr>Принцип развивающего обучения, основанный на детской активности в экспериментировании, решении проблемных ситуаций, усвоении разнообразных способов получения информации (у взрослых, из книг и Интернета); принцип «спирали», когда дети возвращаются к изучаемой проблеме несколько раз: в ходе наблюдений, в игровой и творческой деятельности; принцип интеграции, которая позволяет формировать у ребёнка целостное представление о мире; принцип рационального сочетания разных видов детской деятельности; принцип сотрудничества между детьми, педагогами, родителями; принцип прочности закрепляет усвоение знаний.  Методы и приемы реализации проекта: поисковая деятельность; анализ познавательной литературы; наблюдения; опытно- экспериментальная, исследовательская деятельность; творческая, игровая деятельность. </vt:lpstr>
      <vt:lpstr>Презентация PowerPoint</vt:lpstr>
      <vt:lpstr>Презентация PowerPoint</vt:lpstr>
      <vt:lpstr>Презентация PowerPoint</vt:lpstr>
      <vt:lpstr>Презентация PowerPoint</vt:lpstr>
      <vt:lpstr>II. Этап: основной Развивающая предметно – пространственная среда  Опытно-экспериментальная деятельность. </vt:lpstr>
      <vt:lpstr>Презентация PowerPoint</vt:lpstr>
      <vt:lpstr>Опыт №3 «Соль в холодной и горячей воде» Взяли два прозрачных стакана: один с холодной водой, другой с горячей. Насыпали в оба стакана по три ложки соли и хорошо размешали. Вывод: Мы увидели, что в стакане с горячей водой, соль растворилась быстрее. Чем выше температура воды, тем быстрее растворяется соль. </vt:lpstr>
      <vt:lpstr>Эффект «Мертвого моря».  </vt:lpstr>
      <vt:lpstr>Творческая мастерская</vt:lpstr>
      <vt:lpstr> 3. Заключительный этап: </vt:lpstr>
      <vt:lpstr>Презентация PowerPoint</vt:lpstr>
      <vt:lpstr> Результаты проекта:</vt:lpstr>
      <vt:lpstr>Список литературы 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Муниципального бюджетного дошкольного образовательного учреждения  «Детский сад комбинированного вида №14 «Родничок» города Азнакаево  Азнакаевского муниципального района Республики Татарстан</dc:title>
  <dc:creator>2014</dc:creator>
  <cp:lastModifiedBy>qwe</cp:lastModifiedBy>
  <cp:revision>95</cp:revision>
  <cp:lastPrinted>2022-01-17T18:26:51Z</cp:lastPrinted>
  <dcterms:created xsi:type="dcterms:W3CDTF">2019-11-01T19:56:32Z</dcterms:created>
  <dcterms:modified xsi:type="dcterms:W3CDTF">2026-03-26T11:30:51Z</dcterms:modified>
</cp:coreProperties>
</file>