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4" r:id="rId1"/>
  </p:sldMasterIdLst>
  <p:notesMasterIdLst>
    <p:notesMasterId r:id="rId54"/>
  </p:notesMasterIdLst>
  <p:sldIdLst>
    <p:sldId id="306" r:id="rId2"/>
    <p:sldId id="256" r:id="rId3"/>
    <p:sldId id="257" r:id="rId4"/>
    <p:sldId id="283" r:id="rId5"/>
    <p:sldId id="258" r:id="rId6"/>
    <p:sldId id="284" r:id="rId7"/>
    <p:sldId id="259" r:id="rId8"/>
    <p:sldId id="285" r:id="rId9"/>
    <p:sldId id="260" r:id="rId10"/>
    <p:sldId id="286" r:id="rId11"/>
    <p:sldId id="261" r:id="rId12"/>
    <p:sldId id="287" r:id="rId13"/>
    <p:sldId id="262" r:id="rId14"/>
    <p:sldId id="288" r:id="rId15"/>
    <p:sldId id="263" r:id="rId16"/>
    <p:sldId id="289" r:id="rId17"/>
    <p:sldId id="264" r:id="rId18"/>
    <p:sldId id="290" r:id="rId19"/>
    <p:sldId id="265" r:id="rId20"/>
    <p:sldId id="291" r:id="rId21"/>
    <p:sldId id="266" r:id="rId22"/>
    <p:sldId id="267" r:id="rId23"/>
    <p:sldId id="268" r:id="rId24"/>
    <p:sldId id="269" r:id="rId25"/>
    <p:sldId id="270" r:id="rId26"/>
    <p:sldId id="271" r:id="rId27"/>
    <p:sldId id="272" r:id="rId28"/>
    <p:sldId id="273" r:id="rId29"/>
    <p:sldId id="274" r:id="rId30"/>
    <p:sldId id="275" r:id="rId31"/>
    <p:sldId id="276" r:id="rId32"/>
    <p:sldId id="277" r:id="rId33"/>
    <p:sldId id="278" r:id="rId34"/>
    <p:sldId id="279" r:id="rId35"/>
    <p:sldId id="280" r:id="rId36"/>
    <p:sldId id="281" r:id="rId37"/>
    <p:sldId id="282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7" r:id="rId53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3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Valued Acer Customer" initials="VAC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4660"/>
  </p:normalViewPr>
  <p:slideViewPr>
    <p:cSldViewPr snapToGrid="0" snapToObjects="1">
      <p:cViewPr varScale="1">
        <p:scale>
          <a:sx n="102" d="100"/>
          <a:sy n="102" d="100"/>
        </p:scale>
        <p:origin x="474" y="-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0" d="100"/>
          <a:sy n="60" d="100"/>
        </p:scale>
        <p:origin x="-2490" y="-72"/>
      </p:cViewPr>
      <p:guideLst>
        <p:guide orient="horz" pos="313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90EAA3-5B55-4C3A-B2DC-1427604D8055}" type="datetimeFigureOut">
              <a:rPr lang="ru-RU" smtClean="0"/>
              <a:pPr/>
              <a:t>11.03.2025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ACA9A5-31B6-4686-A75C-792B23C049D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9787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4694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0327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3892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3318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11.03.2025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6985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11.03.2025</a:t>
            </a:fld>
            <a:endParaRPr lang="ru-RU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5819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11.03.2025</a:t>
            </a:fld>
            <a:endParaRPr lang="ru-RU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3601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11.03.2025</a:t>
            </a:fld>
            <a:endParaRPr lang="ru-RU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6813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2211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5758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6191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226165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10625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11.03.2025</a:t>
            </a:fld>
            <a:endParaRPr lang="ru-RU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86651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11.03.2025</a:t>
            </a:fld>
            <a:endParaRPr lang="ru-RU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17158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05862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8404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16819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6" r:id="rId12"/>
    <p:sldLayoutId id="2147483787" r:id="rId13"/>
    <p:sldLayoutId id="2147483788" r:id="rId14"/>
    <p:sldLayoutId id="2147483789" r:id="rId15"/>
    <p:sldLayoutId id="2147483790" r:id="rId16"/>
    <p:sldLayoutId id="2147483791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27.xml"/><Relationship Id="rId13" Type="http://schemas.openxmlformats.org/officeDocument/2006/relationships/slide" Target="slide37.xml"/><Relationship Id="rId18" Type="http://schemas.openxmlformats.org/officeDocument/2006/relationships/slide" Target="slide47.xml"/><Relationship Id="rId3" Type="http://schemas.openxmlformats.org/officeDocument/2006/relationships/slide" Target="slide15.xml"/><Relationship Id="rId21" Type="http://schemas.openxmlformats.org/officeDocument/2006/relationships/slide" Target="slide5.xml"/><Relationship Id="rId7" Type="http://schemas.openxmlformats.org/officeDocument/2006/relationships/slide" Target="slide29.xml"/><Relationship Id="rId12" Type="http://schemas.openxmlformats.org/officeDocument/2006/relationships/slide" Target="slide39.xml"/><Relationship Id="rId17" Type="http://schemas.openxmlformats.org/officeDocument/2006/relationships/slide" Target="slide49.xml"/><Relationship Id="rId25" Type="http://schemas.openxmlformats.org/officeDocument/2006/relationships/slide" Target="slide3.xml"/><Relationship Id="rId2" Type="http://schemas.openxmlformats.org/officeDocument/2006/relationships/slide" Target="slide13.xml"/><Relationship Id="rId16" Type="http://schemas.openxmlformats.org/officeDocument/2006/relationships/slide" Target="slide51.xml"/><Relationship Id="rId20" Type="http://schemas.openxmlformats.org/officeDocument/2006/relationships/slide" Target="slide4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1.xml"/><Relationship Id="rId11" Type="http://schemas.openxmlformats.org/officeDocument/2006/relationships/slide" Target="slide41.xml"/><Relationship Id="rId24" Type="http://schemas.openxmlformats.org/officeDocument/2006/relationships/slide" Target="slide11.xml"/><Relationship Id="rId5" Type="http://schemas.openxmlformats.org/officeDocument/2006/relationships/slide" Target="slide19.xml"/><Relationship Id="rId15" Type="http://schemas.openxmlformats.org/officeDocument/2006/relationships/slide" Target="slide33.xml"/><Relationship Id="rId23" Type="http://schemas.openxmlformats.org/officeDocument/2006/relationships/slide" Target="slide9.xml"/><Relationship Id="rId10" Type="http://schemas.openxmlformats.org/officeDocument/2006/relationships/slide" Target="slide23.xml"/><Relationship Id="rId19" Type="http://schemas.openxmlformats.org/officeDocument/2006/relationships/slide" Target="slide45.xml"/><Relationship Id="rId4" Type="http://schemas.openxmlformats.org/officeDocument/2006/relationships/slide" Target="slide17.xml"/><Relationship Id="rId9" Type="http://schemas.openxmlformats.org/officeDocument/2006/relationships/slide" Target="slide25.xml"/><Relationship Id="rId14" Type="http://schemas.openxmlformats.org/officeDocument/2006/relationships/slide" Target="slide35.xml"/><Relationship Id="rId22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2%D0%BE%D0%BB%D0%B5%D0%B9%D0%B1%D0%BE%D0%BB%D1%8C%D0%BD%D0%B0%D1%8F_%D0%BF%D0%BB%D0%BE%D1%89%D0%B0%D0%B4%D0%BA%D0%B0" TargetMode="External"/><Relationship Id="rId7" Type="http://schemas.openxmlformats.org/officeDocument/2006/relationships/image" Target="../media/image2.png"/><Relationship Id="rId2" Type="http://schemas.openxmlformats.org/officeDocument/2006/relationships/hyperlink" Target="https://ru.wikipedia.org/wiki/%D0%A1%D0%BF%D0%BE%D1%80%D1%82" TargetMode="External"/><Relationship Id="rId1" Type="http://schemas.openxmlformats.org/officeDocument/2006/relationships/slideLayout" Target="../slideLayouts/slideLayout3.xml"/><Relationship Id="rId6" Type="http://schemas.openxmlformats.org/officeDocument/2006/relationships/slide" Target="slide8.xml"/><Relationship Id="rId5" Type="http://schemas.openxmlformats.org/officeDocument/2006/relationships/hyperlink" Target="https://ru.wikipedia.org/wiki/%D0%92%D0%BE%D0%BB%D0%B5%D0%B9%D0%B1%D0%BE%D0%BB%D1%8C%D0%BD%D1%8B%D0%B9_%D0%BC%D1%8F%D1%87" TargetMode="External"/><Relationship Id="rId4" Type="http://schemas.openxmlformats.org/officeDocument/2006/relationships/hyperlink" Target="https://ru.wikipedia.org/w/index.php?title=%D0%A1%D0%B5%D1%82%D0%BA%D0%B0_(%D1%81%D0%BF%D0%BE%D1%80%D1%82%D0%B8%D0%B2%D0%BD%D0%B0%D1%8F)&amp;action=edit&amp;redlink=1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6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0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2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4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6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8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30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32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34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38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E%D0%BB%D0%B8%D0%BC%D0%BF%D0%B8%D0%B9%D1%81%D0%BA%D0%B8%D0%B5_%D0%B8%D0%B3%D1%80%D1%8B" TargetMode="External"/><Relationship Id="rId2" Type="http://schemas.openxmlformats.org/officeDocument/2006/relationships/hyperlink" Target="https://ru.wikipedia.org/wiki/%D0%9C%D0%B5%D0%B6%D0%B4%D1%83%D0%BD%D0%B0%D1%80%D0%BE%D0%B4%D0%BD%D0%B0%D1%8F_%D0%BE%D1%80%D0%B3%D0%B0%D0%BD%D0%B8%D0%B7%D0%B0%D1%86%D0%B8%D1%8F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png"/><Relationship Id="rId4" Type="http://schemas.openxmlformats.org/officeDocument/2006/relationships/slide" Target="slide4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42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44.xml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46.xm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48.xml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50.xml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52.xml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0137" y="212890"/>
            <a:ext cx="6620968" cy="2747125"/>
          </a:xfrm>
        </p:spPr>
        <p:txBody>
          <a:bodyPr/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Интерактивная игра </a:t>
            </a:r>
            <a:br>
              <a:rPr lang="ru-RU" sz="4400" b="1" dirty="0" smtClean="0">
                <a:solidFill>
                  <a:srgbClr val="FF0000"/>
                </a:solidFill>
              </a:rPr>
            </a:br>
            <a:r>
              <a:rPr lang="ru-RU" sz="4400" b="1" dirty="0" smtClean="0">
                <a:solidFill>
                  <a:srgbClr val="FF0000"/>
                </a:solidFill>
              </a:rPr>
              <a:t>по физической культуре </a:t>
            </a:r>
            <a:br>
              <a:rPr lang="ru-RU" sz="4400" b="1" dirty="0" smtClean="0">
                <a:solidFill>
                  <a:srgbClr val="FF0000"/>
                </a:solidFill>
              </a:rPr>
            </a:br>
            <a:r>
              <a:rPr lang="ru-RU" sz="4400" b="1" dirty="0" smtClean="0">
                <a:solidFill>
                  <a:srgbClr val="FF0000"/>
                </a:solidFill>
              </a:rPr>
              <a:t>«ЗНАТОКИ»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8219" y="3289955"/>
            <a:ext cx="7129191" cy="2348845"/>
          </a:xfrm>
        </p:spPr>
        <p:txBody>
          <a:bodyPr/>
          <a:lstStyle/>
          <a:p>
            <a:pPr>
              <a:defRPr/>
            </a:pPr>
            <a:r>
              <a:rPr lang="ru-RU" b="1" i="1" dirty="0"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Автор: </a:t>
            </a:r>
            <a:r>
              <a:rPr lang="ru-RU" b="1" i="1" dirty="0" err="1"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Штольвина</a:t>
            </a:r>
            <a:r>
              <a:rPr lang="ru-RU" b="1" i="1" dirty="0"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Елена Сергеевна, </a:t>
            </a:r>
          </a:p>
          <a:p>
            <a:pPr>
              <a:defRPr/>
            </a:pPr>
            <a:r>
              <a:rPr lang="ru-RU" b="1" i="1" dirty="0"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учитель физической культуры</a:t>
            </a:r>
          </a:p>
          <a:p>
            <a:pPr>
              <a:defRPr/>
            </a:pPr>
            <a:r>
              <a:rPr lang="ru-RU" b="1" i="1" dirty="0"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МБОУ  Школа №70 </a:t>
            </a:r>
          </a:p>
          <a:p>
            <a:pPr>
              <a:defRPr/>
            </a:pPr>
            <a:r>
              <a:rPr lang="ru-RU" b="1" i="1" dirty="0"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г. Рязани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719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158" y="500042"/>
            <a:ext cx="2000264" cy="10715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 prst="coolSlant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Виды спорта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1678769"/>
            <a:ext cx="2000264" cy="10715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Физические качества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2786058"/>
            <a:ext cx="2000264" cy="10715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Питание</a:t>
            </a: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7158" y="3929066"/>
            <a:ext cx="2000264" cy="10715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Олимпийские игры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5072074"/>
            <a:ext cx="2000264" cy="10715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Загадки</a:t>
            </a:r>
            <a:endParaRPr lang="ru-RU" sz="2800" dirty="0"/>
          </a:p>
        </p:txBody>
      </p:sp>
      <p:sp>
        <p:nvSpPr>
          <p:cNvPr id="9" name="Прямоугольник 8">
            <a:hlinkClick r:id="rId2" action="ppaction://hlinksldjump"/>
          </p:cNvPr>
          <p:cNvSpPr/>
          <p:nvPr/>
        </p:nvSpPr>
        <p:spPr>
          <a:xfrm>
            <a:off x="2500298" y="1714488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10</a:t>
            </a:r>
            <a:endParaRPr lang="ru-RU" sz="3600" dirty="0"/>
          </a:p>
        </p:txBody>
      </p:sp>
      <p:sp>
        <p:nvSpPr>
          <p:cNvPr id="10" name="Прямоугольник 9">
            <a:hlinkClick r:id="rId3" action="ppaction://hlinksldjump"/>
          </p:cNvPr>
          <p:cNvSpPr/>
          <p:nvPr/>
        </p:nvSpPr>
        <p:spPr>
          <a:xfrm>
            <a:off x="3786182" y="1714488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20</a:t>
            </a:r>
            <a:endParaRPr lang="ru-RU" sz="3600" dirty="0"/>
          </a:p>
        </p:txBody>
      </p:sp>
      <p:sp>
        <p:nvSpPr>
          <p:cNvPr id="11" name="Прямоугольник 10">
            <a:hlinkClick r:id="rId4" action="ppaction://hlinksldjump"/>
          </p:cNvPr>
          <p:cNvSpPr/>
          <p:nvPr/>
        </p:nvSpPr>
        <p:spPr>
          <a:xfrm>
            <a:off x="5000628" y="1714488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30</a:t>
            </a:r>
            <a:endParaRPr lang="ru-RU" sz="3600" dirty="0"/>
          </a:p>
        </p:txBody>
      </p:sp>
      <p:sp>
        <p:nvSpPr>
          <p:cNvPr id="12" name="Прямоугольник 11">
            <a:hlinkClick r:id="rId5" action="ppaction://hlinksldjump"/>
          </p:cNvPr>
          <p:cNvSpPr/>
          <p:nvPr/>
        </p:nvSpPr>
        <p:spPr>
          <a:xfrm>
            <a:off x="6215074" y="1714488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40</a:t>
            </a:r>
            <a:endParaRPr lang="ru-RU" sz="3600" dirty="0"/>
          </a:p>
        </p:txBody>
      </p:sp>
      <p:sp>
        <p:nvSpPr>
          <p:cNvPr id="13" name="Прямоугольник 12">
            <a:hlinkClick r:id="rId6" action="ppaction://hlinksldjump"/>
          </p:cNvPr>
          <p:cNvSpPr/>
          <p:nvPr/>
        </p:nvSpPr>
        <p:spPr>
          <a:xfrm>
            <a:off x="7500958" y="1714488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50</a:t>
            </a:r>
            <a:endParaRPr lang="ru-RU" sz="36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7500958" y="2857496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uFill>
                  <a:solidFill>
                    <a:srgbClr val="FF0000"/>
                  </a:solidFill>
                </a:uFill>
              </a:rPr>
              <a:t>50</a:t>
            </a:r>
            <a:endParaRPr lang="ru-RU" sz="3600" dirty="0">
              <a:uFill>
                <a:solidFill>
                  <a:srgbClr val="FF0000"/>
                </a:solidFill>
              </a:uFill>
            </a:endParaRPr>
          </a:p>
        </p:txBody>
      </p:sp>
      <p:sp>
        <p:nvSpPr>
          <p:cNvPr id="15" name="Прямоугольник 14">
            <a:hlinkClick r:id="rId7" action="ppaction://hlinksldjump"/>
          </p:cNvPr>
          <p:cNvSpPr/>
          <p:nvPr/>
        </p:nvSpPr>
        <p:spPr>
          <a:xfrm>
            <a:off x="6215074" y="2857496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40</a:t>
            </a:r>
            <a:endParaRPr lang="ru-RU" sz="3600" dirty="0"/>
          </a:p>
        </p:txBody>
      </p:sp>
      <p:sp>
        <p:nvSpPr>
          <p:cNvPr id="16" name="Прямоугольник 15">
            <a:hlinkClick r:id="rId8" action="ppaction://hlinksldjump"/>
          </p:cNvPr>
          <p:cNvSpPr/>
          <p:nvPr/>
        </p:nvSpPr>
        <p:spPr>
          <a:xfrm>
            <a:off x="5000628" y="2857496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30</a:t>
            </a:r>
            <a:endParaRPr lang="ru-RU" sz="3600" dirty="0"/>
          </a:p>
        </p:txBody>
      </p:sp>
      <p:sp>
        <p:nvSpPr>
          <p:cNvPr id="17" name="Прямоугольник 16">
            <a:hlinkClick r:id="rId9" action="ppaction://hlinksldjump"/>
          </p:cNvPr>
          <p:cNvSpPr/>
          <p:nvPr/>
        </p:nvSpPr>
        <p:spPr>
          <a:xfrm>
            <a:off x="3786182" y="2857496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20</a:t>
            </a:r>
            <a:endParaRPr lang="ru-RU" sz="3600" dirty="0"/>
          </a:p>
        </p:txBody>
      </p:sp>
      <p:sp>
        <p:nvSpPr>
          <p:cNvPr id="18" name="Прямоугольник 17">
            <a:hlinkClick r:id="rId10" action="ppaction://hlinksldjump"/>
          </p:cNvPr>
          <p:cNvSpPr/>
          <p:nvPr/>
        </p:nvSpPr>
        <p:spPr>
          <a:xfrm>
            <a:off x="2500298" y="2857496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10</a:t>
            </a:r>
            <a:endParaRPr lang="ru-RU" sz="3600" dirty="0"/>
          </a:p>
        </p:txBody>
      </p:sp>
      <p:sp>
        <p:nvSpPr>
          <p:cNvPr id="19" name="Прямоугольник 18">
            <a:hlinkClick r:id="rId11" action="ppaction://hlinksldjump"/>
          </p:cNvPr>
          <p:cNvSpPr/>
          <p:nvPr/>
        </p:nvSpPr>
        <p:spPr>
          <a:xfrm>
            <a:off x="7500958" y="4000504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50</a:t>
            </a:r>
            <a:endParaRPr lang="ru-RU" sz="3600" dirty="0"/>
          </a:p>
        </p:txBody>
      </p:sp>
      <p:sp>
        <p:nvSpPr>
          <p:cNvPr id="20" name="Прямоугольник 19">
            <a:hlinkClick r:id="rId12" action="ppaction://hlinksldjump"/>
          </p:cNvPr>
          <p:cNvSpPr/>
          <p:nvPr/>
        </p:nvSpPr>
        <p:spPr>
          <a:xfrm>
            <a:off x="6215074" y="4000504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40</a:t>
            </a:r>
            <a:endParaRPr lang="ru-RU" sz="3600" dirty="0"/>
          </a:p>
        </p:txBody>
      </p:sp>
      <p:sp>
        <p:nvSpPr>
          <p:cNvPr id="21" name="Прямоугольник 20">
            <a:hlinkClick r:id="rId13" action="ppaction://hlinksldjump"/>
          </p:cNvPr>
          <p:cNvSpPr/>
          <p:nvPr/>
        </p:nvSpPr>
        <p:spPr>
          <a:xfrm>
            <a:off x="5000628" y="4000504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30</a:t>
            </a:r>
            <a:endParaRPr lang="ru-RU" sz="3600" dirty="0"/>
          </a:p>
        </p:txBody>
      </p:sp>
      <p:sp>
        <p:nvSpPr>
          <p:cNvPr id="22" name="Прямоугольник 21">
            <a:hlinkClick r:id="rId14" action="ppaction://hlinksldjump"/>
          </p:cNvPr>
          <p:cNvSpPr/>
          <p:nvPr/>
        </p:nvSpPr>
        <p:spPr>
          <a:xfrm>
            <a:off x="3786182" y="4000504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20</a:t>
            </a:r>
            <a:endParaRPr lang="ru-RU" sz="3600" dirty="0"/>
          </a:p>
        </p:txBody>
      </p:sp>
      <p:sp>
        <p:nvSpPr>
          <p:cNvPr id="23" name="Прямоугольник 22">
            <a:hlinkClick r:id="rId15" action="ppaction://hlinksldjump"/>
          </p:cNvPr>
          <p:cNvSpPr/>
          <p:nvPr/>
        </p:nvSpPr>
        <p:spPr>
          <a:xfrm>
            <a:off x="2500298" y="4000504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10</a:t>
            </a:r>
            <a:endParaRPr lang="ru-RU" sz="3600" dirty="0"/>
          </a:p>
        </p:txBody>
      </p:sp>
      <p:sp>
        <p:nvSpPr>
          <p:cNvPr id="24" name="Прямоугольник 23">
            <a:hlinkClick r:id="rId16" action="ppaction://hlinksldjump"/>
          </p:cNvPr>
          <p:cNvSpPr/>
          <p:nvPr/>
        </p:nvSpPr>
        <p:spPr>
          <a:xfrm>
            <a:off x="7500958" y="5143512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50</a:t>
            </a:r>
            <a:endParaRPr lang="ru-RU" sz="3600" dirty="0"/>
          </a:p>
        </p:txBody>
      </p:sp>
      <p:sp>
        <p:nvSpPr>
          <p:cNvPr id="25" name="Прямоугольник 24">
            <a:hlinkClick r:id="rId17" action="ppaction://hlinksldjump"/>
          </p:cNvPr>
          <p:cNvSpPr/>
          <p:nvPr/>
        </p:nvSpPr>
        <p:spPr>
          <a:xfrm>
            <a:off x="6215074" y="5143512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40</a:t>
            </a:r>
            <a:endParaRPr lang="ru-RU" sz="3600" dirty="0"/>
          </a:p>
        </p:txBody>
      </p:sp>
      <p:sp>
        <p:nvSpPr>
          <p:cNvPr id="26" name="Прямоугольник 25">
            <a:hlinkClick r:id="rId18" action="ppaction://hlinksldjump"/>
          </p:cNvPr>
          <p:cNvSpPr/>
          <p:nvPr/>
        </p:nvSpPr>
        <p:spPr>
          <a:xfrm>
            <a:off x="5000628" y="5143512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30</a:t>
            </a:r>
            <a:endParaRPr lang="ru-RU" sz="3600" dirty="0"/>
          </a:p>
        </p:txBody>
      </p:sp>
      <p:sp>
        <p:nvSpPr>
          <p:cNvPr id="27" name="Прямоугольник 26">
            <a:hlinkClick r:id="rId19" action="ppaction://hlinksldjump"/>
          </p:cNvPr>
          <p:cNvSpPr/>
          <p:nvPr/>
        </p:nvSpPr>
        <p:spPr>
          <a:xfrm>
            <a:off x="3786182" y="5143512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20</a:t>
            </a:r>
            <a:endParaRPr lang="ru-RU" sz="3600" dirty="0"/>
          </a:p>
        </p:txBody>
      </p:sp>
      <p:sp>
        <p:nvSpPr>
          <p:cNvPr id="28" name="Прямоугольник 27">
            <a:hlinkClick r:id="rId20" action="ppaction://hlinksldjump"/>
          </p:cNvPr>
          <p:cNvSpPr/>
          <p:nvPr/>
        </p:nvSpPr>
        <p:spPr>
          <a:xfrm>
            <a:off x="2500298" y="5143512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10</a:t>
            </a:r>
            <a:endParaRPr lang="ru-RU" sz="3600" dirty="0"/>
          </a:p>
        </p:txBody>
      </p:sp>
      <p:sp>
        <p:nvSpPr>
          <p:cNvPr id="30" name="Прямоугольник 29">
            <a:hlinkClick r:id="rId21" action="ppaction://hlinksldjump"/>
          </p:cNvPr>
          <p:cNvSpPr/>
          <p:nvPr/>
        </p:nvSpPr>
        <p:spPr>
          <a:xfrm>
            <a:off x="3786182" y="571480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20</a:t>
            </a:r>
            <a:endParaRPr lang="ru-RU" sz="3600" dirty="0"/>
          </a:p>
        </p:txBody>
      </p:sp>
      <p:sp>
        <p:nvSpPr>
          <p:cNvPr id="31" name="Прямоугольник 30">
            <a:hlinkClick r:id="rId22" action="ppaction://hlinksldjump"/>
          </p:cNvPr>
          <p:cNvSpPr/>
          <p:nvPr/>
        </p:nvSpPr>
        <p:spPr>
          <a:xfrm>
            <a:off x="5000628" y="571480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30</a:t>
            </a:r>
            <a:endParaRPr lang="ru-RU" sz="3600" dirty="0"/>
          </a:p>
        </p:txBody>
      </p:sp>
      <p:sp>
        <p:nvSpPr>
          <p:cNvPr id="32" name="Прямоугольник 31">
            <a:hlinkClick r:id="rId23" action="ppaction://hlinksldjump"/>
          </p:cNvPr>
          <p:cNvSpPr/>
          <p:nvPr/>
        </p:nvSpPr>
        <p:spPr>
          <a:xfrm>
            <a:off x="6215074" y="571480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40</a:t>
            </a:r>
            <a:endParaRPr lang="ru-RU" sz="3600" dirty="0"/>
          </a:p>
        </p:txBody>
      </p:sp>
      <p:sp>
        <p:nvSpPr>
          <p:cNvPr id="33" name="Прямоугольник 32">
            <a:hlinkClick r:id="rId24" action="ppaction://hlinksldjump"/>
          </p:cNvPr>
          <p:cNvSpPr/>
          <p:nvPr/>
        </p:nvSpPr>
        <p:spPr>
          <a:xfrm>
            <a:off x="7500958" y="571480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50</a:t>
            </a:r>
            <a:endParaRPr lang="ru-RU" sz="3600" dirty="0"/>
          </a:p>
        </p:txBody>
      </p:sp>
      <p:sp>
        <p:nvSpPr>
          <p:cNvPr id="64" name="Прямоугольник 63">
            <a:hlinkClick r:id="rId25" action="ppaction://hlinksldjump"/>
          </p:cNvPr>
          <p:cNvSpPr/>
          <p:nvPr/>
        </p:nvSpPr>
        <p:spPr>
          <a:xfrm>
            <a:off x="2500298" y="571480"/>
            <a:ext cx="1000132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22250" h="120650" prst="coolSlant"/>
            <a:bevelB w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10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71612"/>
            <a:ext cx="7772400" cy="2642764"/>
          </a:xfrm>
        </p:spPr>
        <p:txBody>
          <a:bodyPr>
            <a:noAutofit/>
          </a:bodyPr>
          <a:lstStyle/>
          <a:p>
            <a:pPr algn="ctr"/>
            <a:r>
              <a:rPr lang="ru-RU" sz="3600" dirty="0"/>
              <a:t>вид спорта или спортивная дисциплина, заключающаяся в преодолении вплавь за наименьшее время различных дистанций</a:t>
            </a:r>
            <a:r>
              <a:rPr lang="ru-RU" sz="3600" dirty="0" smtClean="0"/>
              <a:t>? </a:t>
            </a:r>
            <a:endParaRPr lang="ru-RU" sz="3600" dirty="0"/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8727" y="504706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599"/>
            <a:ext cx="7851648" cy="2427669"/>
          </a:xfrm>
        </p:spPr>
        <p:txBody>
          <a:bodyPr>
            <a:normAutofit/>
          </a:bodyPr>
          <a:lstStyle/>
          <a:p>
            <a:pPr algn="ctr"/>
            <a:r>
              <a:rPr lang="ru-RU" sz="8000" dirty="0" smtClean="0"/>
              <a:t>Плавание </a:t>
            </a:r>
            <a:endParaRPr lang="ru-RU" sz="8900" dirty="0"/>
          </a:p>
        </p:txBody>
      </p:sp>
      <p:pic>
        <p:nvPicPr>
          <p:cNvPr id="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8727" y="504706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857364"/>
            <a:ext cx="7772400" cy="2357012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ru-RU" sz="4800" dirty="0"/>
              <a:t> спортивная командная игра с мячом, в которой мяч забрасывают руками в кольцо соперника</a:t>
            </a:r>
            <a:r>
              <a:rPr lang="ru-RU" sz="4800" dirty="0" smtClean="0"/>
              <a:t>? </a:t>
            </a:r>
            <a:endParaRPr lang="ru-RU" sz="4800" dirty="0"/>
          </a:p>
        </p:txBody>
      </p:sp>
      <p:pic>
        <p:nvPicPr>
          <p:cNvPr id="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8727" y="504706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682579"/>
            <a:ext cx="7851648" cy="3258355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effectLst/>
              </a:rPr>
              <a:t>Баскетбол </a:t>
            </a:r>
            <a:endParaRPr lang="ru-RU" dirty="0">
              <a:effectLst/>
            </a:endParaRPr>
          </a:p>
        </p:txBody>
      </p:sp>
      <p:pic>
        <p:nvPicPr>
          <p:cNvPr id="205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61023" y="4982671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42910" y="1785926"/>
            <a:ext cx="7772400" cy="2286016"/>
          </a:xfrm>
        </p:spPr>
        <p:txBody>
          <a:bodyPr>
            <a:normAutofit fontScale="47500" lnSpcReduction="20000"/>
          </a:bodyPr>
          <a:lstStyle/>
          <a:p>
            <a:pPr algn="ctr"/>
            <a:r>
              <a:rPr lang="ru-RU" sz="4800" dirty="0"/>
              <a:t>вид </a:t>
            </a:r>
            <a:r>
              <a:rPr lang="ru-RU" sz="4800" dirty="0">
                <a:hlinkClick r:id="rId2" tooltip="Спорт"/>
              </a:rPr>
              <a:t>спорта</a:t>
            </a:r>
            <a:r>
              <a:rPr lang="ru-RU" sz="4800" dirty="0"/>
              <a:t>, командная спортивная игра, в процессе которой две команды соревнуются на специальной </a:t>
            </a:r>
            <a:r>
              <a:rPr lang="ru-RU" sz="4800" dirty="0">
                <a:hlinkClick r:id="rId3" tooltip="Волейбольная площадка"/>
              </a:rPr>
              <a:t>площадке</a:t>
            </a:r>
            <a:r>
              <a:rPr lang="ru-RU" sz="4800" dirty="0"/>
              <a:t>, разделённой </a:t>
            </a:r>
            <a:r>
              <a:rPr lang="ru-RU" sz="4800" dirty="0">
                <a:hlinkClick r:id="rId4" tooltip="Сетка (спортивная) (страница отсутствует)"/>
              </a:rPr>
              <a:t>сеткой</a:t>
            </a:r>
            <a:r>
              <a:rPr lang="ru-RU" sz="4800" dirty="0"/>
              <a:t>, стремясь направить </a:t>
            </a:r>
            <a:r>
              <a:rPr lang="ru-RU" sz="4800" dirty="0">
                <a:hlinkClick r:id="rId5" tooltip="Волейбольный мяч"/>
              </a:rPr>
              <a:t>мяч</a:t>
            </a:r>
            <a:r>
              <a:rPr lang="ru-RU" sz="4800" dirty="0"/>
              <a:t> на сторону соперника таким образом, чтобы он приземлился на площадке противника</a:t>
            </a:r>
            <a:r>
              <a:rPr lang="ru-RU" sz="4800" dirty="0" smtClean="0"/>
              <a:t>? </a:t>
            </a:r>
            <a:endParaRPr lang="ru-RU" sz="4800" dirty="0"/>
          </a:p>
        </p:txBody>
      </p:sp>
      <p:pic>
        <p:nvPicPr>
          <p:cNvPr id="4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8727" y="504706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2322921"/>
          </a:xfrm>
        </p:spPr>
        <p:txBody>
          <a:bodyPr/>
          <a:lstStyle/>
          <a:p>
            <a:pPr algn="ctr"/>
            <a:r>
              <a:rPr lang="ru-RU" dirty="0"/>
              <a:t>В</a:t>
            </a:r>
            <a:r>
              <a:rPr lang="ru-RU" dirty="0" smtClean="0"/>
              <a:t>олейбол</a:t>
            </a:r>
            <a:endParaRPr lang="ru-RU" dirty="0"/>
          </a:p>
        </p:txBody>
      </p:sp>
      <p:pic>
        <p:nvPicPr>
          <p:cNvPr id="307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55464" y="504706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184857"/>
            <a:ext cx="7772400" cy="3651094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ru-RU" sz="4800" dirty="0"/>
              <a:t>командный вид спорта, в котором целью является забить мяч в ворота соперника ногами или другими частями тела (кроме рук) большее количество раз, чем команда соперника</a:t>
            </a:r>
            <a:r>
              <a:rPr lang="ru-RU" sz="4800" dirty="0" smtClean="0"/>
              <a:t>? </a:t>
            </a:r>
            <a:endParaRPr lang="ru-RU" sz="4800" dirty="0"/>
          </a:p>
        </p:txBody>
      </p:sp>
      <p:pic>
        <p:nvPicPr>
          <p:cNvPr id="5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8727" y="504706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6443" y="2083324"/>
            <a:ext cx="6620967" cy="1574276"/>
          </a:xfrm>
        </p:spPr>
        <p:txBody>
          <a:bodyPr/>
          <a:lstStyle/>
          <a:p>
            <a:pPr algn="ctr"/>
            <a:r>
              <a:rPr lang="ru-RU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Футбол</a:t>
            </a:r>
            <a:endParaRPr lang="ru-RU" sz="8000" dirty="0"/>
          </a:p>
        </p:txBody>
      </p:sp>
      <p:pic>
        <p:nvPicPr>
          <p:cNvPr id="5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8727" y="504706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630836"/>
            <a:ext cx="7772400" cy="2915405"/>
          </a:xfrm>
        </p:spPr>
        <p:txBody>
          <a:bodyPr>
            <a:normAutofit/>
          </a:bodyPr>
          <a:lstStyle/>
          <a:p>
            <a:pPr algn="ctr"/>
            <a:endParaRPr lang="ru-RU" sz="4800" dirty="0" smtClean="0"/>
          </a:p>
          <a:p>
            <a:pPr algn="ctr"/>
            <a:r>
              <a:rPr lang="ru-RU" sz="4800" dirty="0" smtClean="0"/>
              <a:t>Королева спорта?</a:t>
            </a:r>
            <a:endParaRPr lang="ru-RU" sz="4800" dirty="0"/>
          </a:p>
        </p:txBody>
      </p:sp>
      <p:pic>
        <p:nvPicPr>
          <p:cNvPr id="5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8727" y="504706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6443" y="2196446"/>
            <a:ext cx="6620967" cy="1621410"/>
          </a:xfrm>
        </p:spPr>
        <p:txBody>
          <a:bodyPr/>
          <a:lstStyle/>
          <a:p>
            <a:pPr algn="ctr"/>
            <a:r>
              <a:rPr lang="ru-RU" sz="6600" dirty="0" smtClean="0"/>
              <a:t>Легкая атлетика</a:t>
            </a:r>
            <a:endParaRPr lang="ru-RU" sz="6600" dirty="0"/>
          </a:p>
        </p:txBody>
      </p:sp>
      <p:pic>
        <p:nvPicPr>
          <p:cNvPr id="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8727" y="504706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275008"/>
            <a:ext cx="7772400" cy="3812148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ru-RU" sz="4800" dirty="0"/>
              <a:t>способность человека преодолевать внешние и внутренние сопротивления посредством мышечных напряжений</a:t>
            </a:r>
            <a:r>
              <a:rPr lang="ru-RU" sz="4800" dirty="0" smtClean="0"/>
              <a:t>?</a:t>
            </a:r>
            <a:endParaRPr lang="ru-RU" sz="4800" dirty="0"/>
          </a:p>
        </p:txBody>
      </p:sp>
      <p:pic>
        <p:nvPicPr>
          <p:cNvPr id="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8727" y="504706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6443" y="2083325"/>
            <a:ext cx="6620967" cy="1480008"/>
          </a:xfrm>
        </p:spPr>
        <p:txBody>
          <a:bodyPr/>
          <a:lstStyle/>
          <a:p>
            <a:pPr algn="ctr"/>
            <a:r>
              <a:rPr lang="ru-RU" sz="7200" dirty="0" smtClean="0"/>
              <a:t>СИЛА</a:t>
            </a:r>
            <a:endParaRPr lang="ru-RU" sz="7200" dirty="0"/>
          </a:p>
        </p:txBody>
      </p:sp>
      <p:pic>
        <p:nvPicPr>
          <p:cNvPr id="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8727" y="504706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378039"/>
            <a:ext cx="7772400" cy="3219719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ru-RU" sz="4800" dirty="0"/>
              <a:t>способность человека выполнять двигательные действия в минимальное для данных условий время, без снижения эффективности техники выполняемого двигательного действия</a:t>
            </a:r>
            <a:r>
              <a:rPr lang="ru-RU" sz="4800" dirty="0" smtClean="0"/>
              <a:t>? </a:t>
            </a:r>
            <a:endParaRPr lang="ru-RU" sz="4800" dirty="0"/>
          </a:p>
        </p:txBody>
      </p:sp>
      <p:pic>
        <p:nvPicPr>
          <p:cNvPr id="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8727" y="504706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6443" y="2017336"/>
            <a:ext cx="6620967" cy="1555423"/>
          </a:xfrm>
        </p:spPr>
        <p:txBody>
          <a:bodyPr/>
          <a:lstStyle/>
          <a:p>
            <a:pPr algn="ctr"/>
            <a:r>
              <a:rPr lang="ru-RU" sz="6600" dirty="0" smtClean="0"/>
              <a:t>Быстрота</a:t>
            </a:r>
            <a:endParaRPr lang="ru-RU" sz="6600" dirty="0"/>
          </a:p>
        </p:txBody>
      </p:sp>
      <p:pic>
        <p:nvPicPr>
          <p:cNvPr id="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8727" y="504706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790163"/>
            <a:ext cx="7772400" cy="2871989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4800" dirty="0"/>
              <a:t>способность человека к длительному выполнению деятельности без снижения её интенсивности, сохраняя </a:t>
            </a:r>
            <a:r>
              <a:rPr lang="ru-RU" sz="4800" dirty="0" smtClean="0"/>
              <a:t>эффективность?</a:t>
            </a:r>
            <a:endParaRPr lang="ru-RU" sz="4800" dirty="0"/>
          </a:p>
        </p:txBody>
      </p:sp>
      <p:pic>
        <p:nvPicPr>
          <p:cNvPr id="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8727" y="504706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6443" y="2139885"/>
            <a:ext cx="6620967" cy="1611984"/>
          </a:xfrm>
        </p:spPr>
        <p:txBody>
          <a:bodyPr/>
          <a:lstStyle/>
          <a:p>
            <a:pPr algn="ctr"/>
            <a:r>
              <a:rPr lang="ru-RU" sz="6000" dirty="0" smtClean="0"/>
              <a:t>Выносливость</a:t>
            </a:r>
            <a:endParaRPr lang="ru-RU" sz="6000" dirty="0"/>
          </a:p>
        </p:txBody>
      </p:sp>
      <p:pic>
        <p:nvPicPr>
          <p:cNvPr id="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8727" y="504706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93131"/>
            <a:ext cx="7772400" cy="3020548"/>
          </a:xfrm>
        </p:spPr>
        <p:txBody>
          <a:bodyPr>
            <a:normAutofit fontScale="92500"/>
          </a:bodyPr>
          <a:lstStyle/>
          <a:p>
            <a:pPr algn="ctr"/>
            <a:r>
              <a:rPr lang="ru-RU" sz="4800" dirty="0"/>
              <a:t>способность человека выполнять движения с максимальной амплитудой</a:t>
            </a:r>
            <a:r>
              <a:rPr lang="ru-RU" sz="4800" dirty="0" smtClean="0"/>
              <a:t>? </a:t>
            </a:r>
            <a:endParaRPr lang="ru-RU" sz="4800" dirty="0"/>
          </a:p>
        </p:txBody>
      </p:sp>
      <p:pic>
        <p:nvPicPr>
          <p:cNvPr id="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8727" y="504706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2312584"/>
          </a:xfrm>
        </p:spPr>
        <p:txBody>
          <a:bodyPr/>
          <a:lstStyle/>
          <a:p>
            <a:pPr algn="ctr"/>
            <a:r>
              <a:rPr lang="ru-RU" sz="6600" dirty="0" smtClean="0"/>
              <a:t>Гибкость</a:t>
            </a:r>
            <a:endParaRPr lang="ru-RU" sz="6600" dirty="0"/>
          </a:p>
        </p:txBody>
      </p:sp>
      <p:pic>
        <p:nvPicPr>
          <p:cNvPr id="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8727" y="504706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319753"/>
            <a:ext cx="7772400" cy="3793160"/>
          </a:xfrm>
        </p:spPr>
        <p:txBody>
          <a:bodyPr>
            <a:normAutofit/>
          </a:bodyPr>
          <a:lstStyle/>
          <a:p>
            <a:pPr algn="ctr"/>
            <a:r>
              <a:rPr lang="ru-RU" sz="4800" dirty="0"/>
              <a:t>умение человека контролировать своё тело во время движения</a:t>
            </a:r>
            <a:r>
              <a:rPr lang="ru-RU" sz="4800" dirty="0" smtClean="0"/>
              <a:t>?</a:t>
            </a:r>
            <a:endParaRPr lang="ru-RU" sz="4800" dirty="0"/>
          </a:p>
        </p:txBody>
      </p:sp>
      <p:pic>
        <p:nvPicPr>
          <p:cNvPr id="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8727" y="504706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624083"/>
            <a:ext cx="7772400" cy="2183641"/>
          </a:xfrm>
        </p:spPr>
        <p:txBody>
          <a:bodyPr/>
          <a:lstStyle/>
          <a:p>
            <a:pPr algn="ctr"/>
            <a:r>
              <a:rPr lang="ru-RU" dirty="0" smtClean="0"/>
              <a:t> </a:t>
            </a:r>
            <a:r>
              <a:rPr lang="ru-RU" sz="6600" dirty="0" smtClean="0"/>
              <a:t>Координация</a:t>
            </a:r>
            <a:endParaRPr lang="ru-RU" sz="6600" dirty="0"/>
          </a:p>
        </p:txBody>
      </p:sp>
      <p:pic>
        <p:nvPicPr>
          <p:cNvPr id="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8727" y="504706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530352" y="1558344"/>
            <a:ext cx="7772400" cy="2656032"/>
          </a:xfrm>
        </p:spPr>
        <p:txBody>
          <a:bodyPr>
            <a:noAutofit/>
          </a:bodyPr>
          <a:lstStyle/>
          <a:p>
            <a:pPr algn="ctr"/>
            <a:r>
              <a:rPr lang="ru-RU" sz="4800" dirty="0" smtClean="0"/>
              <a:t>В каких единицах измеряется энергетическая ценность пищи? </a:t>
            </a:r>
            <a:endParaRPr lang="ru-RU" sz="4800" dirty="0"/>
          </a:p>
        </p:txBody>
      </p:sp>
      <p:pic>
        <p:nvPicPr>
          <p:cNvPr id="5122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917" y="4969792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6443" y="2130458"/>
            <a:ext cx="6620967" cy="1640265"/>
          </a:xfrm>
        </p:spPr>
        <p:txBody>
          <a:bodyPr/>
          <a:lstStyle/>
          <a:p>
            <a:pPr algn="ctr"/>
            <a:r>
              <a:rPr lang="ru-RU" sz="6600" dirty="0" smtClean="0"/>
              <a:t>Калории</a:t>
            </a:r>
            <a:endParaRPr lang="ru-RU" sz="6600" dirty="0"/>
          </a:p>
        </p:txBody>
      </p:sp>
      <p:pic>
        <p:nvPicPr>
          <p:cNvPr id="614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8039" y="4995550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530352" y="1228299"/>
            <a:ext cx="7772400" cy="2811437"/>
          </a:xfrm>
        </p:spPr>
        <p:txBody>
          <a:bodyPr>
            <a:noAutofit/>
          </a:bodyPr>
          <a:lstStyle/>
          <a:p>
            <a:pPr algn="ctr"/>
            <a:r>
              <a:rPr lang="ru-RU" sz="4800" dirty="0"/>
              <a:t>Именно эти фрукты входят в десятку наиболее полезных для </a:t>
            </a:r>
            <a:r>
              <a:rPr lang="ru-RU" sz="4800" dirty="0" smtClean="0"/>
              <a:t>спортсменов продуктов? </a:t>
            </a:r>
            <a:endParaRPr lang="ru-RU" sz="4800" dirty="0"/>
          </a:p>
        </p:txBody>
      </p:sp>
      <p:pic>
        <p:nvPicPr>
          <p:cNvPr id="717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19859" y="5233854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6443" y="2000283"/>
            <a:ext cx="6620967" cy="1346232"/>
          </a:xfrm>
        </p:spPr>
        <p:txBody>
          <a:bodyPr/>
          <a:lstStyle/>
          <a:p>
            <a:pPr algn="ctr"/>
            <a:r>
              <a:rPr lang="ru-RU" sz="7200" dirty="0" smtClean="0"/>
              <a:t>Бананы</a:t>
            </a:r>
            <a:endParaRPr lang="ru-RU" sz="7200" dirty="0"/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-938658" y="2753369"/>
            <a:ext cx="7772400" cy="1509712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3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31127" y="5072823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45995"/>
            <a:ext cx="7772400" cy="3365369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Органические вещества, одни из главных компонентов питания, откладываются про запас и используются при недостатке пищи?</a:t>
            </a:r>
            <a:endParaRPr lang="ru-RU" sz="3200" dirty="0"/>
          </a:p>
        </p:txBody>
      </p:sp>
      <p:pic>
        <p:nvPicPr>
          <p:cNvPr id="1331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99587" y="5162975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6443" y="1762812"/>
            <a:ext cx="6620967" cy="1743959"/>
          </a:xfrm>
        </p:spPr>
        <p:txBody>
          <a:bodyPr/>
          <a:lstStyle/>
          <a:p>
            <a:pPr algn="ctr"/>
            <a:r>
              <a:rPr lang="ru-RU" sz="6000" dirty="0" smtClean="0"/>
              <a:t>Жиры</a:t>
            </a:r>
            <a:endParaRPr lang="ru-RU" sz="6000" dirty="0"/>
          </a:p>
        </p:txBody>
      </p:sp>
      <p:pic>
        <p:nvPicPr>
          <p:cNvPr id="1229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917" y="4770438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32586"/>
            <a:ext cx="7772400" cy="268179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Основной и самый простой источник энергии, половины </a:t>
            </a:r>
            <a:r>
              <a:rPr lang="ru-RU" sz="3200" dirty="0"/>
              <a:t>энергетических потребностей организма покрывается за счет этих веществ, содержащихся в </a:t>
            </a:r>
            <a:r>
              <a:rPr lang="ru-RU" sz="3200" dirty="0" smtClean="0"/>
              <a:t>пище?</a:t>
            </a:r>
            <a:endParaRPr lang="ru-RU" sz="3200" dirty="0"/>
          </a:p>
          <a:p>
            <a:pPr algn="ctr"/>
            <a:endParaRPr lang="ru-RU" sz="4800" dirty="0"/>
          </a:p>
        </p:txBody>
      </p:sp>
      <p:pic>
        <p:nvPicPr>
          <p:cNvPr id="1126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9554" y="5085702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532586"/>
            <a:ext cx="7772400" cy="1827834"/>
          </a:xfrm>
        </p:spPr>
        <p:txBody>
          <a:bodyPr/>
          <a:lstStyle/>
          <a:p>
            <a:pPr algn="ctr"/>
            <a:r>
              <a:rPr lang="ru-RU" sz="6600" dirty="0" smtClean="0"/>
              <a:t>Углеводы</a:t>
            </a:r>
            <a:endParaRPr lang="ru-RU" sz="6600" dirty="0"/>
          </a:p>
        </p:txBody>
      </p:sp>
      <p:pic>
        <p:nvPicPr>
          <p:cNvPr id="921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32737" y="5214491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291473"/>
            <a:ext cx="7772400" cy="2922904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/>
              <a:t>Вещества являющиеся строительным материалом </a:t>
            </a:r>
            <a:r>
              <a:rPr lang="ru-RU" sz="4000" dirty="0"/>
              <a:t>для создания и восстановления </a:t>
            </a:r>
            <a:r>
              <a:rPr lang="ru-RU" sz="4000" dirty="0" smtClean="0"/>
              <a:t>тканей в организме?</a:t>
            </a:r>
            <a:endParaRPr lang="ru-RU" sz="4000" dirty="0"/>
          </a:p>
        </p:txBody>
      </p:sp>
      <p:pic>
        <p:nvPicPr>
          <p:cNvPr id="10242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9402" y="5124339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78039"/>
            <a:ext cx="7772400" cy="1982381"/>
          </a:xfrm>
        </p:spPr>
        <p:txBody>
          <a:bodyPr/>
          <a:lstStyle/>
          <a:p>
            <a:pPr algn="ctr"/>
            <a:r>
              <a:rPr lang="ru-RU" sz="5400" dirty="0" smtClean="0"/>
              <a:t>Белки</a:t>
            </a:r>
            <a:endParaRPr lang="ru-RU" sz="5400" dirty="0"/>
          </a:p>
        </p:txBody>
      </p:sp>
      <p:pic>
        <p:nvPicPr>
          <p:cNvPr id="819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3797" y="5098581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951348"/>
            <a:ext cx="7772400" cy="2263028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/>
              <a:t>Главные символы олимпиады?</a:t>
            </a:r>
            <a:endParaRPr lang="ru-RU" sz="4800" dirty="0"/>
          </a:p>
          <a:p>
            <a:pPr algn="ctr"/>
            <a:endParaRPr lang="ru-RU" sz="4800" dirty="0" smtClean="0"/>
          </a:p>
        </p:txBody>
      </p:sp>
      <p:pic>
        <p:nvPicPr>
          <p:cNvPr id="2355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5312" y="5085702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09675"/>
            <a:ext cx="7772400" cy="3054556"/>
          </a:xfrm>
        </p:spPr>
        <p:txBody>
          <a:bodyPr/>
          <a:lstStyle/>
          <a:p>
            <a:pPr algn="ctr"/>
            <a:r>
              <a:rPr lang="ru-RU" sz="5400" dirty="0" smtClean="0"/>
              <a:t>Факел с олимпийским огнем и 5 переплетённых колец</a:t>
            </a:r>
            <a:endParaRPr lang="ru-RU" sz="5400" dirty="0"/>
          </a:p>
        </p:txBody>
      </p:sp>
      <p:pic>
        <p:nvPicPr>
          <p:cNvPr id="2457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8191" y="5052925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4046" y="2021319"/>
            <a:ext cx="7772400" cy="2296157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/>
              <a:t>Девиз олимпийских игр? </a:t>
            </a:r>
            <a:endParaRPr lang="ru-RU" sz="4800" dirty="0"/>
          </a:p>
        </p:txBody>
      </p:sp>
      <p:pic>
        <p:nvPicPr>
          <p:cNvPr id="2253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8191" y="5288722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997964"/>
            <a:ext cx="7772400" cy="1362456"/>
          </a:xfrm>
        </p:spPr>
        <p:txBody>
          <a:bodyPr/>
          <a:lstStyle/>
          <a:p>
            <a:pPr algn="ctr"/>
            <a:r>
              <a:rPr lang="ru-RU" dirty="0" smtClean="0"/>
              <a:t>Быстрее, выше, сильнее – вместе. </a:t>
            </a:r>
            <a:endParaRPr lang="ru-RU" dirty="0"/>
          </a:p>
        </p:txBody>
      </p:sp>
      <p:pic>
        <p:nvPicPr>
          <p:cNvPr id="2150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9402" y="5111460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351129"/>
            <a:ext cx="7772400" cy="3233750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/>
              <a:t>Где проходили зимние олимпийские игры в 2014 году?</a:t>
            </a:r>
            <a:endParaRPr lang="ru-RU" sz="4800" dirty="0"/>
          </a:p>
        </p:txBody>
      </p:sp>
      <p:pic>
        <p:nvPicPr>
          <p:cNvPr id="20482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8191" y="501826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292439"/>
            <a:ext cx="7772400" cy="1362456"/>
          </a:xfrm>
        </p:spPr>
        <p:txBody>
          <a:bodyPr/>
          <a:lstStyle/>
          <a:p>
            <a:pPr algn="ctr"/>
            <a:r>
              <a:rPr lang="ru-RU" sz="4800" dirty="0" smtClean="0"/>
              <a:t>Россия, Сочи</a:t>
            </a:r>
            <a:endParaRPr lang="ru-RU" sz="4800" dirty="0"/>
          </a:p>
        </p:txBody>
      </p:sp>
      <p:pic>
        <p:nvPicPr>
          <p:cNvPr id="1945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42585" y="5188733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385741"/>
            <a:ext cx="7772400" cy="2828636"/>
          </a:xfrm>
        </p:spPr>
        <p:txBody>
          <a:bodyPr>
            <a:noAutofit/>
          </a:bodyPr>
          <a:lstStyle/>
          <a:p>
            <a:pPr algn="ctr"/>
            <a:r>
              <a:rPr lang="ru-RU" sz="4800" dirty="0"/>
              <a:t> </a:t>
            </a:r>
            <a:r>
              <a:rPr lang="ru-RU" sz="3200" dirty="0">
                <a:hlinkClick r:id="rId2" tooltip="Международная организация"/>
              </a:rPr>
              <a:t>международная организация</a:t>
            </a:r>
            <a:r>
              <a:rPr lang="ru-RU" sz="3200" dirty="0"/>
              <a:t>, созданная для возрождения </a:t>
            </a:r>
            <a:r>
              <a:rPr lang="ru-RU" sz="3200" dirty="0">
                <a:hlinkClick r:id="rId3" tooltip="Олимпийские игры"/>
              </a:rPr>
              <a:t>Олимпийских игр</a:t>
            </a:r>
            <a:r>
              <a:rPr lang="ru-RU" sz="3200" dirty="0"/>
              <a:t> и пропаганды олимпийского движения</a:t>
            </a:r>
            <a:r>
              <a:rPr lang="ru-RU" sz="3200" dirty="0" smtClean="0"/>
              <a:t>?</a:t>
            </a:r>
            <a:endParaRPr lang="ru-RU" sz="3200" dirty="0"/>
          </a:p>
        </p:txBody>
      </p:sp>
      <p:pic>
        <p:nvPicPr>
          <p:cNvPr id="18434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8727" y="5072823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957589"/>
            <a:ext cx="7772400" cy="2077083"/>
          </a:xfrm>
        </p:spPr>
        <p:txBody>
          <a:bodyPr/>
          <a:lstStyle/>
          <a:p>
            <a:pPr algn="ctr"/>
            <a:r>
              <a:rPr lang="ru-RU" sz="4400" dirty="0" smtClean="0"/>
              <a:t>МОК (Международный олимпийский комитет)</a:t>
            </a:r>
            <a:endParaRPr lang="ru-RU" sz="4400" dirty="0"/>
          </a:p>
        </p:txBody>
      </p:sp>
      <p:pic>
        <p:nvPicPr>
          <p:cNvPr id="1741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91069" y="5098581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738648"/>
            <a:ext cx="7772400" cy="2965328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ru-RU" sz="4800" dirty="0"/>
              <a:t> </a:t>
            </a:r>
            <a:r>
              <a:rPr lang="ru-RU" sz="9000" dirty="0"/>
              <a:t>французский спортивный и общественный деятель, историк, педагог, литератор. Инициатор организации современных Олимпийских игр</a:t>
            </a:r>
            <a:r>
              <a:rPr lang="ru-RU" sz="9000" dirty="0" smtClean="0"/>
              <a:t>?</a:t>
            </a:r>
          </a:p>
        </p:txBody>
      </p:sp>
      <p:pic>
        <p:nvPicPr>
          <p:cNvPr id="1638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26675" y="5059944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583704"/>
            <a:ext cx="7772400" cy="2073896"/>
          </a:xfrm>
        </p:spPr>
        <p:txBody>
          <a:bodyPr/>
          <a:lstStyle/>
          <a:p>
            <a:pPr algn="ctr"/>
            <a:r>
              <a:rPr lang="ru-RU" sz="5400" dirty="0" smtClean="0"/>
              <a:t>Пьер де Кубертен</a:t>
            </a:r>
            <a:endParaRPr lang="ru-RU" sz="5400" dirty="0"/>
          </a:p>
        </p:txBody>
      </p:sp>
      <p:pic>
        <p:nvPicPr>
          <p:cNvPr id="15362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8727" y="5021308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225485"/>
            <a:ext cx="7772400" cy="3459637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Болеть мне некогда, друзья,</a:t>
            </a:r>
            <a:br>
              <a:rPr lang="ru-RU" sz="4000" dirty="0"/>
            </a:br>
            <a:r>
              <a:rPr lang="ru-RU" sz="4000" dirty="0"/>
              <a:t>В футбол, хоккей играю я.</a:t>
            </a:r>
            <a:br>
              <a:rPr lang="ru-RU" sz="4000" dirty="0"/>
            </a:br>
            <a:r>
              <a:rPr lang="ru-RU" sz="4000" dirty="0"/>
              <a:t>И очень я собою горд,</a:t>
            </a:r>
            <a:br>
              <a:rPr lang="ru-RU" sz="4000" dirty="0"/>
            </a:br>
            <a:r>
              <a:rPr lang="ru-RU" sz="4000" dirty="0"/>
              <a:t>Что дарит мне здоровье …</a:t>
            </a:r>
            <a:r>
              <a:rPr lang="ru-RU" sz="4000" dirty="0" smtClean="0"/>
              <a:t>?</a:t>
            </a:r>
          </a:p>
        </p:txBody>
      </p:sp>
      <p:pic>
        <p:nvPicPr>
          <p:cNvPr id="3379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10010" y="5278885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997964"/>
            <a:ext cx="7772400" cy="1801038"/>
          </a:xfrm>
        </p:spPr>
        <p:txBody>
          <a:bodyPr/>
          <a:lstStyle/>
          <a:p>
            <a:pPr algn="ctr"/>
            <a:r>
              <a:rPr lang="ru-RU" sz="6600" dirty="0" smtClean="0"/>
              <a:t>Спорт</a:t>
            </a:r>
            <a:endParaRPr lang="ru-RU" sz="6600" dirty="0"/>
          </a:p>
        </p:txBody>
      </p:sp>
      <p:pic>
        <p:nvPicPr>
          <p:cNvPr id="3277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81222" y="5202578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83139"/>
            <a:ext cx="7772400" cy="3120835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sz="4800" dirty="0"/>
              <a:t>Мы – проворные сестрицы,</a:t>
            </a:r>
            <a:br>
              <a:rPr lang="ru-RU" sz="4800" dirty="0"/>
            </a:br>
            <a:r>
              <a:rPr lang="ru-RU" sz="4800" dirty="0"/>
              <a:t>Быстро бегать мастерицы,</a:t>
            </a:r>
            <a:br>
              <a:rPr lang="ru-RU" sz="4800" dirty="0"/>
            </a:br>
            <a:r>
              <a:rPr lang="ru-RU" sz="4800" dirty="0"/>
              <a:t>В дождь – лежим,</a:t>
            </a:r>
            <a:br>
              <a:rPr lang="ru-RU" sz="4800" dirty="0"/>
            </a:br>
            <a:r>
              <a:rPr lang="ru-RU" sz="4800" dirty="0"/>
              <a:t>В снег – бежим,</a:t>
            </a:r>
            <a:br>
              <a:rPr lang="ru-RU" sz="4800" dirty="0"/>
            </a:br>
            <a:r>
              <a:rPr lang="ru-RU" sz="4800" dirty="0"/>
              <a:t>Уж такой у нас режим</a:t>
            </a:r>
            <a:r>
              <a:rPr lang="ru-RU" sz="4800" dirty="0" smtClean="0"/>
              <a:t>.</a:t>
            </a:r>
            <a:endParaRPr lang="ru-RU" sz="4800" dirty="0"/>
          </a:p>
        </p:txBody>
      </p:sp>
      <p:pic>
        <p:nvPicPr>
          <p:cNvPr id="3174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38799" y="5253128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997963"/>
            <a:ext cx="7772400" cy="1838745"/>
          </a:xfrm>
        </p:spPr>
        <p:txBody>
          <a:bodyPr/>
          <a:lstStyle/>
          <a:p>
            <a:pPr algn="ctr"/>
            <a:r>
              <a:rPr lang="ru-RU" sz="6600" dirty="0" smtClean="0"/>
              <a:t>Лыжи</a:t>
            </a:r>
            <a:endParaRPr lang="ru-RU" sz="6600" dirty="0"/>
          </a:p>
        </p:txBody>
      </p:sp>
      <p:pic>
        <p:nvPicPr>
          <p:cNvPr id="30722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61526" y="5253128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696825"/>
            <a:ext cx="7772400" cy="3084277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4800" dirty="0"/>
              <a:t>Бегу при помощи двух ног,</a:t>
            </a:r>
            <a:br>
              <a:rPr lang="ru-RU" sz="4800" dirty="0"/>
            </a:br>
            <a:r>
              <a:rPr lang="ru-RU" sz="4800" dirty="0"/>
              <a:t>Пока сидит на мне ездок.</a:t>
            </a:r>
            <a:br>
              <a:rPr lang="ru-RU" sz="4800" dirty="0"/>
            </a:br>
            <a:r>
              <a:rPr lang="ru-RU" sz="4800" dirty="0"/>
              <a:t>Мои рога в его руках,</a:t>
            </a:r>
            <a:br>
              <a:rPr lang="ru-RU" sz="4800" dirty="0"/>
            </a:br>
            <a:r>
              <a:rPr lang="ru-RU" sz="4800" dirty="0"/>
              <a:t>А быстрота в его ногах.</a:t>
            </a:r>
            <a:br>
              <a:rPr lang="ru-RU" sz="4800" dirty="0"/>
            </a:br>
            <a:r>
              <a:rPr lang="ru-RU" sz="4800" dirty="0"/>
              <a:t>Устойчив я лишь на бегу,</a:t>
            </a:r>
            <a:br>
              <a:rPr lang="ru-RU" sz="4800" dirty="0"/>
            </a:br>
            <a:r>
              <a:rPr lang="ru-RU" sz="4800" dirty="0"/>
              <a:t>Стоять секунды не могу.</a:t>
            </a:r>
          </a:p>
        </p:txBody>
      </p:sp>
      <p:pic>
        <p:nvPicPr>
          <p:cNvPr id="2969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71374" y="5214490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15921"/>
            <a:ext cx="7772400" cy="1973654"/>
          </a:xfrm>
        </p:spPr>
        <p:txBody>
          <a:bodyPr/>
          <a:lstStyle/>
          <a:p>
            <a:pPr algn="ctr"/>
            <a:r>
              <a:rPr lang="ru-RU" sz="5400" dirty="0" smtClean="0"/>
              <a:t>Велосипед</a:t>
            </a:r>
            <a:endParaRPr lang="ru-RU" sz="5400" dirty="0"/>
          </a:p>
        </p:txBody>
      </p:sp>
      <p:pic>
        <p:nvPicPr>
          <p:cNvPr id="2867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06979" y="5188733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715679"/>
            <a:ext cx="7772400" cy="277148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4800" dirty="0"/>
              <a:t>Ты этого спортсмена</a:t>
            </a:r>
            <a:br>
              <a:rPr lang="ru-RU" sz="4800" dirty="0"/>
            </a:br>
            <a:r>
              <a:rPr lang="ru-RU" sz="4800" dirty="0"/>
              <a:t>Назвать бы сразу мог!</a:t>
            </a:r>
            <a:br>
              <a:rPr lang="ru-RU" sz="4800" dirty="0"/>
            </a:br>
            <a:r>
              <a:rPr lang="ru-RU" sz="4800" dirty="0"/>
              <a:t>И лыжник он отменный,</a:t>
            </a:r>
            <a:br>
              <a:rPr lang="ru-RU" sz="4800" dirty="0"/>
            </a:br>
            <a:r>
              <a:rPr lang="ru-RU" sz="4800" dirty="0"/>
              <a:t>И меткий он стрелок!</a:t>
            </a:r>
          </a:p>
        </p:txBody>
      </p:sp>
      <p:pic>
        <p:nvPicPr>
          <p:cNvPr id="2765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917" y="515009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997964"/>
            <a:ext cx="7772400" cy="1678490"/>
          </a:xfrm>
        </p:spPr>
        <p:txBody>
          <a:bodyPr/>
          <a:lstStyle/>
          <a:p>
            <a:pPr algn="ctr"/>
            <a:r>
              <a:rPr lang="ru-RU" sz="5400" dirty="0" smtClean="0"/>
              <a:t>Биатлонист</a:t>
            </a:r>
            <a:endParaRPr lang="ru-RU" sz="5400" dirty="0"/>
          </a:p>
        </p:txBody>
      </p:sp>
      <p:pic>
        <p:nvPicPr>
          <p:cNvPr id="266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81222" y="511242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17716"/>
            <a:ext cx="7772400" cy="2992932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4800" dirty="0"/>
              <a:t>Лента, мяч, бревно и брусья,</a:t>
            </a:r>
            <a:br>
              <a:rPr lang="ru-RU" sz="4800" dirty="0"/>
            </a:br>
            <a:r>
              <a:rPr lang="ru-RU" sz="4800" dirty="0"/>
              <a:t>Кольца с ними рядом.</a:t>
            </a:r>
            <a:br>
              <a:rPr lang="ru-RU" sz="4800" dirty="0"/>
            </a:br>
            <a:r>
              <a:rPr lang="ru-RU" sz="4800" dirty="0"/>
              <a:t>Перечислить не берусь я</a:t>
            </a:r>
            <a:br>
              <a:rPr lang="ru-RU" sz="4800" dirty="0"/>
            </a:br>
            <a:r>
              <a:rPr lang="ru-RU" sz="4800" dirty="0"/>
              <a:t>Множество снарядов.</a:t>
            </a:r>
            <a:br>
              <a:rPr lang="ru-RU" sz="4800" dirty="0"/>
            </a:br>
            <a:r>
              <a:rPr lang="ru-RU" sz="4800" dirty="0"/>
              <a:t>Красоту и пластику</a:t>
            </a:r>
            <a:br>
              <a:rPr lang="ru-RU" sz="4800" dirty="0"/>
            </a:br>
            <a:r>
              <a:rPr lang="ru-RU" sz="4800" dirty="0"/>
              <a:t>Дарит нам </a:t>
            </a:r>
            <a:r>
              <a:rPr lang="ru-RU" sz="4800" dirty="0" smtClean="0"/>
              <a:t>..?</a:t>
            </a:r>
            <a:endParaRPr lang="ru-RU" sz="4800" dirty="0"/>
          </a:p>
        </p:txBody>
      </p:sp>
      <p:pic>
        <p:nvPicPr>
          <p:cNvPr id="25602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5160" y="4944035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997963"/>
            <a:ext cx="7772400" cy="1951867"/>
          </a:xfrm>
        </p:spPr>
        <p:txBody>
          <a:bodyPr/>
          <a:lstStyle/>
          <a:p>
            <a:pPr algn="ctr"/>
            <a:r>
              <a:rPr lang="ru-RU" sz="6000" dirty="0" smtClean="0"/>
              <a:t>Гимнастика</a:t>
            </a:r>
            <a:endParaRPr lang="ru-RU" sz="6000" dirty="0"/>
          </a:p>
        </p:txBody>
      </p:sp>
      <p:pic>
        <p:nvPicPr>
          <p:cNvPr id="266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81222" y="5112426"/>
            <a:ext cx="1724025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25463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589</TotalTime>
  <Words>329</Words>
  <Application>Microsoft Office PowerPoint</Application>
  <PresentationFormat>Экран (4:3)</PresentationFormat>
  <Paragraphs>86</Paragraphs>
  <Slides>52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52</vt:i4>
      </vt:variant>
    </vt:vector>
  </HeadingPairs>
  <TitlesOfParts>
    <vt:vector size="58" baseType="lpstr">
      <vt:lpstr>Arial</vt:lpstr>
      <vt:lpstr>Calibri</vt:lpstr>
      <vt:lpstr>Century Gothic</vt:lpstr>
      <vt:lpstr>Wingdings 2</vt:lpstr>
      <vt:lpstr>Wingdings 3</vt:lpstr>
      <vt:lpstr>Ион</vt:lpstr>
      <vt:lpstr>Интерактивная игра  по физической культуре  «ЗНАТОКИ»</vt:lpstr>
      <vt:lpstr>Презентация PowerPoint</vt:lpstr>
      <vt:lpstr>Презентация PowerPoint</vt:lpstr>
      <vt:lpstr>Плавание </vt:lpstr>
      <vt:lpstr>Презентация PowerPoint</vt:lpstr>
      <vt:lpstr>Баскетбол </vt:lpstr>
      <vt:lpstr>Презентация PowerPoint</vt:lpstr>
      <vt:lpstr>Волейбол</vt:lpstr>
      <vt:lpstr>Презентация PowerPoint</vt:lpstr>
      <vt:lpstr>Футбол</vt:lpstr>
      <vt:lpstr>Презентация PowerPoint</vt:lpstr>
      <vt:lpstr>Легкая атлетика</vt:lpstr>
      <vt:lpstr>Презентация PowerPoint</vt:lpstr>
      <vt:lpstr>СИЛА</vt:lpstr>
      <vt:lpstr>Презентация PowerPoint</vt:lpstr>
      <vt:lpstr>Быстрота</vt:lpstr>
      <vt:lpstr>Презентация PowerPoint</vt:lpstr>
      <vt:lpstr>Выносливость</vt:lpstr>
      <vt:lpstr>Презентация PowerPoint</vt:lpstr>
      <vt:lpstr>Гибкость</vt:lpstr>
      <vt:lpstr>Презентация PowerPoint</vt:lpstr>
      <vt:lpstr> Координация</vt:lpstr>
      <vt:lpstr>Презентация PowerPoint</vt:lpstr>
      <vt:lpstr>Калории</vt:lpstr>
      <vt:lpstr>Презентация PowerPoint</vt:lpstr>
      <vt:lpstr>Бананы</vt:lpstr>
      <vt:lpstr>Презентация PowerPoint</vt:lpstr>
      <vt:lpstr>Жиры</vt:lpstr>
      <vt:lpstr>Презентация PowerPoint</vt:lpstr>
      <vt:lpstr>Углеводы</vt:lpstr>
      <vt:lpstr>Презентация PowerPoint</vt:lpstr>
      <vt:lpstr>Белки</vt:lpstr>
      <vt:lpstr>Презентация PowerPoint</vt:lpstr>
      <vt:lpstr>Факел с олимпийским огнем и 5 переплетённых колец</vt:lpstr>
      <vt:lpstr>Презентация PowerPoint</vt:lpstr>
      <vt:lpstr>Быстрее, выше, сильнее – вместе. </vt:lpstr>
      <vt:lpstr>Презентация PowerPoint</vt:lpstr>
      <vt:lpstr>Россия, Сочи</vt:lpstr>
      <vt:lpstr>Презентация PowerPoint</vt:lpstr>
      <vt:lpstr>МОК (Международный олимпийский комитет)</vt:lpstr>
      <vt:lpstr>Презентация PowerPoint</vt:lpstr>
      <vt:lpstr>Пьер де Кубертен</vt:lpstr>
      <vt:lpstr>Презентация PowerPoint</vt:lpstr>
      <vt:lpstr>Спорт</vt:lpstr>
      <vt:lpstr>Презентация PowerPoint</vt:lpstr>
      <vt:lpstr>Лыжи</vt:lpstr>
      <vt:lpstr>Презентация PowerPoint</vt:lpstr>
      <vt:lpstr>Велосипед</vt:lpstr>
      <vt:lpstr>Презентация PowerPoint</vt:lpstr>
      <vt:lpstr>Биатлонист</vt:lpstr>
      <vt:lpstr>Презентация PowerPoint</vt:lpstr>
      <vt:lpstr>Гимнастика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Богомолова ДВ</cp:lastModifiedBy>
  <cp:revision>62</cp:revision>
  <cp:lastPrinted>2015-02-24T15:29:50Z</cp:lastPrinted>
  <dcterms:modified xsi:type="dcterms:W3CDTF">2025-03-11T14:14:49Z</dcterms:modified>
</cp:coreProperties>
</file>