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sldIdLst>
    <p:sldId id="256" r:id="rId2"/>
    <p:sldId id="258" r:id="rId3"/>
    <p:sldId id="319" r:id="rId4"/>
    <p:sldId id="268" r:id="rId5"/>
    <p:sldId id="262" r:id="rId6"/>
    <p:sldId id="265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67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31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</p:sldIdLst>
  <p:sldSz cx="9144000" cy="5143500" type="screen16x9"/>
  <p:notesSz cx="6858000" cy="9144000"/>
  <p:embeddedFontLst>
    <p:embeddedFont>
      <p:font typeface="Monotype Corsiva" panose="03010101010201010101" pitchFamily="66" charset="0"/>
      <p:italic r:id="rId58"/>
    </p:embeddedFont>
    <p:embeddedFont>
      <p:font typeface="Roboto Slab" panose="020B0604020202020204" charset="0"/>
      <p:regular r:id="rId59"/>
      <p:bold r:id="rId60"/>
    </p:embeddedFont>
    <p:embeddedFont>
      <p:font typeface="Open Sans" panose="020B0604020202020204" charset="0"/>
      <p:regular r:id="rId61"/>
      <p:bold r:id="rId62"/>
      <p:italic r:id="rId63"/>
    </p:embeddedFont>
  </p:embeddedFontLst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" userDrawn="1">
          <p15:clr>
            <a:srgbClr val="A4A3A4"/>
          </p15:clr>
        </p15:guide>
        <p15:guide id="2" pos="226" userDrawn="1">
          <p15:clr>
            <a:srgbClr val="A4A3A4"/>
          </p15:clr>
        </p15:guide>
        <p15:guide id="3" pos="5534" userDrawn="1">
          <p15:clr>
            <a:srgbClr val="A4A3A4"/>
          </p15:clr>
        </p15:guide>
        <p15:guide id="4" orient="horz" pos="3026" userDrawn="1">
          <p15:clr>
            <a:srgbClr val="A4A3A4"/>
          </p15:clr>
        </p15:guide>
        <p15:guide id="5" pos="2993" userDrawn="1">
          <p15:clr>
            <a:srgbClr val="A4A3A4"/>
          </p15:clr>
        </p15:guide>
        <p15:guide id="6" pos="2767" userDrawn="1">
          <p15:clr>
            <a:srgbClr val="A4A3A4"/>
          </p15:clr>
        </p15:guide>
        <p15:guide id="7" pos="1837" userDrawn="1">
          <p15:clr>
            <a:srgbClr val="A4A3A4"/>
          </p15:clr>
        </p15:guide>
        <p15:guide id="8" pos="3901" userDrawn="1">
          <p15:clr>
            <a:srgbClr val="A4A3A4"/>
          </p15:clr>
        </p15:guide>
        <p15:guide id="9" pos="2064" userDrawn="1">
          <p15:clr>
            <a:srgbClr val="A4A3A4"/>
          </p15:clr>
        </p15:guide>
        <p15:guide id="10" pos="3674" userDrawn="1">
          <p15:clr>
            <a:srgbClr val="A4A3A4"/>
          </p15:clr>
        </p15:guide>
        <p15:guide id="13" orient="horz" pos="667" userDrawn="1">
          <p15:clr>
            <a:srgbClr val="A4A3A4"/>
          </p15:clr>
        </p15:guide>
        <p15:guide id="14" orient="horz" pos="2777" userDrawn="1">
          <p15:clr>
            <a:srgbClr val="A4A3A4"/>
          </p15:clr>
        </p15:guide>
        <p15:guide id="15" pos="680" userDrawn="1">
          <p15:clr>
            <a:srgbClr val="A4A3A4"/>
          </p15:clr>
        </p15:guide>
        <p15:guide id="16" pos="5080" userDrawn="1">
          <p15:clr>
            <a:srgbClr val="A4A3A4"/>
          </p15:clr>
        </p15:guide>
        <p15:guide id="17" orient="horz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A3A"/>
    <a:srgbClr val="DBDBDB"/>
    <a:srgbClr val="50A688"/>
    <a:srgbClr val="FFF005"/>
    <a:srgbClr val="F7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" y="1266"/>
      </p:cViewPr>
      <p:guideLst>
        <p:guide orient="horz" pos="259"/>
        <p:guide pos="226"/>
        <p:guide pos="5534"/>
        <p:guide orient="horz" pos="3026"/>
        <p:guide pos="2993"/>
        <p:guide pos="2767"/>
        <p:guide pos="1837"/>
        <p:guide pos="3901"/>
        <p:guide pos="2064"/>
        <p:guide pos="3674"/>
        <p:guide orient="horz" pos="667"/>
        <p:guide orient="horz" pos="2777"/>
        <p:guide pos="680"/>
        <p:guide pos="50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1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3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2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590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6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77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63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83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60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06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51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55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22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4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E679-DC75-4745-852D-F583D5FA2C9D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7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13" Type="http://schemas.openxmlformats.org/officeDocument/2006/relationships/slide" Target="slide8.xml"/><Relationship Id="rId18" Type="http://schemas.openxmlformats.org/officeDocument/2006/relationships/slide" Target="slide41.xml"/><Relationship Id="rId26" Type="http://schemas.openxmlformats.org/officeDocument/2006/relationships/slide" Target="slide4.xml"/><Relationship Id="rId3" Type="http://schemas.openxmlformats.org/officeDocument/2006/relationships/image" Target="../media/image4.png"/><Relationship Id="rId21" Type="http://schemas.openxmlformats.org/officeDocument/2006/relationships/image" Target="../media/image12.png"/><Relationship Id="rId7" Type="http://schemas.openxmlformats.org/officeDocument/2006/relationships/image" Target="../media/image6.png"/><Relationship Id="rId12" Type="http://schemas.openxmlformats.org/officeDocument/2006/relationships/slide" Target="slide33.xml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2" Type="http://schemas.openxmlformats.org/officeDocument/2006/relationships/image" Target="../media/image3.jpeg"/><Relationship Id="rId16" Type="http://schemas.openxmlformats.org/officeDocument/2006/relationships/slide" Target="slide45.xml"/><Relationship Id="rId20" Type="http://schemas.openxmlformats.org/officeDocument/2006/relationships/slide" Target="slide5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11" Type="http://schemas.openxmlformats.org/officeDocument/2006/relationships/image" Target="../media/image8.png"/><Relationship Id="rId24" Type="http://schemas.openxmlformats.org/officeDocument/2006/relationships/slide" Target="slide20.xml"/><Relationship Id="rId5" Type="http://schemas.openxmlformats.org/officeDocument/2006/relationships/slide" Target="slide37.xml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10" Type="http://schemas.openxmlformats.org/officeDocument/2006/relationships/slide" Target="slide12.xml"/><Relationship Id="rId19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7.png"/><Relationship Id="rId14" Type="http://schemas.openxmlformats.org/officeDocument/2006/relationships/slide" Target="slide49.xml"/><Relationship Id="rId22" Type="http://schemas.openxmlformats.org/officeDocument/2006/relationships/slide" Target="slide16.xml"/><Relationship Id="rId27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rosturman.ru/solutions/monitorin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16.png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1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1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1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1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1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1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agesait.ru/photos/aHR0cDovL3BvcnRmb2xpb2JpYi51Y296LnJ1L3NoYWJsb24vZm9uX3NfcGVyb20yLmpwZw==/fon-dlya-prezentatsij-pero.jpg"/>
          <p:cNvPicPr>
            <a:picLocks noChangeAspect="1" noChangeArrowheads="1"/>
          </p:cNvPicPr>
          <p:nvPr/>
        </p:nvPicPr>
        <p:blipFill>
          <a:blip r:embed="rId2"/>
          <a:srcRect t="21623" b="337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55633" y="234869"/>
            <a:ext cx="46760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6000" dirty="0" smtClean="0">
                <a:latin typeface="+mj-lt"/>
              </a:rPr>
              <a:t>Что? Где? Когда?</a:t>
            </a:r>
            <a:endParaRPr lang="ru-RU" sz="6000" dirty="0">
              <a:latin typeface="+mj-lt"/>
            </a:endParaRPr>
          </a:p>
        </p:txBody>
      </p:sp>
      <p:sp>
        <p:nvSpPr>
          <p:cNvPr id="19" name="Скругленный прямоугольник 18">
            <a:hlinkClick r:id="rId3" action="ppaction://hlinksldjump"/>
          </p:cNvPr>
          <p:cNvSpPr/>
          <p:nvPr/>
        </p:nvSpPr>
        <p:spPr>
          <a:xfrm>
            <a:off x="2124436" y="2264991"/>
            <a:ext cx="2219508" cy="674603"/>
          </a:xfrm>
          <a:prstGeom prst="roundRect">
            <a:avLst/>
          </a:prstGeom>
          <a:solidFill>
            <a:srgbClr val="FFF005"/>
          </a:solidFill>
          <a:ln>
            <a:noFill/>
          </a:ln>
          <a:effectLst>
            <a:outerShdw blurRad="127000" dist="190500" dir="5400000" sx="90000" sy="90000" algn="t" rotWithShape="0">
              <a:srgbClr val="00206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</a:rPr>
              <a:t>Начать игру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2373406" y="3286249"/>
            <a:ext cx="16898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ru-RU" sz="1600" dirty="0">
                <a:latin typeface="Roboto Slab"/>
              </a:rPr>
              <a:t>Правила игры</a:t>
            </a:r>
          </a:p>
        </p:txBody>
      </p:sp>
    </p:spTree>
    <p:extLst>
      <p:ext uri="{BB962C8B-B14F-4D97-AF65-F5344CB8AC3E}">
        <p14:creationId xmlns:p14="http://schemas.microsoft.com/office/powerpoint/2010/main" val="2164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8" name="Picture 2" descr="http://imagesait.ru/photos/aHR0cDovL3BvcnRmb2xpb2JpYi51Y296LnJ1L3NoYWJsb24vZm9uX3NfcGVyb20yLmpwZw==/fon-dlya-prezentatsij-pero.jpg"/>
          <p:cNvPicPr>
            <a:picLocks noChangeAspect="1" noChangeArrowheads="1"/>
          </p:cNvPicPr>
          <p:nvPr/>
        </p:nvPicPr>
        <p:blipFill>
          <a:blip r:embed="rId2"/>
          <a:srcRect t="21623" b="337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60747" y="590209"/>
            <a:ext cx="4216895" cy="46782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77"/>
            <a:r>
              <a:rPr lang="ru-RU" sz="1800" dirty="0" smtClean="0">
                <a:solidFill>
                  <a:prstClr val="black"/>
                </a:solidFill>
                <a:latin typeface="Monotype Corsiva" pitchFamily="66" charset="0"/>
              </a:rPr>
              <a:t>  Цель </a:t>
            </a:r>
            <a:r>
              <a:rPr lang="ru-RU" sz="1800" dirty="0">
                <a:solidFill>
                  <a:prstClr val="black"/>
                </a:solidFill>
                <a:latin typeface="Monotype Corsiva" pitchFamily="66" charset="0"/>
              </a:rPr>
              <a:t>команды знатоков — набрать 6 очков. За каждый правильный ответ знатоки получают 1 очко. </a:t>
            </a:r>
            <a:r>
              <a:rPr lang="ru-RU" sz="1800" dirty="0" smtClean="0">
                <a:solidFill>
                  <a:prstClr val="black"/>
                </a:solidFill>
                <a:latin typeface="Monotype Corsiva" pitchFamily="66" charset="0"/>
              </a:rPr>
              <a:t>За </a:t>
            </a:r>
            <a:r>
              <a:rPr lang="ru-RU" sz="1800" dirty="0">
                <a:solidFill>
                  <a:prstClr val="black"/>
                </a:solidFill>
                <a:latin typeface="Monotype Corsiva" pitchFamily="66" charset="0"/>
              </a:rPr>
              <a:t>каждый неправильный ответ 1 очко присуждается </a:t>
            </a:r>
            <a:r>
              <a:rPr lang="ru-RU" sz="1800" dirty="0" smtClean="0">
                <a:solidFill>
                  <a:prstClr val="black"/>
                </a:solidFill>
                <a:latin typeface="Monotype Corsiva" pitchFamily="66" charset="0"/>
              </a:rPr>
              <a:t>зрителям. </a:t>
            </a:r>
            <a:r>
              <a:rPr lang="ru-RU" sz="1800" dirty="0">
                <a:solidFill>
                  <a:prstClr val="black"/>
                </a:solidFill>
                <a:latin typeface="Monotype Corsiva" pitchFamily="66" charset="0"/>
              </a:rPr>
              <a:t>Если </a:t>
            </a:r>
            <a:r>
              <a:rPr lang="ru-RU" sz="1800" dirty="0" smtClean="0">
                <a:solidFill>
                  <a:prstClr val="black"/>
                </a:solidFill>
                <a:latin typeface="Monotype Corsiva" pitchFamily="66" charset="0"/>
              </a:rPr>
              <a:t>зрители </a:t>
            </a:r>
            <a:r>
              <a:rPr lang="ru-RU" sz="1800" dirty="0">
                <a:solidFill>
                  <a:prstClr val="black"/>
                </a:solidFill>
                <a:latin typeface="Monotype Corsiva" pitchFamily="66" charset="0"/>
              </a:rPr>
              <a:t>набирают 6 </a:t>
            </a:r>
            <a:r>
              <a:rPr lang="ru-RU" sz="1800" dirty="0" smtClean="0">
                <a:solidFill>
                  <a:prstClr val="black"/>
                </a:solidFill>
                <a:latin typeface="Monotype Corsiva" pitchFamily="66" charset="0"/>
              </a:rPr>
              <a:t>очков, </a:t>
            </a:r>
            <a:r>
              <a:rPr lang="ru-RU" sz="1800" dirty="0">
                <a:solidFill>
                  <a:prstClr val="black"/>
                </a:solidFill>
                <a:latin typeface="Monotype Corsiva" pitchFamily="66" charset="0"/>
              </a:rPr>
              <a:t>команда знатоков проигрывает. </a:t>
            </a:r>
            <a:endParaRPr lang="ru-RU" sz="1800" dirty="0" smtClean="0">
              <a:solidFill>
                <a:prstClr val="black"/>
              </a:solidFill>
              <a:latin typeface="Monotype Corsiva" pitchFamily="66" charset="0"/>
            </a:endParaRPr>
          </a:p>
          <a:p>
            <a:r>
              <a:rPr lang="ru-RU" sz="1800" dirty="0" smtClean="0">
                <a:latin typeface="Monotype Corsiva" pitchFamily="66" charset="0"/>
              </a:rPr>
              <a:t>  После </a:t>
            </a:r>
            <a:r>
              <a:rPr lang="ru-RU" sz="1800" dirty="0">
                <a:latin typeface="Monotype Corsiva" pitchFamily="66" charset="0"/>
              </a:rPr>
              <a:t>того как вопрос был </a:t>
            </a:r>
            <a:r>
              <a:rPr lang="ru-RU" sz="1800" dirty="0" smtClean="0">
                <a:latin typeface="Monotype Corsiva" pitchFamily="66" charset="0"/>
              </a:rPr>
              <a:t>прочитан ведущим, команда может начать совещаться и искать на него ответ. </a:t>
            </a:r>
          </a:p>
          <a:p>
            <a:r>
              <a:rPr lang="ru-RU" sz="1800" dirty="0" smtClean="0">
                <a:latin typeface="Monotype Corsiva" pitchFamily="66" charset="0"/>
              </a:rPr>
              <a:t>  Как</a:t>
            </a:r>
            <a:r>
              <a:rPr lang="ru-RU" sz="1800" dirty="0">
                <a:latin typeface="Monotype Corsiva" pitchFamily="66" charset="0"/>
              </a:rPr>
              <a:t> только заканчивается 1 минута, отсчитываемая часами, команда должна дать ответ. </a:t>
            </a:r>
            <a:endParaRPr lang="ru-RU" sz="1800" dirty="0" smtClean="0">
              <a:latin typeface="Monotype Corsiva" pitchFamily="66" charset="0"/>
            </a:endParaRPr>
          </a:p>
          <a:p>
            <a:r>
              <a:rPr lang="ru-RU" sz="1800" dirty="0" smtClean="0">
                <a:latin typeface="Monotype Corsiva" pitchFamily="66" charset="0"/>
              </a:rPr>
              <a:t>  Игрока, который будет отвечать, выбирает капитан команды. </a:t>
            </a:r>
          </a:p>
          <a:p>
            <a:r>
              <a:rPr lang="ru-RU" sz="1800" dirty="0" smtClean="0">
                <a:latin typeface="Monotype Corsiva" pitchFamily="66" charset="0"/>
              </a:rPr>
              <a:t>  Затем ведущий решает, правильный или неправильный ответ дала команда.</a:t>
            </a:r>
          </a:p>
          <a:p>
            <a:endParaRPr lang="ru-RU" sz="1600" dirty="0"/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7430277" y="4584974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←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55750" y="154711"/>
            <a:ext cx="2067874" cy="33855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defTabSz="914377"/>
            <a:r>
              <a:rPr lang="ru-RU" sz="2200" dirty="0">
                <a:latin typeface="+mj-lt"/>
              </a:rPr>
              <a:t>Правила игры</a:t>
            </a:r>
          </a:p>
        </p:txBody>
      </p:sp>
    </p:spTree>
    <p:extLst>
      <p:ext uri="{BB962C8B-B14F-4D97-AF65-F5344CB8AC3E}">
        <p14:creationId xmlns:p14="http://schemas.microsoft.com/office/powerpoint/2010/main" val="286085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852" y="167602"/>
            <a:ext cx="4808297" cy="48082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968" y="2166893"/>
            <a:ext cx="3244581" cy="784133"/>
          </a:xfrm>
          <a:prstGeom prst="rect">
            <a:avLst/>
          </a:prstGeom>
        </p:spPr>
      </p:pic>
      <p:sp>
        <p:nvSpPr>
          <p:cNvPr id="62" name="TextBox 61">
            <a:hlinkClick r:id="rId5" action="ppaction://hlinksldjump"/>
          </p:cNvPr>
          <p:cNvSpPr txBox="1"/>
          <p:nvPr/>
        </p:nvSpPr>
        <p:spPr>
          <a:xfrm>
            <a:off x="4053971" y="334485"/>
            <a:ext cx="9649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DBDBDB"/>
                </a:solidFill>
              </a:rPr>
              <a:t>13</a:t>
            </a:r>
            <a:endParaRPr lang="ru-RU" sz="4000" b="1" dirty="0">
              <a:solidFill>
                <a:srgbClr val="DBDBDB"/>
              </a:solidFill>
            </a:endParaRPr>
          </a:p>
        </p:txBody>
      </p:sp>
      <p:pic>
        <p:nvPicPr>
          <p:cNvPr id="65" name="Рисунок 6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443">
            <a:off x="4976203" y="383916"/>
            <a:ext cx="975445" cy="975445"/>
          </a:xfrm>
          <a:prstGeom prst="rect">
            <a:avLst/>
          </a:prstGeom>
        </p:spPr>
      </p:pic>
      <p:pic>
        <p:nvPicPr>
          <p:cNvPr id="66" name="Рисунок 6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4008">
            <a:off x="5665332" y="991145"/>
            <a:ext cx="975445" cy="975445"/>
          </a:xfrm>
          <a:prstGeom prst="rect">
            <a:avLst/>
          </a:prstGeom>
        </p:spPr>
      </p:pic>
      <p:pic>
        <p:nvPicPr>
          <p:cNvPr id="67" name="Рисунок 6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6808">
            <a:off x="5978896" y="1860413"/>
            <a:ext cx="975445" cy="975445"/>
          </a:xfrm>
          <a:prstGeom prst="rect">
            <a:avLst/>
          </a:prstGeom>
        </p:spPr>
      </p:pic>
      <p:pic>
        <p:nvPicPr>
          <p:cNvPr id="68" name="Рисунок 67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64146">
            <a:off x="4559773" y="3971155"/>
            <a:ext cx="975445" cy="975445"/>
          </a:xfrm>
          <a:prstGeom prst="rect">
            <a:avLst/>
          </a:prstGeom>
        </p:spPr>
      </p:pic>
      <p:pic>
        <p:nvPicPr>
          <p:cNvPr id="69" name="Рисунок 68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927">
            <a:off x="2428515" y="991143"/>
            <a:ext cx="975445" cy="975445"/>
          </a:xfrm>
          <a:prstGeom prst="rect">
            <a:avLst/>
          </a:prstGeom>
        </p:spPr>
      </p:pic>
      <p:pic>
        <p:nvPicPr>
          <p:cNvPr id="70" name="Рисунок 6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286">
            <a:off x="5874263" y="2780314"/>
            <a:ext cx="975445" cy="975445"/>
          </a:xfrm>
          <a:prstGeom prst="rect">
            <a:avLst/>
          </a:prstGeom>
        </p:spPr>
      </p:pic>
      <p:pic>
        <p:nvPicPr>
          <p:cNvPr id="71" name="Рисунок 70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89054">
            <a:off x="5360844" y="3540380"/>
            <a:ext cx="975445" cy="969348"/>
          </a:xfrm>
          <a:prstGeom prst="rect">
            <a:avLst/>
          </a:prstGeom>
        </p:spPr>
      </p:pic>
      <p:pic>
        <p:nvPicPr>
          <p:cNvPr id="72" name="Рисунок 71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72968">
            <a:off x="3643117" y="3962880"/>
            <a:ext cx="975445" cy="969348"/>
          </a:xfrm>
          <a:prstGeom prst="rect">
            <a:avLst/>
          </a:prstGeom>
        </p:spPr>
      </p:pic>
      <p:pic>
        <p:nvPicPr>
          <p:cNvPr id="76" name="Рисунок 75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45110">
            <a:off x="2808414" y="3540887"/>
            <a:ext cx="975445" cy="969348"/>
          </a:xfrm>
          <a:prstGeom prst="rect">
            <a:avLst/>
          </a:prstGeom>
        </p:spPr>
      </p:pic>
      <p:pic>
        <p:nvPicPr>
          <p:cNvPr id="77" name="Рисунок 76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88569">
            <a:off x="2299809" y="2807872"/>
            <a:ext cx="975445" cy="975445"/>
          </a:xfrm>
          <a:prstGeom prst="rect">
            <a:avLst/>
          </a:prstGeom>
        </p:spPr>
      </p:pic>
      <p:pic>
        <p:nvPicPr>
          <p:cNvPr id="78" name="Рисунок 7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85422">
            <a:off x="2155640" y="1854353"/>
            <a:ext cx="969348" cy="969348"/>
          </a:xfrm>
          <a:prstGeom prst="rect">
            <a:avLst/>
          </a:prstGeom>
        </p:spPr>
      </p:pic>
      <p:pic>
        <p:nvPicPr>
          <p:cNvPr id="79" name="Рисунок 78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9444">
            <a:off x="3162664" y="322421"/>
            <a:ext cx="975445" cy="100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2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98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2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44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0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8800000">
                                      <p:cBhvr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000000">
                                      <p:cBhvr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98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4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14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0" y="1067327"/>
            <a:ext cx="4463343" cy="249299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+mj-lt"/>
              </a:rPr>
              <a:t>Вопрос </a:t>
            </a:r>
            <a:r>
              <a:rPr lang="ru-RU" sz="2700" dirty="0" smtClean="0">
                <a:latin typeface="+mj-lt"/>
              </a:rPr>
              <a:t>задаёт</a:t>
            </a:r>
          </a:p>
          <a:p>
            <a:r>
              <a:rPr lang="ru-RU" sz="2700" dirty="0" smtClean="0">
                <a:latin typeface="+mj-lt"/>
              </a:rPr>
              <a:t>знаменитый преподаватель</a:t>
            </a:r>
          </a:p>
          <a:p>
            <a:endParaRPr lang="ru-RU" sz="2700" dirty="0">
              <a:latin typeface="+mj-lt"/>
            </a:endParaRPr>
          </a:p>
          <a:p>
            <a:r>
              <a:rPr lang="ru-RU" sz="2700" dirty="0" smtClean="0">
                <a:latin typeface="+mj-lt"/>
              </a:rPr>
              <a:t> </a:t>
            </a:r>
            <a:r>
              <a:rPr lang="ru-RU" sz="2700" dirty="0" err="1" smtClean="0">
                <a:latin typeface="+mj-lt"/>
              </a:rPr>
              <a:t>Атанова</a:t>
            </a:r>
            <a:r>
              <a:rPr lang="ru-RU" sz="2700" dirty="0" smtClean="0">
                <a:latin typeface="+mj-lt"/>
              </a:rPr>
              <a:t> Нина Владимировна</a:t>
            </a:r>
            <a:r>
              <a:rPr lang="ru-RU" sz="2700" dirty="0" smtClean="0">
                <a:latin typeface="Roboto Slab"/>
              </a:rPr>
              <a:t>.</a:t>
            </a:r>
            <a:endParaRPr lang="ru-RU" sz="2700" dirty="0" smtClean="0">
              <a:latin typeface="+mj-lt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sp>
        <p:nvSpPr>
          <p:cNvPr id="2" name="AutoShape 2" descr="https://st.depositphotos.com/1341440/1216/v/450/depositphotos_12161106-stock-illustration-vector-illustration-of-autumn-mapl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6" name="AutoShape 4" descr="https://st.depositphotos.com/1341440/1216/v/450/depositphotos_12161106-stock-illustration-vector-illustration-of-autumn-mapl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https://natali-dev.ru/wp-content/uploads/2021/12/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797" y="1016205"/>
            <a:ext cx="3464821" cy="259523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99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079500" y="506368"/>
            <a:ext cx="5384361" cy="3379726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+mj-lt"/>
              </a:rPr>
              <a:t>Составьте предложение:</a:t>
            </a:r>
          </a:p>
          <a:p>
            <a:r>
              <a:rPr lang="ru-RU" sz="2800" dirty="0">
                <a:latin typeface="+mj-lt"/>
              </a:rPr>
              <a:t>большим работников был сельского пользовался труд нелегким и именно всегда поэтому уважением хозяйства.</a:t>
            </a: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0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3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45" y="0"/>
            <a:ext cx="9144002" cy="5143500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079501" y="371168"/>
            <a:ext cx="4445000" cy="381061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>
                <a:latin typeface="+mj-lt"/>
              </a:rPr>
              <a:t>Труд работников сельского хозяйства всегда был нелегким и именно поэтому пользовался большим уважением</a:t>
            </a:r>
            <a:r>
              <a:rPr lang="ru-RU" sz="2800" dirty="0" smtClean="0">
                <a:latin typeface="+mj-lt"/>
              </a:rPr>
              <a:t>.</a:t>
            </a:r>
            <a:endParaRPr lang="ru-RU" sz="2800" dirty="0">
              <a:latin typeface="+mj-lt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1028" name="Picture 4" descr="https://alabait.ru/wp-content/uploads/2021/08/SH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642"/>
          <a:stretch/>
        </p:blipFill>
        <p:spPr bwMode="auto">
          <a:xfrm>
            <a:off x="6123326" y="1382071"/>
            <a:ext cx="2383747" cy="206624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15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18244" y="1067327"/>
            <a:ext cx="4752974" cy="249299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</a:t>
            </a:r>
            <a:r>
              <a:rPr lang="ru-RU" sz="2700" dirty="0" smtClean="0">
                <a:latin typeface="Roboto Slab"/>
              </a:rPr>
              <a:t>задаёт</a:t>
            </a:r>
          </a:p>
          <a:p>
            <a:r>
              <a:rPr lang="ru-RU" sz="2700" dirty="0" smtClean="0">
                <a:latin typeface="Roboto Slab"/>
              </a:rPr>
              <a:t>преподаватель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Атанова</a:t>
            </a:r>
            <a:r>
              <a:rPr lang="ru-RU" sz="2700" dirty="0" smtClean="0">
                <a:latin typeface="Roboto Slab"/>
              </a:rPr>
              <a:t> Нина Владимировна</a:t>
            </a:r>
          </a:p>
          <a:p>
            <a:endParaRPr lang="ru-RU" sz="2700" dirty="0">
              <a:solidFill>
                <a:prstClr val="white"/>
              </a:solidFill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sp>
        <p:nvSpPr>
          <p:cNvPr id="2" name="AutoShape 2" descr="https://pp.vk.me/c7001/v7001756/21a86/Rk1g6Fypo4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https://avatars.mds.yandex.net/i?id=9569b781154ecb43b758be26476713d19629e2e1-4592954-images-thumbs&amp;ref=rim&amp;n=33&amp;w=327&amp;h=2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704" y="1311428"/>
            <a:ext cx="3114675" cy="1905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21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391886" y="1518592"/>
            <a:ext cx="5246913" cy="1656177"/>
          </a:xfrm>
          <a:prstGeom prst="wedgeRectCallout">
            <a:avLst>
              <a:gd name="adj1" fmla="val 57505"/>
              <a:gd name="adj2" fmla="val 23730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</a:rPr>
              <a:t>Отрывок какого произведения представлен?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86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091224" y="1507003"/>
            <a:ext cx="4445000" cy="1656177"/>
          </a:xfrm>
          <a:prstGeom prst="wedgeRectCallout">
            <a:avLst>
              <a:gd name="adj1" fmla="val 61014"/>
              <a:gd name="adj2" fmla="val 18492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</a:rPr>
              <a:t>Кому на Руси жить хорошо?</a:t>
            </a:r>
          </a:p>
          <a:p>
            <a:r>
              <a:rPr lang="ru-RU" sz="2800" dirty="0" smtClean="0">
                <a:latin typeface="Roboto Slab"/>
              </a:rPr>
              <a:t>Н.А. Некрасов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4098" name="Picture 2" descr="https://ieducations.ru/wp-content/uploads/c/5/4/c543bcbfb8ad38e7746db231142865fe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526" y="1161480"/>
            <a:ext cx="3274474" cy="208236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63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499" y="1156302"/>
            <a:ext cx="3989211" cy="249299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 smtClean="0">
                <a:latin typeface="Roboto Slab"/>
              </a:rPr>
              <a:t>Вопрос задает преподаватель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smtClean="0">
                <a:latin typeface="Roboto Slab"/>
              </a:rPr>
              <a:t>Голубь Дмитрий Николаевич </a:t>
            </a:r>
          </a:p>
          <a:p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sp>
        <p:nvSpPr>
          <p:cNvPr id="4" name="AutoShape 2" descr="https://cojo.ru/wp-content/uploads/2022/12/matematika-1-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https://img.razrisyika.ru/kart/97/1200/385584-matematik-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396" y="947322"/>
            <a:ext cx="3276432" cy="26156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80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56831" y="36653"/>
            <a:ext cx="8113304" cy="4487722"/>
          </a:xfrm>
          <a:prstGeom prst="wedgeRectCallout">
            <a:avLst>
              <a:gd name="adj1" fmla="val 60223"/>
              <a:gd name="adj2" fmla="val 2772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000" dirty="0" smtClean="0">
                <a:latin typeface="Roboto Slab"/>
              </a:rPr>
              <a:t>Количество </a:t>
            </a:r>
            <a:r>
              <a:rPr lang="ru-RU" sz="2000" dirty="0">
                <a:latin typeface="Roboto Slab"/>
              </a:rPr>
              <a:t>заготовленного сена определяют по объему стога (скирды) и массы в кубических метрах. </a:t>
            </a:r>
            <a:endParaRPr lang="ru-RU" sz="2000" dirty="0" smtClean="0">
              <a:latin typeface="Roboto Slab"/>
            </a:endParaRPr>
          </a:p>
          <a:p>
            <a:r>
              <a:rPr lang="ru-RU" sz="2000" dirty="0" smtClean="0">
                <a:latin typeface="Roboto Slab"/>
              </a:rPr>
              <a:t>Для </a:t>
            </a:r>
            <a:r>
              <a:rPr lang="ru-RU" sz="2000" dirty="0">
                <a:latin typeface="Roboto Slab"/>
              </a:rPr>
              <a:t>этого измеряют длину (</a:t>
            </a:r>
            <a:r>
              <a:rPr lang="ru-RU" sz="2000" b="1" dirty="0">
                <a:latin typeface="Roboto Slab"/>
              </a:rPr>
              <a:t>Д</a:t>
            </a:r>
            <a:r>
              <a:rPr lang="ru-RU" sz="2000" dirty="0">
                <a:latin typeface="Roboto Slab"/>
              </a:rPr>
              <a:t>), ширину (</a:t>
            </a:r>
            <a:r>
              <a:rPr lang="ru-RU" sz="2000" b="1" dirty="0">
                <a:latin typeface="Roboto Slab"/>
              </a:rPr>
              <a:t>Ш</a:t>
            </a:r>
            <a:r>
              <a:rPr lang="ru-RU" sz="2000" dirty="0">
                <a:latin typeface="Roboto Slab"/>
              </a:rPr>
              <a:t>) и перекидку (</a:t>
            </a:r>
            <a:r>
              <a:rPr lang="ru-RU" sz="2000" b="1" dirty="0">
                <a:latin typeface="Roboto Slab"/>
              </a:rPr>
              <a:t>П</a:t>
            </a:r>
            <a:r>
              <a:rPr lang="ru-RU" sz="2000" dirty="0">
                <a:latin typeface="Roboto Slab"/>
              </a:rPr>
              <a:t>) скирды или стога. Длину определяют с двух сторон на высоте одного метра от земли. Ширину измеряют с обеих сторон на высоте 0,5 м и высчитывают среднюю величину. Перекидку измеряют поперек скирды от земли с одной стороны через вершину скирды, с другой − в 2-3-х местах для определения средней длины.</a:t>
            </a:r>
          </a:p>
          <a:p>
            <a:r>
              <a:rPr lang="ru-RU" sz="2000" dirty="0">
                <a:latin typeface="Roboto Slab"/>
              </a:rPr>
              <a:t>     Объем скирды определяется по </a:t>
            </a:r>
            <a:r>
              <a:rPr lang="ru-RU" sz="2000" dirty="0" smtClean="0">
                <a:latin typeface="Roboto Slab"/>
              </a:rPr>
              <a:t>формуле</a:t>
            </a:r>
          </a:p>
          <a:p>
            <a:pPr algn="ctr"/>
            <a:r>
              <a:rPr lang="ru-RU" sz="2000" dirty="0" smtClean="0">
                <a:latin typeface="Roboto Slab"/>
              </a:rPr>
              <a:t> </a:t>
            </a:r>
            <a:r>
              <a:rPr lang="ru-RU" sz="2000" b="1" dirty="0" smtClean="0">
                <a:latin typeface="Roboto Slab"/>
              </a:rPr>
              <a:t>О=Д*(П+Ш</a:t>
            </a:r>
            <a:r>
              <a:rPr lang="ru-RU" sz="2000" b="1" dirty="0">
                <a:latin typeface="Roboto Slab"/>
              </a:rPr>
              <a:t>):</a:t>
            </a:r>
            <a:r>
              <a:rPr lang="ru-RU" sz="2000" b="1" dirty="0" smtClean="0">
                <a:latin typeface="Roboto Slab"/>
              </a:rPr>
              <a:t>4*(П+Ш</a:t>
            </a:r>
            <a:r>
              <a:rPr lang="ru-RU" sz="2000" b="1" dirty="0">
                <a:latin typeface="Roboto Slab"/>
              </a:rPr>
              <a:t>):4.</a:t>
            </a:r>
          </a:p>
          <a:p>
            <a:r>
              <a:rPr lang="ru-RU" sz="2000" b="1" dirty="0">
                <a:latin typeface="Roboto Slab"/>
              </a:rPr>
              <a:t>      </a:t>
            </a:r>
            <a:r>
              <a:rPr lang="ru-RU" sz="2000" b="1" u="sng" dirty="0" smtClean="0">
                <a:latin typeface="Roboto Slab"/>
              </a:rPr>
              <a:t>Задача. </a:t>
            </a:r>
            <a:r>
              <a:rPr lang="ru-RU" sz="2000" b="1" dirty="0" smtClean="0">
                <a:latin typeface="Roboto Slab"/>
              </a:rPr>
              <a:t>Определить </a:t>
            </a:r>
            <a:r>
              <a:rPr lang="ru-RU" sz="2000" b="1" dirty="0">
                <a:latin typeface="Roboto Slab"/>
              </a:rPr>
              <a:t>объём стога, если перекидка равна 15 м, ширина 5 м, а длина 10 м.</a:t>
            </a: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33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6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079500" y="372176"/>
            <a:ext cx="4445000" cy="381061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</a:rPr>
              <a:t>Объем </a:t>
            </a:r>
            <a:r>
              <a:rPr lang="ru-RU" sz="2800" dirty="0">
                <a:latin typeface="Roboto Slab"/>
              </a:rPr>
              <a:t>скирды в кубических метрах составит: </a:t>
            </a:r>
            <a:r>
              <a:rPr lang="ru-RU" sz="2800" b="1" dirty="0">
                <a:latin typeface="Roboto Slab"/>
              </a:rPr>
              <a:t>О=10(5+15):4(5+15):4. </a:t>
            </a:r>
            <a:r>
              <a:rPr lang="ru-RU" sz="2800" dirty="0">
                <a:latin typeface="Roboto Slab"/>
              </a:rPr>
              <a:t>Таким образом, объем стога или скирды будет равен </a:t>
            </a:r>
            <a:r>
              <a:rPr lang="ru-RU" sz="2800" b="1" dirty="0">
                <a:latin typeface="Roboto Slab"/>
              </a:rPr>
              <a:t>250 м3.</a:t>
            </a: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6146" name="Picture 2" descr="https://podacha-blud.com/uploads/posts/2022-12/1670795773_46-podacha-blud-com-p-tort-stog-sena-foto-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472" y="1362672"/>
            <a:ext cx="3186989" cy="212465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57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6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smtClean="0">
                <a:latin typeface="Roboto Slab"/>
              </a:rPr>
              <a:t>Бакурова Елена Михайловна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10" name="Рисунок 9" descr="https://kuda-mo.ru/uploads/ec6b429a5b583a32a13466749f146278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424" y="1109748"/>
            <a:ext cx="3434080" cy="224282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538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39387" y="395689"/>
            <a:ext cx="7947868" cy="381061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pPr algn="ctr"/>
            <a:r>
              <a:rPr lang="ru-RU" sz="2800" dirty="0" smtClean="0">
                <a:latin typeface="Roboto Slab"/>
              </a:rPr>
              <a:t>Установите соответствие</a:t>
            </a: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823905"/>
              </p:ext>
            </p:extLst>
          </p:nvPr>
        </p:nvGraphicFramePr>
        <p:xfrm>
          <a:off x="763050" y="1311690"/>
          <a:ext cx="7561142" cy="2510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571">
                  <a:extLst>
                    <a:ext uri="{9D8B030D-6E8A-4147-A177-3AD203B41FA5}">
                      <a16:colId xmlns:a16="http://schemas.microsoft.com/office/drawing/2014/main" val="2194721298"/>
                    </a:ext>
                  </a:extLst>
                </a:gridCol>
                <a:gridCol w="3780571">
                  <a:extLst>
                    <a:ext uri="{9D8B030D-6E8A-4147-A177-3AD203B41FA5}">
                      <a16:colId xmlns:a16="http://schemas.microsoft.com/office/drawing/2014/main" val="65367899"/>
                    </a:ext>
                  </a:extLst>
                </a:gridCol>
              </a:tblGrid>
              <a:tr h="488133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internal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combustion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engine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Коленвал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014684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mechanical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energy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Педаль газа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8272080"/>
                  </a:ext>
                </a:extLst>
              </a:tr>
              <a:tr h="407249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сrankshaft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Двигатель внутреннего сгорания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1108080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accelerator pedal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Топливо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880449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spring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Механическая энергия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922841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F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uel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Пружина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31671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37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4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309004" y="318629"/>
            <a:ext cx="8393562" cy="390022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  <a:p>
            <a:endParaRPr lang="ru-RU" sz="2800" dirty="0" smtClean="0">
              <a:latin typeface="Roboto Slab"/>
            </a:endParaRPr>
          </a:p>
          <a:p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421875"/>
              </p:ext>
            </p:extLst>
          </p:nvPr>
        </p:nvGraphicFramePr>
        <p:xfrm>
          <a:off x="791429" y="408318"/>
          <a:ext cx="7561142" cy="2510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571">
                  <a:extLst>
                    <a:ext uri="{9D8B030D-6E8A-4147-A177-3AD203B41FA5}">
                      <a16:colId xmlns:a16="http://schemas.microsoft.com/office/drawing/2014/main" val="2194721298"/>
                    </a:ext>
                  </a:extLst>
                </a:gridCol>
                <a:gridCol w="3780571">
                  <a:extLst>
                    <a:ext uri="{9D8B030D-6E8A-4147-A177-3AD203B41FA5}">
                      <a16:colId xmlns:a16="http://schemas.microsoft.com/office/drawing/2014/main" val="65367899"/>
                    </a:ext>
                  </a:extLst>
                </a:gridCol>
              </a:tblGrid>
              <a:tr h="488133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internal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combustion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engine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Двигатель внутреннего сгорания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014684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mechanical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energy</a:t>
                      </a: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Механическая энергия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8272080"/>
                  </a:ext>
                </a:extLst>
              </a:tr>
              <a:tr h="407249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сrankshaft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Коленвал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 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1108080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accelerator pedal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Педаль газа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880449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spring 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Пружина 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922841"/>
                  </a:ext>
                </a:extLst>
              </a:tr>
              <a:tr h="403698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F</a:t>
                      </a:r>
                      <a:r>
                        <a:rPr lang="ru-RU" sz="2000" b="1" kern="1200" dirty="0" err="1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uel</a:t>
                      </a:r>
                      <a:endParaRPr lang="ru-RU" sz="20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Roboto Slab"/>
                          <a:ea typeface="+mn-ea"/>
                          <a:cs typeface="+mn-cs"/>
                        </a:rPr>
                        <a:t>Топливо 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Roboto Slab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3167132"/>
                  </a:ext>
                </a:extLst>
              </a:tr>
            </a:tbl>
          </a:graphicData>
        </a:graphic>
      </p:graphicFrame>
      <p:pic>
        <p:nvPicPr>
          <p:cNvPr id="9" name="Рисунок 8" descr="https://kartinki.pibig.info/uploads/posts/2023-04/1681848415_kartinki-pibig-info-p-kartinki-selkhoz-arti-vkontakte-13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113" y="2950113"/>
            <a:ext cx="3052445" cy="135953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030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smtClean="0">
                <a:latin typeface="Roboto Slab"/>
              </a:rPr>
              <a:t>Елизаров Сергей Леонидович.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6" name="Рисунок 5" descr="https://avatars.mds.yandex.net/get-ydo/1523397/2a00000176434932fb4f0219509262796d46/diploma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566" y="997789"/>
            <a:ext cx="2537330" cy="2354778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58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570016" y="433677"/>
            <a:ext cx="5237018" cy="4056834"/>
          </a:xfrm>
          <a:prstGeom prst="wedgeRectCallout">
            <a:avLst>
              <a:gd name="adj1" fmla="val 59900"/>
              <a:gd name="adj2" fmla="val 21343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000" dirty="0" smtClean="0">
                <a:latin typeface="Roboto Slab"/>
              </a:rPr>
              <a:t>Данная система мониторинга </a:t>
            </a:r>
            <a:r>
              <a:rPr lang="ru-RU" sz="2000" dirty="0">
                <a:latin typeface="Roboto Slab"/>
              </a:rPr>
              <a:t>используются для отслеживания и контроля местоположения сельскохозяйственных машин и оборудования. Это позволяет фермерам управлять транспортом с высокой точностью, оптимизировать планы посева и уборки урожая, а также создавать цифровые карты полей для анализа и планирования</a:t>
            </a:r>
            <a:r>
              <a:rPr lang="ru-RU" sz="2000" dirty="0" smtClean="0">
                <a:latin typeface="Roboto Slab"/>
              </a:rPr>
              <a:t>.</a:t>
            </a:r>
            <a:endParaRPr lang="ru-RU" sz="20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54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511942" y="1168520"/>
            <a:ext cx="4445000" cy="1656177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  <a:hlinkClick r:id="rId3"/>
              </a:rPr>
              <a:t>GPS\ГЛОНАСС </a:t>
            </a:r>
            <a:r>
              <a:rPr lang="ru-RU" sz="2800" dirty="0">
                <a:latin typeface="Roboto Slab"/>
                <a:hlinkClick r:id="rId3"/>
              </a:rPr>
              <a:t>мониторинг транспорта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8" name="Рисунок 7" descr="Цифровизация сельского хозяйства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993" y="947560"/>
            <a:ext cx="3441930" cy="2602834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458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smtClean="0">
                <a:latin typeface="Roboto Slab"/>
              </a:rPr>
              <a:t>Голубь Дмитрий Николаевич.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6" name="Рисунок 5" descr="https://www.xn--99--5cdd9chx4ck9a.xn--p1ai/images/%D0%9D%D0%BE%D0%B2%D0%BE%D1%81%D1%82%D0%B8/%D0%BE%D0%BA%D1%82%D1%8F%D0%B1%D1%80%D1%8C_23/%D1%84%D0%B8%D0%B7%D0%B8%D0%BA%D0%B0_%D0%B1%D0%B5%D0%B7_%D0%B3%D1%8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679" y="934008"/>
            <a:ext cx="3869021" cy="265747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193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315311" y="435187"/>
            <a:ext cx="8374642" cy="3749058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000" dirty="0">
                <a:latin typeface="Roboto Slab"/>
              </a:rPr>
              <a:t>Как измеряется глубина вспашки в поле? Если измерять глубину, пользуясь обыкновенной линейкой, то по правилам измерения следовало бы лечь в борозду и смотреть на деления под прямым углом так, чтобы уровень невспаханной части поля совместился с соответствующем делением линейки. К этому нужно добавить, что на глаз трудно установить линейку перпендикулярно дну борозды. Но агроном измеряет глубину вспашки, даже не наклоняясь к борозде. Делает он это не линейкой, а специальным </a:t>
            </a:r>
            <a:r>
              <a:rPr lang="ru-RU" sz="2000" dirty="0" smtClean="0">
                <a:latin typeface="Roboto Slab"/>
              </a:rPr>
              <a:t>прибором. </a:t>
            </a:r>
          </a:p>
          <a:p>
            <a:r>
              <a:rPr lang="ru-RU" sz="2000" b="1" dirty="0" smtClean="0">
                <a:latin typeface="Roboto Slab"/>
              </a:rPr>
              <a:t>Как называется данный прибор?</a:t>
            </a:r>
            <a:endParaRPr lang="ru-RU" sz="2000" b="1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0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335369" y="1898191"/>
            <a:ext cx="4445000" cy="79440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err="1" smtClean="0">
                <a:latin typeface="Roboto Slab"/>
              </a:rPr>
              <a:t>Бороздомер</a:t>
            </a:r>
            <a:r>
              <a:rPr lang="ru-RU" sz="2800" dirty="0" smtClean="0">
                <a:latin typeface="Roboto Slab"/>
              </a:rPr>
              <a:t>.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8" name="Рисунок 7" descr="https://studfile.net/html/2706/595/html_pN2e771l_x.mwe1/htmlconvd-Uvn_GI_html_d8f914b333b0a4b0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27364" y="334590"/>
            <a:ext cx="346964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001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91672"/>
            <a:ext cx="1524000" cy="1524000"/>
          </a:xfrm>
          <a:prstGeom prst="rect">
            <a:avLst/>
          </a:prstGeom>
        </p:spPr>
      </p:pic>
      <p:pic>
        <p:nvPicPr>
          <p:cNvPr id="9" name="Рисунок 8" descr="https://pic.rutubelist.ru/video/57/a8/57a8c0832be0a7f3e57ba929643a6827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787009"/>
            <a:ext cx="4572000" cy="2571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001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0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 smtClean="0">
                <a:latin typeface="Roboto Slab"/>
              </a:rPr>
              <a:t>Вопрос задаёт 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Лариошкина</a:t>
            </a:r>
            <a:r>
              <a:rPr lang="ru-RU" sz="2700" dirty="0" smtClean="0">
                <a:latin typeface="Roboto Slab"/>
              </a:rPr>
              <a:t> Евдокия Валерьевна.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9" name="Рисунок 8" descr="https://dagpravda.ru/wp-content/uploads/2020/09/himiya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463" y="1275075"/>
            <a:ext cx="3682365" cy="207137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652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0" y="453232"/>
            <a:ext cx="6804397" cy="3687503"/>
          </a:xfrm>
          <a:prstGeom prst="wedgeRectCallout">
            <a:avLst>
              <a:gd name="adj1" fmla="val 57647"/>
              <a:gd name="adj2" fmla="val 28496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1800" dirty="0">
                <a:latin typeface="Roboto Slab"/>
              </a:rPr>
              <a:t>Х</a:t>
            </a:r>
            <a:r>
              <a:rPr lang="ru-RU" sz="1800" dirty="0" smtClean="0">
                <a:latin typeface="Roboto Slab"/>
              </a:rPr>
              <a:t>имическая </a:t>
            </a:r>
            <a:r>
              <a:rPr lang="ru-RU" sz="1800" dirty="0">
                <a:latin typeface="Roboto Slab"/>
              </a:rPr>
              <a:t>реакция, при которой происходит смешивание молекул каучука с молекулами различных элементов, в основном серы. Также добавляются другие химические элементы - пероксиды, оксиды металлов и соединений </a:t>
            </a:r>
            <a:r>
              <a:rPr lang="ru-RU" sz="1800" dirty="0" err="1">
                <a:latin typeface="Roboto Slab"/>
              </a:rPr>
              <a:t>аминного</a:t>
            </a:r>
            <a:r>
              <a:rPr lang="ru-RU" sz="1800" dirty="0">
                <a:latin typeface="Roboto Slab"/>
              </a:rPr>
              <a:t> типа для создания единой пространственной сетки. Все компоненты обладают необходимыми качествами, такими как твердость, эластичность. Это позволяет снизить пластичность и растворимость в органических соединениях</a:t>
            </a:r>
            <a:r>
              <a:rPr lang="ru-RU" dirty="0"/>
              <a:t>.</a:t>
            </a:r>
          </a:p>
          <a:p>
            <a:endParaRPr lang="ru-RU" sz="1800" dirty="0" smtClean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50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77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86717" y="1847741"/>
            <a:ext cx="4445000" cy="79440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</a:rPr>
              <a:t>Вулканизация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8" name="Рисунок 7" descr="https://mehanik35.ru/wp-content/uploads/c/0/1/c019102628e5619e26c2a654a75e1939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330" y="1382899"/>
            <a:ext cx="3644265" cy="204978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30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Лариошкина</a:t>
            </a:r>
            <a:r>
              <a:rPr lang="ru-RU" sz="2700" dirty="0" smtClean="0">
                <a:latin typeface="Roboto Slab"/>
              </a:rPr>
              <a:t> Евдокия Валерьевна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10" name="Рисунок 9" descr="https://img.razrisyika.ru/kart/55/217503-biologiya-34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315" y="1024205"/>
            <a:ext cx="3823564" cy="2494659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12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15637" y="1054844"/>
            <a:ext cx="5108864" cy="2517952"/>
          </a:xfrm>
          <a:prstGeom prst="wedgeRectCallout">
            <a:avLst>
              <a:gd name="adj1" fmla="val 59906"/>
              <a:gd name="adj2" fmla="val 24403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>
                <a:latin typeface="Roboto Slab"/>
              </a:rPr>
              <a:t>Назовите меры охраны почв от разрушения, способствующие накоплению запасов </a:t>
            </a:r>
          </a:p>
          <a:p>
            <a:r>
              <a:rPr lang="ru-RU" sz="2800" dirty="0">
                <a:latin typeface="Roboto Slab"/>
              </a:rPr>
              <a:t>влаги в </a:t>
            </a:r>
            <a:r>
              <a:rPr lang="ru-RU" sz="2800" dirty="0" smtClean="0">
                <a:latin typeface="Roboto Slab"/>
              </a:rPr>
              <a:t>почве.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6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08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208105" y="204532"/>
            <a:ext cx="5555768" cy="4364611"/>
          </a:xfrm>
          <a:prstGeom prst="wedgeRectCallout">
            <a:avLst>
              <a:gd name="adj1" fmla="val 61172"/>
              <a:gd name="adj2" fmla="val 20042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dirty="0" smtClean="0"/>
              <a:t>-</a:t>
            </a:r>
            <a:r>
              <a:rPr lang="ru-RU" sz="2600" dirty="0">
                <a:latin typeface="Roboto Slab"/>
              </a:rPr>
              <a:t>снегозадержание;</a:t>
            </a:r>
          </a:p>
          <a:p>
            <a:r>
              <a:rPr lang="ru-RU" sz="2600" dirty="0">
                <a:latin typeface="Roboto Slab"/>
              </a:rPr>
              <a:t>-ранняя вспашка земель под зябь;</a:t>
            </a:r>
          </a:p>
          <a:p>
            <a:r>
              <a:rPr lang="ru-RU" sz="2600" dirty="0">
                <a:latin typeface="Roboto Slab"/>
              </a:rPr>
              <a:t>-раннее боронование весной;</a:t>
            </a:r>
          </a:p>
          <a:p>
            <a:r>
              <a:rPr lang="ru-RU" sz="2600" dirty="0">
                <a:latin typeface="Roboto Slab"/>
              </a:rPr>
              <a:t>-посадка полезащитных </a:t>
            </a:r>
            <a:r>
              <a:rPr lang="ru-RU" sz="2600" dirty="0" smtClean="0">
                <a:latin typeface="Roboto Slab"/>
              </a:rPr>
              <a:t>полос;</a:t>
            </a:r>
          </a:p>
          <a:p>
            <a:r>
              <a:rPr lang="ru-RU" sz="2600" dirty="0" smtClean="0">
                <a:latin typeface="Roboto Slab"/>
              </a:rPr>
              <a:t>-применение энергосберегающих технологий.</a:t>
            </a:r>
            <a:endParaRPr lang="ru-RU" sz="26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9" name="Рисунок 8" descr="https://cf.ppt-online.org/files1/slide/k/kwW7rTpXAHjFdCRfMbhx5ZQLGEmuK6eNso1l9PUz8I/slide-14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798" y="935401"/>
            <a:ext cx="3130276" cy="2463646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691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2406650" y="1210722"/>
            <a:ext cx="4330700" cy="2091898"/>
            <a:chOff x="2406650" y="1153572"/>
            <a:chExt cx="4330700" cy="209189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2406650" y="2829972"/>
              <a:ext cx="4330700" cy="415498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ru-RU" sz="2700" dirty="0" smtClean="0">
                  <a:latin typeface="+mj-lt"/>
                </a:rPr>
                <a:t>13-й сектор</a:t>
              </a:r>
              <a:endParaRPr lang="ru-RU" sz="2700" dirty="0">
                <a:latin typeface="+mj-lt"/>
              </a:endParaRP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900" y="1153572"/>
              <a:ext cx="1600200" cy="1504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39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56756" y="555834"/>
            <a:ext cx="6121794" cy="3441281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000" dirty="0">
                <a:latin typeface="Roboto Slab"/>
              </a:rPr>
              <a:t>Специалист, ответственный за организацию, планирование, контроль и управление определенными процессами или участками работы в </a:t>
            </a:r>
            <a:r>
              <a:rPr lang="ru-RU" sz="2000" dirty="0" smtClean="0">
                <a:latin typeface="Roboto Slab"/>
              </a:rPr>
              <a:t>сельскохозяйственном</a:t>
            </a:r>
            <a:r>
              <a:rPr lang="ru-RU" sz="2000" dirty="0">
                <a:latin typeface="Roboto Slab"/>
              </a:rPr>
              <a:t> </a:t>
            </a:r>
            <a:r>
              <a:rPr lang="ru-RU" sz="2000" dirty="0" smtClean="0">
                <a:latin typeface="Roboto Slab"/>
              </a:rPr>
              <a:t>предприятии</a:t>
            </a:r>
            <a:r>
              <a:rPr lang="ru-RU" sz="2000" dirty="0">
                <a:latin typeface="Roboto Slab"/>
              </a:rPr>
              <a:t>. Его задача — обеспечить </a:t>
            </a:r>
            <a:r>
              <a:rPr lang="ru-RU" sz="2000" dirty="0" smtClean="0">
                <a:latin typeface="Roboto Slab"/>
              </a:rPr>
              <a:t>эффективное и качественное</a:t>
            </a:r>
            <a:r>
              <a:rPr lang="ru-RU" sz="2000" dirty="0">
                <a:latin typeface="Roboto Slab"/>
              </a:rPr>
              <a:t> производство </a:t>
            </a:r>
            <a:r>
              <a:rPr lang="ru-RU" sz="2000" dirty="0" smtClean="0">
                <a:latin typeface="Roboto Slab"/>
              </a:rPr>
              <a:t>сельско-хозяйственной</a:t>
            </a:r>
            <a:r>
              <a:rPr lang="ru-RU" sz="2000" dirty="0">
                <a:latin typeface="Roboto Slab"/>
              </a:rPr>
              <a:t> продукции, а также соблюдение технологических и агрономических стандартов</a:t>
            </a:r>
            <a:r>
              <a:rPr lang="ru-RU" sz="2000" dirty="0" smtClean="0">
                <a:latin typeface="Roboto Slab"/>
              </a:rPr>
              <a:t>.</a:t>
            </a:r>
            <a:endParaRPr lang="ru-RU" sz="20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5587234" y="1318813"/>
            <a:ext cx="4330700" cy="2091898"/>
            <a:chOff x="2406650" y="1153572"/>
            <a:chExt cx="4330700" cy="2091898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2406650" y="2829972"/>
              <a:ext cx="4330700" cy="415498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 anchorCtr="0">
              <a:spAutoFit/>
            </a:bodyPr>
            <a:lstStyle/>
            <a:p>
              <a:pPr algn="ctr"/>
              <a:r>
                <a:rPr lang="ru-RU" sz="2700" dirty="0" smtClean="0">
                  <a:latin typeface="+mj-lt"/>
                </a:rPr>
                <a:t>13-й сектор</a:t>
              </a:r>
              <a:endParaRPr lang="ru-RU" sz="2700" dirty="0">
                <a:latin typeface="+mj-lt"/>
              </a:endParaRPr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900" y="1153572"/>
              <a:ext cx="1600200" cy="1504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225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4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389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55575" y="1454782"/>
            <a:ext cx="5140837" cy="1656177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 smtClean="0">
                <a:latin typeface="Roboto Slab"/>
              </a:rPr>
              <a:t>Мастер сельскохозяйственного производства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sp>
        <p:nvSpPr>
          <p:cNvPr id="17410" name="AutoShape 2" descr="https://otvet.imgsmail.ru/download/u_bccfb4b9f2dd12adae6093b516c217f0_8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https://s1.1zoom.ru/b5050/931/Agricultural_machinery_Fields_Krone_BiG_M_John_541472_2048x1152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683" y="1069340"/>
            <a:ext cx="3392891" cy="2223779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65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0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Атанова</a:t>
            </a:r>
            <a:r>
              <a:rPr lang="ru-RU" sz="2700" dirty="0" smtClean="0">
                <a:latin typeface="Roboto Slab"/>
              </a:rPr>
              <a:t> Нина Владимировна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6" name="Рисунок 5" descr="https://sun6-21.userapi.com/s/v1/ig2/tLPebk3KgbNI0LTdvz15IlgcV0dd8GT9ldm143nvRHEThF5e6r0zShhscjQ7L53pUQLnd5fezvu9NyVeZyj8NKDs.jpg?size=768x768&amp;quality=96&amp;crop=15,0,768,768&amp;ava=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379" y="574522"/>
            <a:ext cx="3124200" cy="312420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785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45043" y="219919"/>
            <a:ext cx="8172843" cy="4303056"/>
          </a:xfrm>
          <a:prstGeom prst="wedgeRectCallout">
            <a:avLst>
              <a:gd name="adj1" fmla="val 57082"/>
              <a:gd name="adj2" fmla="val 25169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1800" dirty="0">
                <a:latin typeface="Roboto Slab"/>
              </a:rPr>
              <a:t>В соответствии с </a:t>
            </a:r>
            <a:r>
              <a:rPr lang="ru-RU" sz="1800" dirty="0" smtClean="0">
                <a:latin typeface="Roboto Slab"/>
              </a:rPr>
              <a:t>данной реформой</a:t>
            </a:r>
            <a:r>
              <a:rPr lang="ru-RU" sz="1800" dirty="0">
                <a:latin typeface="Roboto Slab"/>
              </a:rPr>
              <a:t>, крестьяне могли выходить из общины и создавать свои подсобные личные хозяйства. Они были вправе заложить или продать свои наделы земли и передать их по наследству.</a:t>
            </a:r>
          </a:p>
          <a:p>
            <a:r>
              <a:rPr lang="ru-RU" sz="1800" dirty="0">
                <a:latin typeface="Roboto Slab"/>
              </a:rPr>
              <a:t>Крестьянам выдавался льготный кредит под залог земли или ссуда для покупки у помещиков земли сроком на 55, 5 лет. Была введена переселенческая политика,  переселение безземельных крестьян на необжитые земли на Дальнем Востоке, в Сибири и на Урале. Государство обязывалось осуществлять поддержку агрономических мероприятий, способных повысить урожайность или привести к улучшению качества сельскохозяйственного труда</a:t>
            </a:r>
            <a:r>
              <a:rPr lang="ru-RU" sz="1800" dirty="0" smtClean="0">
                <a:latin typeface="Roboto Slab"/>
              </a:rPr>
              <a:t>.</a:t>
            </a:r>
          </a:p>
          <a:p>
            <a:r>
              <a:rPr lang="ru-RU" sz="2000" b="1" dirty="0" smtClean="0">
                <a:latin typeface="Roboto Slab"/>
              </a:rPr>
              <a:t>О какой реформе идет речь и кто был автором данной реформы?</a:t>
            </a:r>
            <a:endParaRPr lang="ru-RU" sz="2000" b="1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2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81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849086" y="1448387"/>
            <a:ext cx="4675415" cy="1656177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>
                <a:latin typeface="Roboto Slab"/>
              </a:rPr>
              <a:t>Аграрная </a:t>
            </a:r>
            <a:r>
              <a:rPr lang="ru-RU" sz="2800" dirty="0" smtClean="0">
                <a:latin typeface="Roboto Slab"/>
              </a:rPr>
              <a:t>реформа. Петр Аркадьевич Столыпин.</a:t>
            </a:r>
            <a:endParaRPr lang="ru-RU" sz="28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8" name="Рисунок 7" descr="https://kadet39.ru/wp-content/uploads/3/5/3/353359716bfef3e9641b2564f665cbf0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322" y="835978"/>
            <a:ext cx="3134349" cy="3023421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08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</a:t>
            </a:r>
            <a:r>
              <a:rPr lang="ru-RU" sz="2700" dirty="0" smtClean="0">
                <a:latin typeface="Roboto Slab"/>
              </a:rPr>
              <a:t>задаёт</a:t>
            </a:r>
          </a:p>
          <a:p>
            <a:r>
              <a:rPr lang="ru-RU" sz="2700" dirty="0" smtClean="0">
                <a:latin typeface="Roboto Slab"/>
              </a:rPr>
              <a:t>Преподаватель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Атанова</a:t>
            </a:r>
            <a:r>
              <a:rPr lang="ru-RU" sz="2700" dirty="0" smtClean="0">
                <a:latin typeface="Roboto Slab"/>
              </a:rPr>
              <a:t> Нина Владимировна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9" name="Рисунок 8" descr="https://img.freepik.com/premium-vector/social-science-isometric-concept_1995-361.jpg?w=200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757" y="1185108"/>
            <a:ext cx="4316095" cy="225742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876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15636" y="1611061"/>
            <a:ext cx="5108865" cy="1471511"/>
          </a:xfrm>
          <a:prstGeom prst="wedgeRectCallout">
            <a:avLst>
              <a:gd name="adj1" fmla="val 61172"/>
              <a:gd name="adj2" fmla="val 23175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400" dirty="0" smtClean="0">
                <a:latin typeface="Roboto Slab"/>
              </a:rPr>
              <a:t>Назовите проблемы развития современного сельского хозяйства.</a:t>
            </a:r>
            <a:endParaRPr lang="ru-RU" sz="2400" dirty="0">
              <a:latin typeface="Roboto Slab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7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8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75673" y="248057"/>
            <a:ext cx="7952127" cy="4056834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dirty="0"/>
              <a:t> </a:t>
            </a:r>
            <a:r>
              <a:rPr lang="ru-RU" sz="1600" dirty="0">
                <a:latin typeface="Roboto Slab"/>
              </a:rPr>
              <a:t>-недостаточное </a:t>
            </a:r>
            <a:r>
              <a:rPr lang="ru-RU" sz="1600" dirty="0" smtClean="0">
                <a:latin typeface="Roboto Slab"/>
              </a:rPr>
              <a:t>обеспечение </a:t>
            </a:r>
            <a:r>
              <a:rPr lang="ru-RU" sz="1600" dirty="0">
                <a:latin typeface="Roboto Slab"/>
              </a:rPr>
              <a:t>государством сельского хозяйства  России </a:t>
            </a:r>
            <a:r>
              <a:rPr lang="ru-RU" sz="1600" dirty="0" smtClean="0">
                <a:latin typeface="Roboto Slab"/>
              </a:rPr>
              <a:t>техникой; </a:t>
            </a:r>
            <a:r>
              <a:rPr lang="ru-RU" sz="1600" dirty="0">
                <a:latin typeface="Roboto Slab"/>
              </a:rPr>
              <a:t> </a:t>
            </a:r>
          </a:p>
          <a:p>
            <a:r>
              <a:rPr lang="ru-RU" sz="1600" dirty="0">
                <a:latin typeface="Roboto Slab"/>
              </a:rPr>
              <a:t>- неразвитость системы хранения и переработки с/х сырья;</a:t>
            </a:r>
          </a:p>
          <a:p>
            <a:r>
              <a:rPr lang="ru-RU" sz="1600" dirty="0">
                <a:latin typeface="Roboto Slab"/>
              </a:rPr>
              <a:t>- проблемы в налаживании стабильной системы сбыта сельскохозяйственной </a:t>
            </a:r>
            <a:r>
              <a:rPr lang="ru-RU" sz="1600" dirty="0" smtClean="0">
                <a:latin typeface="Roboto Slab"/>
              </a:rPr>
              <a:t>продукции;</a:t>
            </a:r>
            <a:endParaRPr lang="ru-RU" sz="1600" dirty="0">
              <a:latin typeface="Roboto Slab"/>
            </a:endParaRPr>
          </a:p>
          <a:p>
            <a:r>
              <a:rPr lang="ru-RU" sz="1600" dirty="0">
                <a:latin typeface="Roboto Slab"/>
              </a:rPr>
              <a:t>- наличие производителей сельскохозяйственные продукции в других регионах и за рубежом;</a:t>
            </a:r>
          </a:p>
          <a:p>
            <a:r>
              <a:rPr lang="ru-RU" sz="1600" dirty="0">
                <a:latin typeface="Roboto Slab"/>
              </a:rPr>
              <a:t>- потеря доли рынка из-за высоких транспортных издержек;</a:t>
            </a:r>
          </a:p>
          <a:p>
            <a:r>
              <a:rPr lang="ru-RU" sz="1600" dirty="0">
                <a:latin typeface="Roboto Slab"/>
              </a:rPr>
              <a:t>-  ужесточения  требования  рынка  после вступления России в ВТО;</a:t>
            </a:r>
          </a:p>
          <a:p>
            <a:r>
              <a:rPr lang="ru-RU" sz="1600" dirty="0">
                <a:latin typeface="Roboto Slab"/>
              </a:rPr>
              <a:t>- недостаток оборотных средств;</a:t>
            </a:r>
          </a:p>
          <a:p>
            <a:r>
              <a:rPr lang="ru-RU" sz="1600" dirty="0">
                <a:latin typeface="Roboto Slab"/>
              </a:rPr>
              <a:t>- нестабильное проведение реформ (скачкообразные);</a:t>
            </a:r>
          </a:p>
          <a:p>
            <a:r>
              <a:rPr lang="ru-RU" sz="1600" dirty="0">
                <a:latin typeface="Roboto Slab"/>
              </a:rPr>
              <a:t>-незавершенность реформ;</a:t>
            </a:r>
          </a:p>
          <a:p>
            <a:r>
              <a:rPr lang="ru-RU" sz="1600" dirty="0">
                <a:latin typeface="Roboto Slab"/>
              </a:rPr>
              <a:t>-не гибкие реформы, а революционные изменения, которые разочаровывают крестьян;</a:t>
            </a:r>
          </a:p>
          <a:p>
            <a:r>
              <a:rPr lang="ru-RU" sz="1600" dirty="0">
                <a:latin typeface="Roboto Slab"/>
              </a:rPr>
              <a:t>-неграмотность предпринимателей в ведение хозяйства</a:t>
            </a:r>
            <a:r>
              <a:rPr lang="ru-RU" sz="1600" dirty="0" smtClean="0">
                <a:latin typeface="Roboto Slab"/>
              </a:rPr>
              <a:t>.</a:t>
            </a:r>
            <a:endParaRPr lang="ru-RU" sz="16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3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5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задаёт </a:t>
            </a:r>
            <a:r>
              <a:rPr lang="ru-RU" sz="2700" dirty="0" smtClean="0">
                <a:latin typeface="Roboto Slab"/>
              </a:rPr>
              <a:t>преподаватель 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Атанова</a:t>
            </a:r>
            <a:r>
              <a:rPr lang="ru-RU" sz="2700" dirty="0" smtClean="0">
                <a:latin typeface="Roboto Slab"/>
              </a:rPr>
              <a:t> Нина Владимировна</a:t>
            </a:r>
            <a:endParaRPr lang="ru-RU" sz="2700" dirty="0"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6" name="Рисунок 5" descr="https://sportishka.com/uploads/posts/2022-04/1650716717_27-sportishka-com-p-geografiya-krasivo-foto-33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942" y="975558"/>
            <a:ext cx="4014470" cy="267652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94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463137" y="617389"/>
            <a:ext cx="7917811" cy="3318171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400" b="1" dirty="0" smtClean="0">
                <a:latin typeface="Roboto Slab"/>
              </a:rPr>
              <a:t>Опишите </a:t>
            </a:r>
            <a:r>
              <a:rPr lang="ru-RU" sz="2400" b="1" dirty="0" smtClean="0">
                <a:latin typeface="Roboto Slab"/>
              </a:rPr>
              <a:t>Ермаковский район по </a:t>
            </a:r>
            <a:r>
              <a:rPr lang="ru-RU" sz="2400" b="1" dirty="0">
                <a:latin typeface="Roboto Slab"/>
              </a:rPr>
              <a:t>плану.</a:t>
            </a:r>
          </a:p>
          <a:p>
            <a:pPr lvl="0"/>
            <a:r>
              <a:rPr lang="ru-RU" sz="2400" dirty="0" smtClean="0">
                <a:latin typeface="Roboto Slab"/>
              </a:rPr>
              <a:t>1) географическое положение;</a:t>
            </a:r>
            <a:endParaRPr lang="ru-RU" sz="2400" dirty="0">
              <a:latin typeface="Roboto Slab"/>
            </a:endParaRPr>
          </a:p>
          <a:p>
            <a:pPr lvl="0"/>
            <a:r>
              <a:rPr lang="ru-RU" sz="2400" dirty="0" smtClean="0">
                <a:latin typeface="Roboto Slab"/>
              </a:rPr>
              <a:t>2) рельеф местности;</a:t>
            </a:r>
            <a:endParaRPr lang="ru-RU" sz="2400" dirty="0">
              <a:latin typeface="Roboto Slab"/>
            </a:endParaRPr>
          </a:p>
          <a:p>
            <a:pPr lvl="0"/>
            <a:r>
              <a:rPr lang="ru-RU" sz="2400" dirty="0" smtClean="0">
                <a:latin typeface="Roboto Slab"/>
              </a:rPr>
              <a:t>3) агроклиматические ресурсы;</a:t>
            </a:r>
            <a:endParaRPr lang="ru-RU" sz="2400" dirty="0">
              <a:latin typeface="Roboto Slab"/>
            </a:endParaRPr>
          </a:p>
          <a:p>
            <a:pPr lvl="0"/>
            <a:r>
              <a:rPr lang="ru-RU" sz="2400" dirty="0" smtClean="0">
                <a:latin typeface="Roboto Slab"/>
              </a:rPr>
              <a:t>4) водные условия;</a:t>
            </a:r>
            <a:endParaRPr lang="ru-RU" sz="2400" dirty="0">
              <a:latin typeface="Roboto Slab"/>
            </a:endParaRPr>
          </a:p>
          <a:p>
            <a:pPr lvl="0"/>
            <a:r>
              <a:rPr lang="ru-RU" sz="2400" dirty="0" smtClean="0">
                <a:latin typeface="Roboto Slab"/>
              </a:rPr>
              <a:t>5) почвы;</a:t>
            </a:r>
            <a:endParaRPr lang="ru-RU" sz="2400" dirty="0">
              <a:latin typeface="Roboto Slab"/>
            </a:endParaRPr>
          </a:p>
          <a:p>
            <a:pPr lvl="0"/>
            <a:r>
              <a:rPr lang="ru-RU" sz="2400" dirty="0" smtClean="0">
                <a:latin typeface="Roboto Slab"/>
              </a:rPr>
              <a:t>6) какие сельскохозяйственные культуры выращивают.</a:t>
            </a:r>
            <a:endParaRPr lang="ru-RU" sz="24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53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1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080014" y="186971"/>
            <a:ext cx="7732682" cy="4364611"/>
          </a:xfrm>
          <a:prstGeom prst="wedgeRectCallout">
            <a:avLst>
              <a:gd name="adj1" fmla="val 62438"/>
              <a:gd name="adj2" fmla="val 26046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000" dirty="0" smtClean="0">
                <a:latin typeface="Roboto Slab"/>
              </a:rPr>
              <a:t>1</a:t>
            </a:r>
            <a:r>
              <a:rPr lang="ru-RU" sz="2000" dirty="0">
                <a:latin typeface="Roboto Slab"/>
              </a:rPr>
              <a:t>) географическое положение: </a:t>
            </a:r>
            <a:r>
              <a:rPr lang="ru-RU" sz="2000" i="1" dirty="0">
                <a:latin typeface="Roboto Slab"/>
              </a:rPr>
              <a:t>Юг красноярского края </a:t>
            </a:r>
          </a:p>
          <a:p>
            <a:r>
              <a:rPr lang="ru-RU" sz="2000" dirty="0">
                <a:latin typeface="Roboto Slab"/>
              </a:rPr>
              <a:t>2) рельеф местности: </a:t>
            </a:r>
            <a:r>
              <a:rPr lang="ru-RU" sz="2000" i="1" dirty="0">
                <a:latin typeface="Roboto Slab"/>
              </a:rPr>
              <a:t>равнина, холмистая</a:t>
            </a:r>
          </a:p>
          <a:p>
            <a:r>
              <a:rPr lang="ru-RU" sz="2000" dirty="0">
                <a:latin typeface="Roboto Slab"/>
              </a:rPr>
              <a:t>3) агроклиматические ресурсы</a:t>
            </a:r>
            <a:r>
              <a:rPr lang="ru-RU" sz="2000" i="1" dirty="0">
                <a:latin typeface="Roboto Slab"/>
              </a:rPr>
              <a:t>: резко-континентальный климат</a:t>
            </a:r>
          </a:p>
          <a:p>
            <a:r>
              <a:rPr lang="ru-RU" sz="2000" dirty="0">
                <a:latin typeface="Roboto Slab"/>
              </a:rPr>
              <a:t>4) водные условия (какие реки протекают на территории района): </a:t>
            </a:r>
            <a:r>
              <a:rPr lang="ru-RU" sz="2000" i="1" dirty="0">
                <a:latin typeface="Roboto Slab"/>
              </a:rPr>
              <a:t>Ус, </a:t>
            </a:r>
            <a:r>
              <a:rPr lang="ru-RU" sz="2000" i="1" dirty="0" err="1">
                <a:latin typeface="Roboto Slab"/>
              </a:rPr>
              <a:t>Оя</a:t>
            </a:r>
            <a:r>
              <a:rPr lang="ru-RU" sz="2000" i="1" dirty="0">
                <a:latin typeface="Roboto Slab"/>
              </a:rPr>
              <a:t>, </a:t>
            </a:r>
            <a:r>
              <a:rPr lang="ru-RU" sz="2000" i="1" dirty="0" err="1">
                <a:latin typeface="Roboto Slab"/>
              </a:rPr>
              <a:t>Кебеж</a:t>
            </a:r>
            <a:r>
              <a:rPr lang="ru-RU" sz="2000" i="1" dirty="0">
                <a:latin typeface="Roboto Slab"/>
              </a:rPr>
              <a:t>.</a:t>
            </a:r>
          </a:p>
          <a:p>
            <a:r>
              <a:rPr lang="ru-RU" sz="2000" dirty="0">
                <a:latin typeface="Roboto Slab"/>
              </a:rPr>
              <a:t>5) почвы: </a:t>
            </a:r>
            <a:r>
              <a:rPr lang="ru-RU" sz="2000" i="1" dirty="0">
                <a:latin typeface="Roboto Slab"/>
              </a:rPr>
              <a:t>серые лесные и дерново-подзолистые почвы.</a:t>
            </a:r>
          </a:p>
          <a:p>
            <a:r>
              <a:rPr lang="ru-RU" sz="2000" dirty="0">
                <a:latin typeface="Roboto Slab"/>
              </a:rPr>
              <a:t>6)какие сельскохозяйственные культуры выращиваются: </a:t>
            </a:r>
            <a:r>
              <a:rPr lang="ru-RU" sz="2000" i="1" dirty="0">
                <a:latin typeface="Roboto Slab"/>
              </a:rPr>
              <a:t>пшеницу яровую, озимую, овес, ячмень, вику, подсолнечник, рапс, кукурузу, картофель, овощи;</a:t>
            </a:r>
          </a:p>
          <a:p>
            <a:r>
              <a:rPr lang="ru-RU" sz="2000" dirty="0">
                <a:latin typeface="Roboto Slab"/>
              </a:rPr>
              <a:t>.</a:t>
            </a:r>
            <a:endParaRPr lang="ru-RU" sz="2000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8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9501" y="1275074"/>
            <a:ext cx="4330700" cy="207749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700" dirty="0">
                <a:latin typeface="Roboto Slab"/>
              </a:rPr>
              <a:t>Вопрос </a:t>
            </a:r>
            <a:r>
              <a:rPr lang="ru-RU" sz="2700" dirty="0" smtClean="0">
                <a:latin typeface="Roboto Slab"/>
              </a:rPr>
              <a:t>задаёт</a:t>
            </a:r>
          </a:p>
          <a:p>
            <a:r>
              <a:rPr lang="ru-RU" sz="2700" dirty="0" smtClean="0">
                <a:latin typeface="Roboto Slab"/>
              </a:rPr>
              <a:t>Преподаватель</a:t>
            </a:r>
          </a:p>
          <a:p>
            <a:endParaRPr lang="ru-RU" sz="2700" dirty="0">
              <a:latin typeface="Roboto Slab"/>
            </a:endParaRPr>
          </a:p>
          <a:p>
            <a:r>
              <a:rPr lang="ru-RU" sz="2700" dirty="0" err="1" smtClean="0">
                <a:latin typeface="Roboto Slab"/>
              </a:rPr>
              <a:t>Казанин</a:t>
            </a:r>
            <a:r>
              <a:rPr lang="ru-RU" sz="2700" dirty="0" smtClean="0">
                <a:latin typeface="Roboto Slab"/>
              </a:rPr>
              <a:t> Евгений Олегович.</a:t>
            </a:r>
            <a:endParaRPr lang="ru-RU" sz="2700" dirty="0">
              <a:solidFill>
                <a:prstClr val="white"/>
              </a:solidFill>
              <a:latin typeface="Roboto Slab"/>
            </a:endParaRPr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9" name="Рисунок 8" descr="https://static.tildacdn.info/tild6561-6339-4063-b138-313839386462/p0SAw62WU6M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1" y="1123716"/>
            <a:ext cx="3345815" cy="222885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169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380010" y="668218"/>
            <a:ext cx="5144490" cy="3318171"/>
          </a:xfrm>
          <a:prstGeom prst="wedgeRectCallout">
            <a:avLst>
              <a:gd name="adj1" fmla="val 59590"/>
              <a:gd name="adj2" fmla="val 26444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400" dirty="0" smtClean="0">
                <a:latin typeface="Roboto Slab"/>
              </a:rPr>
              <a:t>Назовите </a:t>
            </a:r>
            <a:r>
              <a:rPr lang="ru-RU" sz="2400" b="1" dirty="0" smtClean="0">
                <a:latin typeface="Roboto Slab"/>
              </a:rPr>
              <a:t>два главных требования</a:t>
            </a:r>
            <a:r>
              <a:rPr lang="ru-RU" sz="2400" dirty="0" smtClean="0">
                <a:latin typeface="Roboto Slab"/>
              </a:rPr>
              <a:t>, которые предъявляются лицам, допущенным к управлению тракторами, комбайнами и другими самоходными сельскохозяйственными машинами.</a:t>
            </a: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10" name="Рисунок 9" descr="https://otkritkis.com/wp-content/uploads/2022/02/6c0d0ea145f8c46af0d3a3f5c764ffdf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978" y="668218"/>
            <a:ext cx="3172022" cy="3027219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91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46" y="758459"/>
            <a:ext cx="6658708" cy="32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8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owerpointhintergrund.com/uploads/autumn-ppt-background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3" name="Прямоугольная выноска 2"/>
          <p:cNvSpPr/>
          <p:nvPr/>
        </p:nvSpPr>
        <p:spPr>
          <a:xfrm>
            <a:off x="119818" y="371169"/>
            <a:ext cx="6810703" cy="3810613"/>
          </a:xfrm>
          <a:prstGeom prst="wedgeRectCallout">
            <a:avLst>
              <a:gd name="adj1" fmla="val 57058"/>
              <a:gd name="adj2" fmla="val 33831"/>
            </a:avLst>
          </a:prstGeom>
          <a:ln>
            <a:solidFill>
              <a:srgbClr val="C00000"/>
            </a:solidFill>
          </a:ln>
        </p:spPr>
        <p:txBody>
          <a:bodyPr wrap="square" lIns="360000" tIns="180000" rIns="360000" bIns="180000" anchor="ctr" anchorCtr="0">
            <a:spAutoFit/>
          </a:bodyPr>
          <a:lstStyle/>
          <a:p>
            <a:r>
              <a:rPr lang="ru-RU" sz="2800" dirty="0">
                <a:latin typeface="Roboto Slab"/>
              </a:rPr>
              <a:t>К работе на тракторах, комбайнах и других самоходных сельскохозяйственных машинах допускаются лица, </a:t>
            </a:r>
            <a:r>
              <a:rPr lang="ru-RU" sz="2800" b="1" dirty="0">
                <a:latin typeface="Roboto Slab"/>
              </a:rPr>
              <a:t>имеющие удостоверение на право управления соответствующей машиной </a:t>
            </a:r>
            <a:r>
              <a:rPr lang="ru-RU" sz="2800" dirty="0">
                <a:latin typeface="Roboto Slab"/>
              </a:rPr>
              <a:t>и </a:t>
            </a:r>
            <a:r>
              <a:rPr lang="ru-RU" sz="2800" b="1" dirty="0">
                <a:latin typeface="Roboto Slab"/>
              </a:rPr>
              <a:t>прошедшие инструктаж на рабочем месте</a:t>
            </a:r>
            <a:r>
              <a:rPr lang="ru-RU" sz="2800" b="1" dirty="0" smtClean="0">
                <a:latin typeface="Roboto Slab"/>
              </a:rPr>
              <a:t>.</a:t>
            </a:r>
            <a:endParaRPr lang="ru-RU" sz="2800" b="1" dirty="0">
              <a:latin typeface="Roboto Slab"/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4076700"/>
            <a:ext cx="8953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95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1359</TotalTime>
  <Words>867</Words>
  <Application>Microsoft Office PowerPoint</Application>
  <PresentationFormat>Экран (16:9)</PresentationFormat>
  <Paragraphs>149</Paragraphs>
  <Slides>56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1" baseType="lpstr">
      <vt:lpstr>Monotype Corsiva</vt:lpstr>
      <vt:lpstr>Roboto Slab</vt:lpstr>
      <vt:lpstr>Arial</vt:lpstr>
      <vt:lpstr>Open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95</cp:revision>
  <dcterms:created xsi:type="dcterms:W3CDTF">2016-12-06T06:09:16Z</dcterms:created>
  <dcterms:modified xsi:type="dcterms:W3CDTF">2024-04-22T02:30:15Z</dcterms:modified>
</cp:coreProperties>
</file>