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charts/chart6.xml" ContentType="application/vnd.openxmlformats-officedocument.drawingml.chart+xml"/>
  <Override PartName="/ppt/theme/themeOverride5.xml" ContentType="application/vnd.openxmlformats-officedocument.themeOverride+xml"/>
  <Override PartName="/ppt/charts/chart7.xml" ContentType="application/vnd.openxmlformats-officedocument.drawingml.chart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8" r:id="rId2"/>
    <p:sldId id="257" r:id="rId3"/>
    <p:sldId id="258" r:id="rId4"/>
    <p:sldId id="260" r:id="rId5"/>
    <p:sldId id="259" r:id="rId6"/>
    <p:sldId id="269" r:id="rId7"/>
    <p:sldId id="270" r:id="rId8"/>
    <p:sldId id="271" r:id="rId9"/>
    <p:sldId id="272" r:id="rId10"/>
    <p:sldId id="27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84" autoAdjust="0"/>
  </p:normalViewPr>
  <p:slideViewPr>
    <p:cSldViewPr>
      <p:cViewPr>
        <p:scale>
          <a:sx n="86" d="100"/>
          <a:sy n="86" d="100"/>
        </p:scale>
        <p:origin x="-140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&#1057;&#1083;&#1072;&#1074;&#1072;\Documents\&#1087;&#1088;&#1086;&#1077;&#1082;&#1090;&#1099;%205%20&#1082;&#1083;&#1072;&#1089;&#1089;\&#1082;&#1086;&#1085;&#1092;&#1077;&#1088;&#1077;&#1085;&#1094;&#1080;&#1103;%202%20&#1101;&#1090;&#1072;&#1087;\&#1059;&#1095;&#1072;&#1089;&#1090;&#1085;&#1080;&#1082;%2022%20&#1087;&#1091;&#1083;&#1100;&#1089;.xlsx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&#1057;&#1083;&#1072;&#1074;&#1072;\Documents\&#1087;&#1088;&#1086;&#1077;&#1082;&#1090;&#1099;%205%20&#1082;&#1083;&#1072;&#1089;&#1089;\&#1082;&#1086;&#1085;&#1092;&#1077;&#1088;&#1077;&#1085;&#1094;&#1080;&#1103;%202%20&#1101;&#1090;&#1072;&#1087;\&#1044;&#1080;&#1072;&#1075;&#1088;&#1072;&#1084;&#1084;&#1072;%20&#8470;16.xlsx" TargetMode="External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&#1057;&#1083;&#1072;&#1074;&#1072;\Documents\&#1087;&#1088;&#1086;&#1077;&#1082;&#1090;&#1099;%205%20&#1082;&#1083;&#1072;&#1089;&#1089;\&#1082;&#1086;&#1085;&#1092;&#1077;&#1088;&#1077;&#1085;&#1094;&#1080;&#1103;%202%20&#1101;&#1090;&#1072;&#1087;\&#1059;&#1095;&#1072;&#1089;&#1090;&#1085;&#1080;&#1082;%207%20&#1087;&#1091;&#1083;&#1100;&#1089;.xlsx" TargetMode="External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&#1057;&#1083;&#1072;&#1074;&#1072;\Documents\&#1087;&#1088;&#1086;&#1077;&#1082;&#1090;&#1099;%205%20&#1082;&#1083;&#1072;&#1089;&#1089;\&#1082;&#1086;&#1085;&#1092;&#1077;&#1088;&#1077;&#1085;&#1094;&#1080;&#1103;%202%20&#1101;&#1090;&#1072;&#1087;\&#1044;&#1080;&#1072;&#1075;&#1088;&#1072;&#1084;&#1084;&#1072;%20&#8470;16%20-%20&#1082;&#1086;&#1087;&#1080;&#1103;.xlsx" TargetMode="External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&#1057;&#1083;&#1072;&#1074;&#1072;\Documents\&#1087;&#1088;&#1086;&#1077;&#1082;&#1090;&#1099;%205%20&#1082;&#1083;&#1072;&#1089;&#1089;\&#1082;&#1086;&#1085;&#1092;&#1077;&#1088;&#1077;&#1085;&#1094;&#1080;&#1103;%202%20&#1101;&#1090;&#1072;&#1087;\&#1059;&#1095;&#1072;&#1089;&#1090;&#1085;&#1080;&#1082;%2022%20&#1087;&#1091;&#1083;&#1100;&#1089;.xlsx" TargetMode="External"/><Relationship Id="rId1" Type="http://schemas.openxmlformats.org/officeDocument/2006/relationships/themeOverride" Target="../theme/themeOverride5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&#1057;&#1083;&#1072;&#1074;&#1072;\Documents\&#1087;&#1088;&#1086;&#1077;&#1082;&#1090;&#1099;%205%20&#1082;&#1083;&#1072;&#1089;&#1089;\&#1082;&#1086;&#1085;&#1092;&#1077;&#1088;&#1077;&#1085;&#1094;&#1080;&#1103;%202%20&#1101;&#1090;&#1072;&#1087;\&#1044;&#1080;&#1072;&#1075;&#1088;&#1072;&#1084;&#1084;&#1072;%20&#8470;16%20-%20&#1082;&#1086;&#1087;&#1080;&#1103;.xlsx" TargetMode="External"/><Relationship Id="rId1" Type="http://schemas.openxmlformats.org/officeDocument/2006/relationships/themeOverride" Target="../theme/themeOverrid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2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11210606486689163"/>
          <c:w val="1"/>
          <c:h val="0.84137842144731922"/>
        </c:manualLayout>
      </c:layout>
      <c:pie3DChart>
        <c:varyColors val="1"/>
        <c:ser>
          <c:idx val="0"/>
          <c:order val="0"/>
          <c:spPr>
            <a:solidFill>
              <a:srgbClr val="9999FF"/>
            </a:solidFill>
            <a:ln w="20498">
              <a:solidFill>
                <a:srgbClr val="000000"/>
              </a:solidFill>
              <a:prstDash val="solid"/>
            </a:ln>
          </c:spPr>
          <c:explosion val="25"/>
          <c:dPt>
            <c:idx val="0"/>
            <c:bubble3D val="0"/>
            <c:explosion val="2"/>
            <c:spPr>
              <a:solidFill>
                <a:srgbClr val="00B050"/>
              </a:solidFill>
              <a:ln w="20498">
                <a:solidFill>
                  <a:srgbClr val="000000"/>
                </a:solidFill>
                <a:prstDash val="solid"/>
              </a:ln>
            </c:spPr>
          </c:dPt>
          <c:dPt>
            <c:idx val="1"/>
            <c:bubble3D val="0"/>
            <c:explosion val="2"/>
            <c:spPr>
              <a:solidFill>
                <a:srgbClr val="FFFF00"/>
              </a:solidFill>
              <a:ln w="20498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explosion val="7"/>
            <c:spPr>
              <a:solidFill>
                <a:srgbClr val="00B0F0"/>
              </a:solidFill>
              <a:ln w="20498">
                <a:solidFill>
                  <a:srgbClr val="000000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rgbClr val="FF0000"/>
              </a:solidFill>
              <a:ln w="20498">
                <a:solidFill>
                  <a:srgbClr val="000000"/>
                </a:solidFill>
                <a:prstDash val="solid"/>
              </a:ln>
            </c:spPr>
          </c:dPt>
          <c:dLbls>
            <c:spPr>
              <a:noFill/>
              <a:ln w="40996">
                <a:noFill/>
              </a:ln>
            </c:spPr>
            <c:txPr>
              <a:bodyPr/>
              <a:lstStyle/>
              <a:p>
                <a:pPr>
                  <a:defRPr sz="1534" b="0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Лист1!$A$1:$A$4</c:f>
              <c:strCache>
                <c:ptCount val="4"/>
                <c:pt idx="0">
                  <c:v>медицина</c:v>
                </c:pt>
                <c:pt idx="1">
                  <c:v>наследственность</c:v>
                </c:pt>
                <c:pt idx="2">
                  <c:v>окружающая среда</c:v>
                </c:pt>
                <c:pt idx="3">
                  <c:v>образ жизни</c:v>
                </c:pt>
              </c:strCache>
            </c:strRef>
          </c:cat>
          <c:val>
            <c:numRef>
              <c:f>Лист1!$B$1:$B$4</c:f>
              <c:numCache>
                <c:formatCode>0%</c:formatCode>
                <c:ptCount val="4"/>
                <c:pt idx="0">
                  <c:v>0.1</c:v>
                </c:pt>
                <c:pt idx="1">
                  <c:v>0.2</c:v>
                </c:pt>
                <c:pt idx="2">
                  <c:v>0.2</c:v>
                </c:pt>
                <c:pt idx="3">
                  <c:v>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388">
          <a:noFill/>
        </a:ln>
      </c:spPr>
    </c:plotArea>
    <c:legend>
      <c:legendPos val="r"/>
      <c:layout>
        <c:manualLayout>
          <c:xMode val="edge"/>
          <c:yMode val="edge"/>
          <c:x val="0.68406218453462542"/>
          <c:y val="0.73497609673790776"/>
          <c:w val="0.31380106332862251"/>
          <c:h val="0.26173345519310076"/>
        </c:manualLayout>
      </c:layout>
      <c:overlay val="0"/>
      <c:spPr>
        <a:solidFill>
          <a:srgbClr val="FFFFFF"/>
        </a:solidFill>
        <a:ln w="5125">
          <a:solidFill>
            <a:srgbClr val="000000"/>
          </a:solidFill>
          <a:prstDash val="solid"/>
        </a:ln>
      </c:spPr>
      <c:txPr>
        <a:bodyPr/>
        <a:lstStyle/>
        <a:p>
          <a:pPr>
            <a:defRPr sz="1404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zero"/>
    <c:showDLblsOverMax val="0"/>
  </c:chart>
  <c:spPr>
    <a:solidFill>
      <a:srgbClr val="FFFFFF"/>
    </a:solidFill>
    <a:ln w="5125">
      <a:solidFill>
        <a:srgbClr val="000000"/>
      </a:solidFill>
      <a:prstDash val="solid"/>
    </a:ln>
  </c:spPr>
  <c:txPr>
    <a:bodyPr/>
    <a:lstStyle/>
    <a:p>
      <a:pPr>
        <a:defRPr sz="1534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800"/>
            </a:pPr>
            <a:r>
              <a:rPr lang="ru-RU" sz="1800" dirty="0"/>
              <a:t>Участник № 16</a:t>
            </a:r>
          </a:p>
        </c:rich>
      </c:tx>
      <c:layout>
        <c:manualLayout>
          <c:xMode val="edge"/>
          <c:yMode val="edge"/>
          <c:x val="0.67012733338805608"/>
          <c:y val="1.7406440382941687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331063959185053"/>
          <c:y val="2.1244629016673188E-2"/>
          <c:w val="0.54134742086645982"/>
          <c:h val="0.8326195683872849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Частота сердечных сокращений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/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Лист1!$A$2:$A$8</c:f>
              <c:strCache>
                <c:ptCount val="7"/>
                <c:pt idx="0">
                  <c:v>№1</c:v>
                </c:pt>
                <c:pt idx="1">
                  <c:v>№2</c:v>
                </c:pt>
                <c:pt idx="2">
                  <c:v>№3</c:v>
                </c:pt>
                <c:pt idx="3">
                  <c:v>№4</c:v>
                </c:pt>
                <c:pt idx="4">
                  <c:v>№5</c:v>
                </c:pt>
                <c:pt idx="5">
                  <c:v>№6</c:v>
                </c:pt>
                <c:pt idx="6">
                  <c:v>№7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79</c:v>
                </c:pt>
                <c:pt idx="1">
                  <c:v>92</c:v>
                </c:pt>
                <c:pt idx="2">
                  <c:v>84</c:v>
                </c:pt>
                <c:pt idx="3">
                  <c:v>108</c:v>
                </c:pt>
                <c:pt idx="4">
                  <c:v>81</c:v>
                </c:pt>
                <c:pt idx="5">
                  <c:v>99</c:v>
                </c:pt>
                <c:pt idx="6">
                  <c:v>79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8274688"/>
        <c:axId val="28277760"/>
      </c:lineChart>
      <c:catAx>
        <c:axId val="2827468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этапы исследования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crossAx val="28277760"/>
        <c:crosses val="autoZero"/>
        <c:auto val="1"/>
        <c:lblAlgn val="ctr"/>
        <c:lblOffset val="100"/>
        <c:noMultiLvlLbl val="0"/>
      </c:catAx>
      <c:valAx>
        <c:axId val="2827776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частота сердечных сокращений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2827468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ru-RU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0982646073300013"/>
          <c:y val="5.1400554097404488E-2"/>
          <c:w val="0.56686521461163764"/>
          <c:h val="0.78388163620539619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Систолическое давление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/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Лист1!$A$2:$A$8</c:f>
              <c:strCache>
                <c:ptCount val="7"/>
                <c:pt idx="0">
                  <c:v>№1</c:v>
                </c:pt>
                <c:pt idx="1">
                  <c:v>№2</c:v>
                </c:pt>
                <c:pt idx="2">
                  <c:v>№3</c:v>
                </c:pt>
                <c:pt idx="3">
                  <c:v>№4</c:v>
                </c:pt>
                <c:pt idx="4">
                  <c:v>№5</c:v>
                </c:pt>
                <c:pt idx="5">
                  <c:v>№6</c:v>
                </c:pt>
                <c:pt idx="6">
                  <c:v>№7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101</c:v>
                </c:pt>
                <c:pt idx="1">
                  <c:v>116</c:v>
                </c:pt>
                <c:pt idx="2">
                  <c:v>108</c:v>
                </c:pt>
                <c:pt idx="3">
                  <c:v>116</c:v>
                </c:pt>
                <c:pt idx="4">
                  <c:v>109</c:v>
                </c:pt>
                <c:pt idx="5">
                  <c:v>125</c:v>
                </c:pt>
                <c:pt idx="6">
                  <c:v>101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Диастолическое давление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/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Лист1!$A$2:$A$8</c:f>
              <c:strCache>
                <c:ptCount val="7"/>
                <c:pt idx="0">
                  <c:v>№1</c:v>
                </c:pt>
                <c:pt idx="1">
                  <c:v>№2</c:v>
                </c:pt>
                <c:pt idx="2">
                  <c:v>№3</c:v>
                </c:pt>
                <c:pt idx="3">
                  <c:v>№4</c:v>
                </c:pt>
                <c:pt idx="4">
                  <c:v>№5</c:v>
                </c:pt>
                <c:pt idx="5">
                  <c:v>№6</c:v>
                </c:pt>
                <c:pt idx="6">
                  <c:v>№7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73</c:v>
                </c:pt>
                <c:pt idx="1">
                  <c:v>63</c:v>
                </c:pt>
                <c:pt idx="2">
                  <c:v>65</c:v>
                </c:pt>
                <c:pt idx="3">
                  <c:v>68</c:v>
                </c:pt>
                <c:pt idx="4">
                  <c:v>49</c:v>
                </c:pt>
                <c:pt idx="5">
                  <c:v>75</c:v>
                </c:pt>
                <c:pt idx="6">
                  <c:v>73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99698560"/>
        <c:axId val="99717120"/>
      </c:lineChart>
      <c:catAx>
        <c:axId val="9969856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этапы работы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crossAx val="99717120"/>
        <c:crosses val="autoZero"/>
        <c:auto val="1"/>
        <c:lblAlgn val="ctr"/>
        <c:lblOffset val="100"/>
        <c:noMultiLvlLbl val="0"/>
      </c:catAx>
      <c:valAx>
        <c:axId val="9971712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мм рт. ст.</a:t>
                </a:r>
              </a:p>
            </c:rich>
          </c:tx>
          <c:layout>
            <c:manualLayout>
              <c:xMode val="edge"/>
              <c:yMode val="edge"/>
              <c:x val="0"/>
              <c:y val="0.34754493808378389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9969856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ru-RU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800"/>
            </a:pPr>
            <a:r>
              <a:rPr lang="ru-RU" sz="1800"/>
              <a:t>Участник № 7</a:t>
            </a:r>
          </a:p>
        </c:rich>
      </c:tx>
      <c:layout>
        <c:manualLayout>
          <c:xMode val="edge"/>
          <c:yMode val="edge"/>
          <c:x val="0.72546397090541492"/>
          <c:y val="3.1331592689295043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1316505685117921"/>
          <c:y val="4.7919245081310007E-2"/>
          <c:w val="0.59085870516185468"/>
          <c:h val="0.79432550043516104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Частота сердечных сокращений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/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Лист1!$A$2:$A$8</c:f>
              <c:strCache>
                <c:ptCount val="7"/>
                <c:pt idx="0">
                  <c:v>№1</c:v>
                </c:pt>
                <c:pt idx="1">
                  <c:v>№2</c:v>
                </c:pt>
                <c:pt idx="2">
                  <c:v>№3</c:v>
                </c:pt>
                <c:pt idx="3">
                  <c:v>№4</c:v>
                </c:pt>
                <c:pt idx="4">
                  <c:v>№5</c:v>
                </c:pt>
                <c:pt idx="5">
                  <c:v>№6</c:v>
                </c:pt>
                <c:pt idx="6">
                  <c:v>№7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82</c:v>
                </c:pt>
                <c:pt idx="1">
                  <c:v>92</c:v>
                </c:pt>
                <c:pt idx="2">
                  <c:v>83</c:v>
                </c:pt>
                <c:pt idx="3">
                  <c:v>107</c:v>
                </c:pt>
                <c:pt idx="4">
                  <c:v>84</c:v>
                </c:pt>
                <c:pt idx="5">
                  <c:v>113</c:v>
                </c:pt>
                <c:pt idx="6">
                  <c:v>98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99721984"/>
        <c:axId val="99736576"/>
      </c:lineChart>
      <c:catAx>
        <c:axId val="9972198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этапы исследования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crossAx val="99736576"/>
        <c:crosses val="autoZero"/>
        <c:auto val="1"/>
        <c:lblAlgn val="ctr"/>
        <c:lblOffset val="100"/>
        <c:noMultiLvlLbl val="0"/>
      </c:catAx>
      <c:valAx>
        <c:axId val="9973657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частота сердечных сокращений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997219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1125799367622677"/>
          <c:y val="0.4820139388581649"/>
          <c:w val="0.27490784487729347"/>
          <c:h val="0.23964474414588521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ru-RU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11933388280746"/>
          <c:y val="5.1400554097404488E-2"/>
          <c:w val="0.56656648232058393"/>
          <c:h val="0.78736292428198418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Систолическое давление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/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Лист1!$A$2:$A$8</c:f>
              <c:strCache>
                <c:ptCount val="7"/>
                <c:pt idx="0">
                  <c:v>№1</c:v>
                </c:pt>
                <c:pt idx="1">
                  <c:v>№2</c:v>
                </c:pt>
                <c:pt idx="2">
                  <c:v>№3</c:v>
                </c:pt>
                <c:pt idx="3">
                  <c:v>№4</c:v>
                </c:pt>
                <c:pt idx="4">
                  <c:v>№5</c:v>
                </c:pt>
                <c:pt idx="5">
                  <c:v>№6</c:v>
                </c:pt>
                <c:pt idx="6">
                  <c:v>№7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109</c:v>
                </c:pt>
                <c:pt idx="1">
                  <c:v>120</c:v>
                </c:pt>
                <c:pt idx="2">
                  <c:v>95</c:v>
                </c:pt>
                <c:pt idx="3">
                  <c:v>107</c:v>
                </c:pt>
                <c:pt idx="4">
                  <c:v>100</c:v>
                </c:pt>
                <c:pt idx="5">
                  <c:v>125</c:v>
                </c:pt>
                <c:pt idx="6">
                  <c:v>105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Диастолическое давление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/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Лист1!$A$2:$A$8</c:f>
              <c:strCache>
                <c:ptCount val="7"/>
                <c:pt idx="0">
                  <c:v>№1</c:v>
                </c:pt>
                <c:pt idx="1">
                  <c:v>№2</c:v>
                </c:pt>
                <c:pt idx="2">
                  <c:v>№3</c:v>
                </c:pt>
                <c:pt idx="3">
                  <c:v>№4</c:v>
                </c:pt>
                <c:pt idx="4">
                  <c:v>№5</c:v>
                </c:pt>
                <c:pt idx="5">
                  <c:v>№6</c:v>
                </c:pt>
                <c:pt idx="6">
                  <c:v>№7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57</c:v>
                </c:pt>
                <c:pt idx="1">
                  <c:v>51</c:v>
                </c:pt>
                <c:pt idx="2">
                  <c:v>51</c:v>
                </c:pt>
                <c:pt idx="3">
                  <c:v>50</c:v>
                </c:pt>
                <c:pt idx="4">
                  <c:v>57</c:v>
                </c:pt>
                <c:pt idx="5">
                  <c:v>64</c:v>
                </c:pt>
                <c:pt idx="6">
                  <c:v>57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99473280"/>
        <c:axId val="99487744"/>
      </c:lineChart>
      <c:catAx>
        <c:axId val="9947328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этапы исследования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crossAx val="99487744"/>
        <c:crosses val="autoZero"/>
        <c:auto val="1"/>
        <c:lblAlgn val="ctr"/>
        <c:lblOffset val="100"/>
        <c:noMultiLvlLbl val="0"/>
      </c:catAx>
      <c:valAx>
        <c:axId val="99487744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мм рт. ст.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9947328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7594288401996239"/>
          <c:y val="0.36131247301659097"/>
          <c:w val="0.32405711598003767"/>
          <c:h val="0.2773747798496469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ru-RU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800"/>
            </a:pPr>
            <a:r>
              <a:rPr lang="ru-RU" sz="1800"/>
              <a:t>Участник № 22</a:t>
            </a:r>
          </a:p>
        </c:rich>
      </c:tx>
      <c:layout>
        <c:manualLayout>
          <c:xMode val="edge"/>
          <c:yMode val="edge"/>
          <c:x val="0.7405923716173024"/>
          <c:y val="5.5700609225413415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1458211341736982"/>
          <c:y val="5.1400554097404488E-2"/>
          <c:w val="0.60364372469635641"/>
          <c:h val="0.75603133159268943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Частота сердечных сокращений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/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Лист1!$A$2:$A$8</c:f>
              <c:strCache>
                <c:ptCount val="7"/>
                <c:pt idx="0">
                  <c:v>№1</c:v>
                </c:pt>
                <c:pt idx="1">
                  <c:v>№2</c:v>
                </c:pt>
                <c:pt idx="2">
                  <c:v>№3</c:v>
                </c:pt>
                <c:pt idx="3">
                  <c:v>№4</c:v>
                </c:pt>
                <c:pt idx="4">
                  <c:v>№5</c:v>
                </c:pt>
                <c:pt idx="5">
                  <c:v>№6</c:v>
                </c:pt>
                <c:pt idx="6">
                  <c:v>№7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92</c:v>
                </c:pt>
                <c:pt idx="1">
                  <c:v>121</c:v>
                </c:pt>
                <c:pt idx="2">
                  <c:v>104</c:v>
                </c:pt>
                <c:pt idx="3">
                  <c:v>126</c:v>
                </c:pt>
                <c:pt idx="4">
                  <c:v>111</c:v>
                </c:pt>
                <c:pt idx="5">
                  <c:v>167</c:v>
                </c:pt>
                <c:pt idx="6">
                  <c:v>129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99524608"/>
        <c:axId val="99527680"/>
      </c:lineChart>
      <c:catAx>
        <c:axId val="9952460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этапы исследования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crossAx val="99527680"/>
        <c:crosses val="autoZero"/>
        <c:auto val="1"/>
        <c:lblAlgn val="ctr"/>
        <c:lblOffset val="100"/>
        <c:noMultiLvlLbl val="0"/>
      </c:catAx>
      <c:valAx>
        <c:axId val="9952768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частота сердечных сокращений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995246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3102493074792241"/>
          <c:y val="0.48457282265304308"/>
          <c:w val="0.25619007031749408"/>
          <c:h val="0.2431260322224735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ru-RU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625466587450209"/>
          <c:y val="5.1400554097404488E-2"/>
          <c:w val="0.60147101956095039"/>
          <c:h val="0.79780678851174924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Систолическое давление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/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Лист1!$A$2:$A$8</c:f>
              <c:strCache>
                <c:ptCount val="7"/>
                <c:pt idx="0">
                  <c:v>№1</c:v>
                </c:pt>
                <c:pt idx="1">
                  <c:v>№2</c:v>
                </c:pt>
                <c:pt idx="2">
                  <c:v>№3</c:v>
                </c:pt>
                <c:pt idx="3">
                  <c:v>№4</c:v>
                </c:pt>
                <c:pt idx="4">
                  <c:v>№5</c:v>
                </c:pt>
                <c:pt idx="5">
                  <c:v>№6</c:v>
                </c:pt>
                <c:pt idx="6">
                  <c:v>№7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124</c:v>
                </c:pt>
                <c:pt idx="1">
                  <c:v>138</c:v>
                </c:pt>
                <c:pt idx="2">
                  <c:v>117</c:v>
                </c:pt>
                <c:pt idx="3">
                  <c:v>143</c:v>
                </c:pt>
                <c:pt idx="4">
                  <c:v>126</c:v>
                </c:pt>
                <c:pt idx="5">
                  <c:v>155</c:v>
                </c:pt>
                <c:pt idx="6">
                  <c:v>120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Диастолическое давление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/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Лист1!$A$2:$A$8</c:f>
              <c:strCache>
                <c:ptCount val="7"/>
                <c:pt idx="0">
                  <c:v>№1</c:v>
                </c:pt>
                <c:pt idx="1">
                  <c:v>№2</c:v>
                </c:pt>
                <c:pt idx="2">
                  <c:v>№3</c:v>
                </c:pt>
                <c:pt idx="3">
                  <c:v>№4</c:v>
                </c:pt>
                <c:pt idx="4">
                  <c:v>№5</c:v>
                </c:pt>
                <c:pt idx="5">
                  <c:v>№6</c:v>
                </c:pt>
                <c:pt idx="6">
                  <c:v>№7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65</c:v>
                </c:pt>
                <c:pt idx="1">
                  <c:v>60</c:v>
                </c:pt>
                <c:pt idx="2">
                  <c:v>69</c:v>
                </c:pt>
                <c:pt idx="3">
                  <c:v>73</c:v>
                </c:pt>
                <c:pt idx="4">
                  <c:v>71</c:v>
                </c:pt>
                <c:pt idx="5">
                  <c:v>70</c:v>
                </c:pt>
                <c:pt idx="6">
                  <c:v>64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99575680"/>
        <c:axId val="99594240"/>
      </c:lineChart>
      <c:catAx>
        <c:axId val="9957568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этапы исследования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crossAx val="99594240"/>
        <c:crosses val="autoZero"/>
        <c:auto val="1"/>
        <c:lblAlgn val="ctr"/>
        <c:lblOffset val="100"/>
        <c:noMultiLvlLbl val="0"/>
      </c:catAx>
      <c:valAx>
        <c:axId val="9959424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мм рт. ст.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9957568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ru-RU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81505C-2071-49E9-BDC3-F46D2C6BB644}" type="doc">
      <dgm:prSet loTypeId="urn:microsoft.com/office/officeart/2005/8/layout/radial5" loCatId="cycle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EFB7568-C20E-4510-84EB-4D08E29532FC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ru-RU" sz="1400"/>
            <a:t>Здоровый образ жизни</a:t>
          </a:r>
        </a:p>
      </dgm:t>
    </dgm:pt>
    <dgm:pt modelId="{9D9F2441-B98B-41F1-90D5-A6D0344468BF}" type="parTrans" cxnId="{C71BE1E7-C5AC-4EAA-AB09-34510689A397}">
      <dgm:prSet/>
      <dgm:spPr/>
      <dgm:t>
        <a:bodyPr/>
        <a:lstStyle/>
        <a:p>
          <a:endParaRPr lang="ru-RU" sz="1400"/>
        </a:p>
      </dgm:t>
    </dgm:pt>
    <dgm:pt modelId="{0F9E9025-5C6A-414D-B9EA-4B3D107FD6DE}" type="sibTrans" cxnId="{C71BE1E7-C5AC-4EAA-AB09-34510689A397}">
      <dgm:prSet/>
      <dgm:spPr/>
      <dgm:t>
        <a:bodyPr/>
        <a:lstStyle/>
        <a:p>
          <a:endParaRPr lang="ru-RU" sz="1400"/>
        </a:p>
      </dgm:t>
    </dgm:pt>
    <dgm:pt modelId="{003DEA4D-08A4-4DCD-AAC7-1C96A131C098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ru-RU" sz="1400">
              <a:latin typeface="Times New Roman" panose="02020603050405020304" pitchFamily="18" charset="0"/>
              <a:cs typeface="Times New Roman" panose="02020603050405020304" pitchFamily="18" charset="0"/>
            </a:rPr>
            <a:t>Вредные привычки</a:t>
          </a:r>
        </a:p>
      </dgm:t>
    </dgm:pt>
    <dgm:pt modelId="{7DD3D555-365C-4436-A216-BEF927885529}" type="parTrans" cxnId="{3B55A711-75E4-457B-B684-FA0A5CD861B4}">
      <dgm:prSet custT="1"/>
      <dgm:spPr>
        <a:solidFill>
          <a:srgbClr val="0070C0"/>
        </a:solidFill>
      </dgm:spPr>
      <dgm:t>
        <a:bodyPr/>
        <a:lstStyle/>
        <a:p>
          <a:endParaRPr lang="ru-RU" sz="1400"/>
        </a:p>
      </dgm:t>
    </dgm:pt>
    <dgm:pt modelId="{56FF245B-7E50-4AAE-A62B-21535FF1E30A}" type="sibTrans" cxnId="{3B55A711-75E4-457B-B684-FA0A5CD861B4}">
      <dgm:prSet/>
      <dgm:spPr/>
      <dgm:t>
        <a:bodyPr/>
        <a:lstStyle/>
        <a:p>
          <a:endParaRPr lang="ru-RU" sz="1400"/>
        </a:p>
      </dgm:t>
    </dgm:pt>
    <dgm:pt modelId="{1052E549-1B43-4A0C-8AA7-09CA9E3CD35A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ru-RU" sz="14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Закалива-ние</a:t>
          </a:r>
        </a:p>
      </dgm:t>
    </dgm:pt>
    <dgm:pt modelId="{379C9DA0-72C7-4EBC-AFF4-27F1E9541675}" type="parTrans" cxnId="{81AF96D2-91DD-47F9-A582-1E40EBC7B3AD}">
      <dgm:prSet custT="1"/>
      <dgm:spPr>
        <a:solidFill>
          <a:srgbClr val="FFC000"/>
        </a:solidFill>
      </dgm:spPr>
      <dgm:t>
        <a:bodyPr/>
        <a:lstStyle/>
        <a:p>
          <a:endParaRPr lang="ru-RU" sz="1400"/>
        </a:p>
      </dgm:t>
    </dgm:pt>
    <dgm:pt modelId="{682404E6-5EB4-49C3-85BB-CFA059DA8C5E}" type="sibTrans" cxnId="{81AF96D2-91DD-47F9-A582-1E40EBC7B3AD}">
      <dgm:prSet/>
      <dgm:spPr/>
      <dgm:t>
        <a:bodyPr/>
        <a:lstStyle/>
        <a:p>
          <a:endParaRPr lang="ru-RU" sz="1400"/>
        </a:p>
      </dgm:t>
    </dgm:pt>
    <dgm:pt modelId="{C4D997D3-20B2-4F0F-B064-CBBE9244FCC6}">
      <dgm:prSet phldrT="[Текст]" custT="1"/>
      <dgm:spPr>
        <a:solidFill>
          <a:srgbClr val="00FF00"/>
        </a:solidFill>
      </dgm:spPr>
      <dgm:t>
        <a:bodyPr/>
        <a:lstStyle/>
        <a:p>
          <a:r>
            <a:rPr lang="ru-RU" sz="1400"/>
            <a:t>Режим дня</a:t>
          </a:r>
        </a:p>
      </dgm:t>
    </dgm:pt>
    <dgm:pt modelId="{CC35F58B-13F0-4396-9FFD-E91FAC40FDFF}" type="parTrans" cxnId="{E3830D23-0EC5-4112-9388-FCF5A8569739}">
      <dgm:prSet custT="1"/>
      <dgm:spPr>
        <a:solidFill>
          <a:srgbClr val="00FF00"/>
        </a:solidFill>
      </dgm:spPr>
      <dgm:t>
        <a:bodyPr/>
        <a:lstStyle/>
        <a:p>
          <a:endParaRPr lang="ru-RU" sz="1400"/>
        </a:p>
      </dgm:t>
    </dgm:pt>
    <dgm:pt modelId="{3B3DFD4A-54C9-45CF-9B40-BC576CED95E7}" type="sibTrans" cxnId="{E3830D23-0EC5-4112-9388-FCF5A8569739}">
      <dgm:prSet/>
      <dgm:spPr/>
      <dgm:t>
        <a:bodyPr/>
        <a:lstStyle/>
        <a:p>
          <a:endParaRPr lang="ru-RU" sz="1400"/>
        </a:p>
      </dgm:t>
    </dgm:pt>
    <dgm:pt modelId="{C5D3A00D-F415-4E9E-A1B4-00570AAF3984}">
      <dgm:prSet phldrT="[Текст]" custT="1"/>
      <dgm:spPr>
        <a:solidFill>
          <a:srgbClr val="00B0F0"/>
        </a:solidFill>
      </dgm:spPr>
      <dgm:t>
        <a:bodyPr/>
        <a:lstStyle/>
        <a:p>
          <a:endParaRPr lang="ru-RU" sz="1400" dirty="0">
            <a:solidFill>
              <a:srgbClr val="FF0000"/>
            </a:solidFill>
          </a:endParaRPr>
        </a:p>
        <a:p>
          <a:r>
            <a:rPr lang="ru-RU" sz="1400" dirty="0"/>
            <a:t>  </a:t>
          </a:r>
          <a:r>
            <a:rPr lang="ru-RU" sz="1400" dirty="0">
              <a:solidFill>
                <a:schemeClr val="bg1"/>
              </a:solidFill>
            </a:rPr>
            <a:t>Питание</a:t>
          </a:r>
        </a:p>
      </dgm:t>
    </dgm:pt>
    <dgm:pt modelId="{A9F078EA-D0D3-4BD7-BA24-9D0F055002D0}" type="parTrans" cxnId="{C05EDC1C-7C2C-4A18-8CA8-3D7FCFA0029F}">
      <dgm:prSet custT="1"/>
      <dgm:spPr>
        <a:solidFill>
          <a:srgbClr val="00B0F0"/>
        </a:solidFill>
      </dgm:spPr>
      <dgm:t>
        <a:bodyPr/>
        <a:lstStyle/>
        <a:p>
          <a:endParaRPr lang="ru-RU" sz="1400"/>
        </a:p>
      </dgm:t>
    </dgm:pt>
    <dgm:pt modelId="{400CBF11-5E09-4817-87EE-8592D486B1E6}" type="sibTrans" cxnId="{C05EDC1C-7C2C-4A18-8CA8-3D7FCFA0029F}">
      <dgm:prSet/>
      <dgm:spPr/>
      <dgm:t>
        <a:bodyPr/>
        <a:lstStyle/>
        <a:p>
          <a:endParaRPr lang="ru-RU" sz="1400"/>
        </a:p>
      </dgm:t>
    </dgm:pt>
    <dgm:pt modelId="{38456193-5500-47CD-9D24-2F980FEC1F96}">
      <dgm:prSet custT="1"/>
      <dgm:spPr>
        <a:solidFill>
          <a:srgbClr val="00B0F0"/>
        </a:solidFill>
      </dgm:spPr>
      <dgm:t>
        <a:bodyPr/>
        <a:lstStyle/>
        <a:p>
          <a:endParaRPr lang="ru-RU" sz="1400"/>
        </a:p>
      </dgm:t>
    </dgm:pt>
    <dgm:pt modelId="{6ADFD211-B397-498A-9CC8-538677A53C9B}" type="parTrans" cxnId="{0DEAFCAF-D170-484D-BBC9-B06922B9508E}">
      <dgm:prSet/>
      <dgm:spPr/>
      <dgm:t>
        <a:bodyPr/>
        <a:lstStyle/>
        <a:p>
          <a:endParaRPr lang="ru-RU" sz="1400"/>
        </a:p>
      </dgm:t>
    </dgm:pt>
    <dgm:pt modelId="{06719928-B946-4ED0-9B10-F5D3DB5A2F24}" type="sibTrans" cxnId="{0DEAFCAF-D170-484D-BBC9-B06922B9508E}">
      <dgm:prSet/>
      <dgm:spPr/>
      <dgm:t>
        <a:bodyPr/>
        <a:lstStyle/>
        <a:p>
          <a:endParaRPr lang="ru-RU" sz="1400"/>
        </a:p>
      </dgm:t>
    </dgm:pt>
    <dgm:pt modelId="{24036840-E46B-4C6A-A148-558878A504F1}">
      <dgm:prSet custT="1"/>
      <dgm:spPr>
        <a:solidFill>
          <a:srgbClr val="FF0000"/>
        </a:solidFill>
      </dgm:spPr>
      <dgm:t>
        <a:bodyPr/>
        <a:lstStyle/>
        <a:p>
          <a:r>
            <a:rPr lang="ru-RU" sz="1400" dirty="0" err="1"/>
            <a:t>Физичес</a:t>
          </a:r>
          <a:r>
            <a:rPr lang="ru-RU" sz="1400" dirty="0"/>
            <a:t>-кие нагрузки</a:t>
          </a:r>
        </a:p>
      </dgm:t>
    </dgm:pt>
    <dgm:pt modelId="{F74A6AF7-B3CC-4223-9209-C69148D66D87}" type="parTrans" cxnId="{2147C8BA-7FDE-4DD3-B741-175593894D3E}">
      <dgm:prSet custT="1"/>
      <dgm:spPr>
        <a:solidFill>
          <a:srgbClr val="FF0000"/>
        </a:solidFill>
      </dgm:spPr>
      <dgm:t>
        <a:bodyPr/>
        <a:lstStyle/>
        <a:p>
          <a:endParaRPr lang="ru-RU" sz="1400"/>
        </a:p>
      </dgm:t>
    </dgm:pt>
    <dgm:pt modelId="{7D9CECDE-6BD2-458D-8022-DDEAA7B63B93}" type="sibTrans" cxnId="{2147C8BA-7FDE-4DD3-B741-175593894D3E}">
      <dgm:prSet/>
      <dgm:spPr/>
      <dgm:t>
        <a:bodyPr/>
        <a:lstStyle/>
        <a:p>
          <a:endParaRPr lang="ru-RU" sz="1400"/>
        </a:p>
      </dgm:t>
    </dgm:pt>
    <dgm:pt modelId="{B1220B79-000B-4FFF-B2C5-81583483E196}" type="pres">
      <dgm:prSet presAssocID="{6C81505C-2071-49E9-BDC3-F46D2C6BB644}" presName="Name0" presStyleCnt="0">
        <dgm:presLayoutVars>
          <dgm:chMax val="1"/>
          <dgm:dir val="rev"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6735110-4A1C-424E-AF0F-EC2449A8AAC0}" type="pres">
      <dgm:prSet presAssocID="{EEFB7568-C20E-4510-84EB-4D08E29532FC}" presName="centerShape" presStyleLbl="node0" presStyleIdx="0" presStyleCnt="1" custLinFactNeighborX="-272" custLinFactNeighborY="-1630"/>
      <dgm:spPr/>
      <dgm:t>
        <a:bodyPr/>
        <a:lstStyle/>
        <a:p>
          <a:endParaRPr lang="ru-RU"/>
        </a:p>
      </dgm:t>
    </dgm:pt>
    <dgm:pt modelId="{74DB8B4A-B789-4381-AF51-2D0EED54181F}" type="pres">
      <dgm:prSet presAssocID="{7DD3D555-365C-4436-A216-BEF927885529}" presName="parTrans" presStyleLbl="sibTrans2D1" presStyleIdx="0" presStyleCnt="5"/>
      <dgm:spPr/>
      <dgm:t>
        <a:bodyPr/>
        <a:lstStyle/>
        <a:p>
          <a:endParaRPr lang="ru-RU"/>
        </a:p>
      </dgm:t>
    </dgm:pt>
    <dgm:pt modelId="{599D9EFE-AF5B-4864-8422-79AC21B45B4C}" type="pres">
      <dgm:prSet presAssocID="{7DD3D555-365C-4436-A216-BEF927885529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680C8AE0-0D47-474C-95B9-93E20DA4F984}" type="pres">
      <dgm:prSet presAssocID="{003DEA4D-08A4-4DCD-AAC7-1C96A131C098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7C3032-821A-4D59-9FBD-23607A91919C}" type="pres">
      <dgm:prSet presAssocID="{379C9DA0-72C7-4EBC-AFF4-27F1E9541675}" presName="parTrans" presStyleLbl="sibTrans2D1" presStyleIdx="1" presStyleCnt="5"/>
      <dgm:spPr/>
      <dgm:t>
        <a:bodyPr/>
        <a:lstStyle/>
        <a:p>
          <a:endParaRPr lang="ru-RU"/>
        </a:p>
      </dgm:t>
    </dgm:pt>
    <dgm:pt modelId="{C025340E-F1C2-4553-9B00-FB50D29A821D}" type="pres">
      <dgm:prSet presAssocID="{379C9DA0-72C7-4EBC-AFF4-27F1E9541675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0C4EC755-3C02-4735-B563-7C7CA70702CE}" type="pres">
      <dgm:prSet presAssocID="{1052E549-1B43-4A0C-8AA7-09CA9E3CD35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53F762-044E-4BC0-B98A-8243CCD9FC72}" type="pres">
      <dgm:prSet presAssocID="{CC35F58B-13F0-4396-9FFD-E91FAC40FDFF}" presName="parTrans" presStyleLbl="sibTrans2D1" presStyleIdx="2" presStyleCnt="5"/>
      <dgm:spPr/>
      <dgm:t>
        <a:bodyPr/>
        <a:lstStyle/>
        <a:p>
          <a:endParaRPr lang="ru-RU"/>
        </a:p>
      </dgm:t>
    </dgm:pt>
    <dgm:pt modelId="{0B952591-5699-40CD-AF77-C766851C22FF}" type="pres">
      <dgm:prSet presAssocID="{CC35F58B-13F0-4396-9FFD-E91FAC40FDFF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8992C4BE-A887-43FB-ABA6-B823833AEB66}" type="pres">
      <dgm:prSet presAssocID="{C4D997D3-20B2-4F0F-B064-CBBE9244FCC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9B4A2A-9415-4DC4-84F3-AF9488261863}" type="pres">
      <dgm:prSet presAssocID="{A9F078EA-D0D3-4BD7-BA24-9D0F055002D0}" presName="parTrans" presStyleLbl="sibTrans2D1" presStyleIdx="3" presStyleCnt="5"/>
      <dgm:spPr/>
      <dgm:t>
        <a:bodyPr/>
        <a:lstStyle/>
        <a:p>
          <a:endParaRPr lang="ru-RU"/>
        </a:p>
      </dgm:t>
    </dgm:pt>
    <dgm:pt modelId="{2169F573-966C-4EFB-83A8-E28704D4E943}" type="pres">
      <dgm:prSet presAssocID="{A9F078EA-D0D3-4BD7-BA24-9D0F055002D0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D0E90CA8-1A17-4784-983F-72E83E0AB6F9}" type="pres">
      <dgm:prSet presAssocID="{C5D3A00D-F415-4E9E-A1B4-00570AAF398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01B309-E642-4A88-B94B-AC63B8713F06}" type="pres">
      <dgm:prSet presAssocID="{F74A6AF7-B3CC-4223-9209-C69148D66D87}" presName="parTrans" presStyleLbl="sibTrans2D1" presStyleIdx="4" presStyleCnt="5"/>
      <dgm:spPr/>
      <dgm:t>
        <a:bodyPr/>
        <a:lstStyle/>
        <a:p>
          <a:endParaRPr lang="ru-RU"/>
        </a:p>
      </dgm:t>
    </dgm:pt>
    <dgm:pt modelId="{81F5EF10-1F5F-467F-93F8-F97E7522CFB7}" type="pres">
      <dgm:prSet presAssocID="{F74A6AF7-B3CC-4223-9209-C69148D66D87}" presName="connectorText" presStyleLbl="sibTrans2D1" presStyleIdx="4" presStyleCnt="5"/>
      <dgm:spPr/>
      <dgm:t>
        <a:bodyPr/>
        <a:lstStyle/>
        <a:p>
          <a:endParaRPr lang="ru-RU"/>
        </a:p>
      </dgm:t>
    </dgm:pt>
    <dgm:pt modelId="{FA0099DA-E0F2-4822-8611-E53B9F92D703}" type="pres">
      <dgm:prSet presAssocID="{24036840-E46B-4C6A-A148-558878A504F1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261B31-28A7-4E47-ABE1-D42BB86E01FD}" type="presOf" srcId="{EEFB7568-C20E-4510-84EB-4D08E29532FC}" destId="{66735110-4A1C-424E-AF0F-EC2449A8AAC0}" srcOrd="0" destOrd="0" presId="urn:microsoft.com/office/officeart/2005/8/layout/radial5"/>
    <dgm:cxn modelId="{0CD28EA8-B00A-4288-8275-8E11315BBCB4}" type="presOf" srcId="{379C9DA0-72C7-4EBC-AFF4-27F1E9541675}" destId="{C025340E-F1C2-4553-9B00-FB50D29A821D}" srcOrd="1" destOrd="0" presId="urn:microsoft.com/office/officeart/2005/8/layout/radial5"/>
    <dgm:cxn modelId="{3B55A711-75E4-457B-B684-FA0A5CD861B4}" srcId="{EEFB7568-C20E-4510-84EB-4D08E29532FC}" destId="{003DEA4D-08A4-4DCD-AAC7-1C96A131C098}" srcOrd="0" destOrd="0" parTransId="{7DD3D555-365C-4436-A216-BEF927885529}" sibTransId="{56FF245B-7E50-4AAE-A62B-21535FF1E30A}"/>
    <dgm:cxn modelId="{BA2DA9D4-B329-486B-9167-0CF5C41A39C3}" type="presOf" srcId="{7DD3D555-365C-4436-A216-BEF927885529}" destId="{74DB8B4A-B789-4381-AF51-2D0EED54181F}" srcOrd="0" destOrd="0" presId="urn:microsoft.com/office/officeart/2005/8/layout/radial5"/>
    <dgm:cxn modelId="{3B736E26-E1DF-4368-8455-5DD2CF9FC565}" type="presOf" srcId="{7DD3D555-365C-4436-A216-BEF927885529}" destId="{599D9EFE-AF5B-4864-8422-79AC21B45B4C}" srcOrd="1" destOrd="0" presId="urn:microsoft.com/office/officeart/2005/8/layout/radial5"/>
    <dgm:cxn modelId="{C71BE1E7-C5AC-4EAA-AB09-34510689A397}" srcId="{6C81505C-2071-49E9-BDC3-F46D2C6BB644}" destId="{EEFB7568-C20E-4510-84EB-4D08E29532FC}" srcOrd="0" destOrd="0" parTransId="{9D9F2441-B98B-41F1-90D5-A6D0344468BF}" sibTransId="{0F9E9025-5C6A-414D-B9EA-4B3D107FD6DE}"/>
    <dgm:cxn modelId="{5FD62702-15AC-47C4-847C-42885D6239FB}" type="presOf" srcId="{A9F078EA-D0D3-4BD7-BA24-9D0F055002D0}" destId="{109B4A2A-9415-4DC4-84F3-AF9488261863}" srcOrd="0" destOrd="0" presId="urn:microsoft.com/office/officeart/2005/8/layout/radial5"/>
    <dgm:cxn modelId="{EB0855F9-E2C2-4441-BA60-4042231F9334}" type="presOf" srcId="{24036840-E46B-4C6A-A148-558878A504F1}" destId="{FA0099DA-E0F2-4822-8611-E53B9F92D703}" srcOrd="0" destOrd="0" presId="urn:microsoft.com/office/officeart/2005/8/layout/radial5"/>
    <dgm:cxn modelId="{E3830D23-0EC5-4112-9388-FCF5A8569739}" srcId="{EEFB7568-C20E-4510-84EB-4D08E29532FC}" destId="{C4D997D3-20B2-4F0F-B064-CBBE9244FCC6}" srcOrd="2" destOrd="0" parTransId="{CC35F58B-13F0-4396-9FFD-E91FAC40FDFF}" sibTransId="{3B3DFD4A-54C9-45CF-9B40-BC576CED95E7}"/>
    <dgm:cxn modelId="{40330ACE-D37D-4F62-9DE8-69AC4F110E1C}" type="presOf" srcId="{C4D997D3-20B2-4F0F-B064-CBBE9244FCC6}" destId="{8992C4BE-A887-43FB-ABA6-B823833AEB66}" srcOrd="0" destOrd="0" presId="urn:microsoft.com/office/officeart/2005/8/layout/radial5"/>
    <dgm:cxn modelId="{A927CE43-E0DA-420E-9F56-1FAC48EEAED1}" type="presOf" srcId="{1052E549-1B43-4A0C-8AA7-09CA9E3CD35A}" destId="{0C4EC755-3C02-4735-B563-7C7CA70702CE}" srcOrd="0" destOrd="0" presId="urn:microsoft.com/office/officeart/2005/8/layout/radial5"/>
    <dgm:cxn modelId="{3E3F6351-B9AE-4BF0-9DC4-814D63A07B59}" type="presOf" srcId="{F74A6AF7-B3CC-4223-9209-C69148D66D87}" destId="{ED01B309-E642-4A88-B94B-AC63B8713F06}" srcOrd="0" destOrd="0" presId="urn:microsoft.com/office/officeart/2005/8/layout/radial5"/>
    <dgm:cxn modelId="{C05EDC1C-7C2C-4A18-8CA8-3D7FCFA0029F}" srcId="{EEFB7568-C20E-4510-84EB-4D08E29532FC}" destId="{C5D3A00D-F415-4E9E-A1B4-00570AAF3984}" srcOrd="3" destOrd="0" parTransId="{A9F078EA-D0D3-4BD7-BA24-9D0F055002D0}" sibTransId="{400CBF11-5E09-4817-87EE-8592D486B1E6}"/>
    <dgm:cxn modelId="{B2CC4A2C-6B6F-4CAD-B098-98F3B8B564BA}" type="presOf" srcId="{CC35F58B-13F0-4396-9FFD-E91FAC40FDFF}" destId="{0B952591-5699-40CD-AF77-C766851C22FF}" srcOrd="1" destOrd="0" presId="urn:microsoft.com/office/officeart/2005/8/layout/radial5"/>
    <dgm:cxn modelId="{826BCB3E-3774-4237-87E8-485FBA323B5F}" type="presOf" srcId="{CC35F58B-13F0-4396-9FFD-E91FAC40FDFF}" destId="{D153F762-044E-4BC0-B98A-8243CCD9FC72}" srcOrd="0" destOrd="0" presId="urn:microsoft.com/office/officeart/2005/8/layout/radial5"/>
    <dgm:cxn modelId="{A144696F-0252-4B18-92C7-D7F8DD78101D}" type="presOf" srcId="{C5D3A00D-F415-4E9E-A1B4-00570AAF3984}" destId="{D0E90CA8-1A17-4784-983F-72E83E0AB6F9}" srcOrd="0" destOrd="0" presId="urn:microsoft.com/office/officeart/2005/8/layout/radial5"/>
    <dgm:cxn modelId="{81AF96D2-91DD-47F9-A582-1E40EBC7B3AD}" srcId="{EEFB7568-C20E-4510-84EB-4D08E29532FC}" destId="{1052E549-1B43-4A0C-8AA7-09CA9E3CD35A}" srcOrd="1" destOrd="0" parTransId="{379C9DA0-72C7-4EBC-AFF4-27F1E9541675}" sibTransId="{682404E6-5EB4-49C3-85BB-CFA059DA8C5E}"/>
    <dgm:cxn modelId="{0DEAFCAF-D170-484D-BBC9-B06922B9508E}" srcId="{C5D3A00D-F415-4E9E-A1B4-00570AAF3984}" destId="{38456193-5500-47CD-9D24-2F980FEC1F96}" srcOrd="0" destOrd="0" parTransId="{6ADFD211-B397-498A-9CC8-538677A53C9B}" sibTransId="{06719928-B946-4ED0-9B10-F5D3DB5A2F24}"/>
    <dgm:cxn modelId="{A256DA2D-1A9A-435A-8EAD-BF21DB4366CC}" type="presOf" srcId="{003DEA4D-08A4-4DCD-AAC7-1C96A131C098}" destId="{680C8AE0-0D47-474C-95B9-93E20DA4F984}" srcOrd="0" destOrd="0" presId="urn:microsoft.com/office/officeart/2005/8/layout/radial5"/>
    <dgm:cxn modelId="{457002EE-613B-4F5F-8605-F88DE641899F}" type="presOf" srcId="{A9F078EA-D0D3-4BD7-BA24-9D0F055002D0}" destId="{2169F573-966C-4EFB-83A8-E28704D4E943}" srcOrd="1" destOrd="0" presId="urn:microsoft.com/office/officeart/2005/8/layout/radial5"/>
    <dgm:cxn modelId="{2147C8BA-7FDE-4DD3-B741-175593894D3E}" srcId="{EEFB7568-C20E-4510-84EB-4D08E29532FC}" destId="{24036840-E46B-4C6A-A148-558878A504F1}" srcOrd="4" destOrd="0" parTransId="{F74A6AF7-B3CC-4223-9209-C69148D66D87}" sibTransId="{7D9CECDE-6BD2-458D-8022-DDEAA7B63B93}"/>
    <dgm:cxn modelId="{5C312C43-BD27-4BA8-90B6-738BAE20B4DD}" type="presOf" srcId="{379C9DA0-72C7-4EBC-AFF4-27F1E9541675}" destId="{287C3032-821A-4D59-9FBD-23607A91919C}" srcOrd="0" destOrd="0" presId="urn:microsoft.com/office/officeart/2005/8/layout/radial5"/>
    <dgm:cxn modelId="{1C838D09-E7CC-40A6-86A8-8977CED84F02}" type="presOf" srcId="{6C81505C-2071-49E9-BDC3-F46D2C6BB644}" destId="{B1220B79-000B-4FFF-B2C5-81583483E196}" srcOrd="0" destOrd="0" presId="urn:microsoft.com/office/officeart/2005/8/layout/radial5"/>
    <dgm:cxn modelId="{D321B5B7-7835-4E98-BB8F-3DFDEF244B43}" type="presOf" srcId="{F74A6AF7-B3CC-4223-9209-C69148D66D87}" destId="{81F5EF10-1F5F-467F-93F8-F97E7522CFB7}" srcOrd="1" destOrd="0" presId="urn:microsoft.com/office/officeart/2005/8/layout/radial5"/>
    <dgm:cxn modelId="{FB99D376-9CFD-4F09-9C38-D61509C61FC2}" type="presOf" srcId="{38456193-5500-47CD-9D24-2F980FEC1F96}" destId="{D0E90CA8-1A17-4784-983F-72E83E0AB6F9}" srcOrd="0" destOrd="1" presId="urn:microsoft.com/office/officeart/2005/8/layout/radial5"/>
    <dgm:cxn modelId="{4AEECCDD-5909-4D7E-8F97-38F73F15A843}" type="presParOf" srcId="{B1220B79-000B-4FFF-B2C5-81583483E196}" destId="{66735110-4A1C-424E-AF0F-EC2449A8AAC0}" srcOrd="0" destOrd="0" presId="urn:microsoft.com/office/officeart/2005/8/layout/radial5"/>
    <dgm:cxn modelId="{FA5D7399-BE62-4EAE-A842-E3D423E9C71B}" type="presParOf" srcId="{B1220B79-000B-4FFF-B2C5-81583483E196}" destId="{74DB8B4A-B789-4381-AF51-2D0EED54181F}" srcOrd="1" destOrd="0" presId="urn:microsoft.com/office/officeart/2005/8/layout/radial5"/>
    <dgm:cxn modelId="{A1CEB8C0-D431-400C-BD85-AC7529DDB726}" type="presParOf" srcId="{74DB8B4A-B789-4381-AF51-2D0EED54181F}" destId="{599D9EFE-AF5B-4864-8422-79AC21B45B4C}" srcOrd="0" destOrd="0" presId="urn:microsoft.com/office/officeart/2005/8/layout/radial5"/>
    <dgm:cxn modelId="{C6BEC7D8-7F9A-45D2-AF22-677C402E5848}" type="presParOf" srcId="{B1220B79-000B-4FFF-B2C5-81583483E196}" destId="{680C8AE0-0D47-474C-95B9-93E20DA4F984}" srcOrd="2" destOrd="0" presId="urn:microsoft.com/office/officeart/2005/8/layout/radial5"/>
    <dgm:cxn modelId="{71BD99CD-8771-4BBD-884F-85893012DEFE}" type="presParOf" srcId="{B1220B79-000B-4FFF-B2C5-81583483E196}" destId="{287C3032-821A-4D59-9FBD-23607A91919C}" srcOrd="3" destOrd="0" presId="urn:microsoft.com/office/officeart/2005/8/layout/radial5"/>
    <dgm:cxn modelId="{B872E52F-7D03-4F46-96EE-98B0BFC21C08}" type="presParOf" srcId="{287C3032-821A-4D59-9FBD-23607A91919C}" destId="{C025340E-F1C2-4553-9B00-FB50D29A821D}" srcOrd="0" destOrd="0" presId="urn:microsoft.com/office/officeart/2005/8/layout/radial5"/>
    <dgm:cxn modelId="{7325979B-57AF-4007-BE45-B21144F9FCCC}" type="presParOf" srcId="{B1220B79-000B-4FFF-B2C5-81583483E196}" destId="{0C4EC755-3C02-4735-B563-7C7CA70702CE}" srcOrd="4" destOrd="0" presId="urn:microsoft.com/office/officeart/2005/8/layout/radial5"/>
    <dgm:cxn modelId="{3A6F0F3B-65AF-4516-A0EC-14ADB90F9109}" type="presParOf" srcId="{B1220B79-000B-4FFF-B2C5-81583483E196}" destId="{D153F762-044E-4BC0-B98A-8243CCD9FC72}" srcOrd="5" destOrd="0" presId="urn:microsoft.com/office/officeart/2005/8/layout/radial5"/>
    <dgm:cxn modelId="{424D0BD8-E474-4008-AE70-31BFE9A9FA77}" type="presParOf" srcId="{D153F762-044E-4BC0-B98A-8243CCD9FC72}" destId="{0B952591-5699-40CD-AF77-C766851C22FF}" srcOrd="0" destOrd="0" presId="urn:microsoft.com/office/officeart/2005/8/layout/radial5"/>
    <dgm:cxn modelId="{61CD25C7-5A87-41EF-8717-573E63449130}" type="presParOf" srcId="{B1220B79-000B-4FFF-B2C5-81583483E196}" destId="{8992C4BE-A887-43FB-ABA6-B823833AEB66}" srcOrd="6" destOrd="0" presId="urn:microsoft.com/office/officeart/2005/8/layout/radial5"/>
    <dgm:cxn modelId="{3D2E5D58-765D-4C6A-B2E1-ABB5FED9C8A0}" type="presParOf" srcId="{B1220B79-000B-4FFF-B2C5-81583483E196}" destId="{109B4A2A-9415-4DC4-84F3-AF9488261863}" srcOrd="7" destOrd="0" presId="urn:microsoft.com/office/officeart/2005/8/layout/radial5"/>
    <dgm:cxn modelId="{241F7F05-AE41-4155-90A5-817CAB79B5D2}" type="presParOf" srcId="{109B4A2A-9415-4DC4-84F3-AF9488261863}" destId="{2169F573-966C-4EFB-83A8-E28704D4E943}" srcOrd="0" destOrd="0" presId="urn:microsoft.com/office/officeart/2005/8/layout/radial5"/>
    <dgm:cxn modelId="{0CA7DF06-5C53-4990-AAB9-E8FFAB6C360E}" type="presParOf" srcId="{B1220B79-000B-4FFF-B2C5-81583483E196}" destId="{D0E90CA8-1A17-4784-983F-72E83E0AB6F9}" srcOrd="8" destOrd="0" presId="urn:microsoft.com/office/officeart/2005/8/layout/radial5"/>
    <dgm:cxn modelId="{81AF6B8D-EC9B-4B83-9BC1-1613E5705311}" type="presParOf" srcId="{B1220B79-000B-4FFF-B2C5-81583483E196}" destId="{ED01B309-E642-4A88-B94B-AC63B8713F06}" srcOrd="9" destOrd="0" presId="urn:microsoft.com/office/officeart/2005/8/layout/radial5"/>
    <dgm:cxn modelId="{B3DBD85F-B76D-4DB0-8CCF-3D400CC03413}" type="presParOf" srcId="{ED01B309-E642-4A88-B94B-AC63B8713F06}" destId="{81F5EF10-1F5F-467F-93F8-F97E7522CFB7}" srcOrd="0" destOrd="0" presId="urn:microsoft.com/office/officeart/2005/8/layout/radial5"/>
    <dgm:cxn modelId="{806790CD-18F1-4F3F-9FB0-8764B47FDB6B}" type="presParOf" srcId="{B1220B79-000B-4FFF-B2C5-81583483E196}" destId="{FA0099DA-E0F2-4822-8611-E53B9F92D70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735110-4A1C-424E-AF0F-EC2449A8AAC0}">
      <dsp:nvSpPr>
        <dsp:cNvPr id="0" name=""/>
        <dsp:cNvSpPr/>
      </dsp:nvSpPr>
      <dsp:spPr>
        <a:xfrm>
          <a:off x="3064847" y="1698726"/>
          <a:ext cx="1252158" cy="1252158"/>
        </a:xfrm>
        <a:prstGeom prst="ellipse">
          <a:avLst/>
        </a:prstGeom>
        <a:solidFill>
          <a:srgbClr val="7030A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/>
            <a:t>Здоровый образ жизни</a:t>
          </a:r>
        </a:p>
      </dsp:txBody>
      <dsp:txXfrm>
        <a:off x="3248221" y="1882100"/>
        <a:ext cx="885410" cy="885410"/>
      </dsp:txXfrm>
    </dsp:sp>
    <dsp:sp modelId="{74DB8B4A-B789-4381-AF51-2D0EED54181F}">
      <dsp:nvSpPr>
        <dsp:cNvPr id="0" name=""/>
        <dsp:cNvSpPr/>
      </dsp:nvSpPr>
      <dsp:spPr>
        <a:xfrm rot="16219331">
          <a:off x="3578092" y="1270707"/>
          <a:ext cx="235129" cy="425733"/>
        </a:xfrm>
        <a:prstGeom prst="rightArrow">
          <a:avLst>
            <a:gd name="adj1" fmla="val 60000"/>
            <a:gd name="adj2" fmla="val 50000"/>
          </a:avLst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3613163" y="1391123"/>
        <a:ext cx="164590" cy="255439"/>
      </dsp:txXfrm>
    </dsp:sp>
    <dsp:sp modelId="{680C8AE0-0D47-474C-95B9-93E20DA4F984}">
      <dsp:nvSpPr>
        <dsp:cNvPr id="0" name=""/>
        <dsp:cNvSpPr/>
      </dsp:nvSpPr>
      <dsp:spPr>
        <a:xfrm>
          <a:off x="3074383" y="2955"/>
          <a:ext cx="1252158" cy="1252158"/>
        </a:xfrm>
        <a:prstGeom prst="ellipse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Вредные привычки</a:t>
          </a:r>
        </a:p>
      </dsp:txBody>
      <dsp:txXfrm>
        <a:off x="3257757" y="186329"/>
        <a:ext cx="885410" cy="885410"/>
      </dsp:txXfrm>
    </dsp:sp>
    <dsp:sp modelId="{287C3032-821A-4D59-9FBD-23607A91919C}">
      <dsp:nvSpPr>
        <dsp:cNvPr id="0" name=""/>
        <dsp:cNvSpPr/>
      </dsp:nvSpPr>
      <dsp:spPr>
        <a:xfrm rot="11777663">
          <a:off x="2743148" y="1871669"/>
          <a:ext cx="251641" cy="425733"/>
        </a:xfrm>
        <a:prstGeom prst="rightArrow">
          <a:avLst>
            <a:gd name="adj1" fmla="val 60000"/>
            <a:gd name="adj2" fmla="val 50000"/>
          </a:avLst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0800000">
        <a:off x="2817124" y="1967406"/>
        <a:ext cx="176149" cy="255439"/>
      </dsp:txXfrm>
    </dsp:sp>
    <dsp:sp modelId="{0C4EC755-3C02-4735-B563-7C7CA70702CE}">
      <dsp:nvSpPr>
        <dsp:cNvPr id="0" name=""/>
        <dsp:cNvSpPr/>
      </dsp:nvSpPr>
      <dsp:spPr>
        <a:xfrm>
          <a:off x="1407260" y="1214190"/>
          <a:ext cx="1252158" cy="1252158"/>
        </a:xfrm>
        <a:prstGeom prst="ellipse">
          <a:avLst/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Закалива-ние</a:t>
          </a:r>
        </a:p>
      </dsp:txBody>
      <dsp:txXfrm>
        <a:off x="1590634" y="1397564"/>
        <a:ext cx="885410" cy="885410"/>
      </dsp:txXfrm>
    </dsp:sp>
    <dsp:sp modelId="{D153F762-044E-4BC0-B98A-8243CCD9FC72}">
      <dsp:nvSpPr>
        <dsp:cNvPr id="0" name=""/>
        <dsp:cNvSpPr/>
      </dsp:nvSpPr>
      <dsp:spPr>
        <a:xfrm rot="7480846">
          <a:off x="3041557" y="2842897"/>
          <a:ext cx="287185" cy="425733"/>
        </a:xfrm>
        <a:prstGeom prst="rightArrow">
          <a:avLst>
            <a:gd name="adj1" fmla="val 60000"/>
            <a:gd name="adj2" fmla="val 50000"/>
          </a:avLst>
        </a:prstGeom>
        <a:solidFill>
          <a:srgbClr val="00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0800000">
        <a:off x="3109146" y="2892620"/>
        <a:ext cx="201030" cy="255439"/>
      </dsp:txXfrm>
    </dsp:sp>
    <dsp:sp modelId="{8992C4BE-A887-43FB-ABA6-B823833AEB66}">
      <dsp:nvSpPr>
        <dsp:cNvPr id="0" name=""/>
        <dsp:cNvSpPr/>
      </dsp:nvSpPr>
      <dsp:spPr>
        <a:xfrm>
          <a:off x="2044044" y="3174011"/>
          <a:ext cx="1252158" cy="1252158"/>
        </a:xfrm>
        <a:prstGeom prst="ellipse">
          <a:avLst/>
        </a:prstGeom>
        <a:solidFill>
          <a:srgbClr val="00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/>
            <a:t>Режим дня</a:t>
          </a:r>
        </a:p>
      </dsp:txBody>
      <dsp:txXfrm>
        <a:off x="2227418" y="3357385"/>
        <a:ext cx="885410" cy="885410"/>
      </dsp:txXfrm>
    </dsp:sp>
    <dsp:sp modelId="{109B4A2A-9415-4DC4-84F3-AF9488261863}">
      <dsp:nvSpPr>
        <dsp:cNvPr id="0" name=""/>
        <dsp:cNvSpPr/>
      </dsp:nvSpPr>
      <dsp:spPr>
        <a:xfrm rot="3289283">
          <a:off x="4059600" y="2842804"/>
          <a:ext cx="292973" cy="425733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4078228" y="2892031"/>
        <a:ext cx="205081" cy="255439"/>
      </dsp:txXfrm>
    </dsp:sp>
    <dsp:sp modelId="{D0E90CA8-1A17-4784-983F-72E83E0AB6F9}">
      <dsp:nvSpPr>
        <dsp:cNvPr id="0" name=""/>
        <dsp:cNvSpPr/>
      </dsp:nvSpPr>
      <dsp:spPr>
        <a:xfrm>
          <a:off x="4104721" y="3174011"/>
          <a:ext cx="1252158" cy="1252158"/>
        </a:xfrm>
        <a:prstGeom prst="ellipse">
          <a:avLst/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>
            <a:solidFill>
              <a:srgbClr val="FF0000"/>
            </a:solidFill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  </a:t>
          </a:r>
          <a:r>
            <a:rPr lang="ru-RU" sz="1400" kern="1200" dirty="0">
              <a:solidFill>
                <a:schemeClr val="bg1"/>
              </a:solidFill>
            </a:rPr>
            <a:t>Питание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/>
        </a:p>
      </dsp:txBody>
      <dsp:txXfrm>
        <a:off x="4288095" y="3357385"/>
        <a:ext cx="885410" cy="885410"/>
      </dsp:txXfrm>
    </dsp:sp>
    <dsp:sp modelId="{ED01B309-E642-4A88-B94B-AC63B8713F06}">
      <dsp:nvSpPr>
        <dsp:cNvPr id="0" name=""/>
        <dsp:cNvSpPr/>
      </dsp:nvSpPr>
      <dsp:spPr>
        <a:xfrm rot="20632877">
          <a:off x="4391476" y="1871724"/>
          <a:ext cx="261348" cy="425733"/>
        </a:xfrm>
        <a:prstGeom prst="rightArrow">
          <a:avLst>
            <a:gd name="adj1" fmla="val 60000"/>
            <a:gd name="adj2" fmla="val 50000"/>
          </a:avLst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4393017" y="1967755"/>
        <a:ext cx="182944" cy="255439"/>
      </dsp:txXfrm>
    </dsp:sp>
    <dsp:sp modelId="{FA0099DA-E0F2-4822-8611-E53B9F92D703}">
      <dsp:nvSpPr>
        <dsp:cNvPr id="0" name=""/>
        <dsp:cNvSpPr/>
      </dsp:nvSpPr>
      <dsp:spPr>
        <a:xfrm>
          <a:off x="4741506" y="1214190"/>
          <a:ext cx="1252158" cy="1252158"/>
        </a:xfrm>
        <a:prstGeom prst="ellipse">
          <a:avLst/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/>
            <a:t>Физичес</a:t>
          </a:r>
          <a:r>
            <a:rPr lang="ru-RU" sz="1400" kern="1200" dirty="0"/>
            <a:t>-кие нагрузки</a:t>
          </a:r>
        </a:p>
      </dsp:txBody>
      <dsp:txXfrm>
        <a:off x="4924880" y="1397564"/>
        <a:ext cx="885410" cy="8854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330ECC-7538-4CCF-885E-25636676879E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A8584B-4CC7-456C-BB29-7BF80C7BE2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4238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A8584B-4CC7-456C-BB29-7BF80C7BE213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9640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33041-B28F-42CF-80CA-C28813573951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CDBA-8AE6-41E9-AA76-61C5782E3C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505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33041-B28F-42CF-80CA-C28813573951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CDBA-8AE6-41E9-AA76-61C5782E3C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653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33041-B28F-42CF-80CA-C28813573951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CDBA-8AE6-41E9-AA76-61C5782E3C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9447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33041-B28F-42CF-80CA-C28813573951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CDBA-8AE6-41E9-AA76-61C5782E3C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784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33041-B28F-42CF-80CA-C28813573951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CDBA-8AE6-41E9-AA76-61C5782E3C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519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33041-B28F-42CF-80CA-C28813573951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CDBA-8AE6-41E9-AA76-61C5782E3C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053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33041-B28F-42CF-80CA-C28813573951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CDBA-8AE6-41E9-AA76-61C5782E3C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012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33041-B28F-42CF-80CA-C28813573951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CDBA-8AE6-41E9-AA76-61C5782E3C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707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33041-B28F-42CF-80CA-C28813573951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CDBA-8AE6-41E9-AA76-61C5782E3C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0659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33041-B28F-42CF-80CA-C28813573951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CDBA-8AE6-41E9-AA76-61C5782E3C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9780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33041-B28F-42CF-80CA-C28813573951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CDBA-8AE6-41E9-AA76-61C5782E3C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0666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FFFF66">
                <a:alpha val="30196"/>
              </a:srgbClr>
            </a:gs>
            <a:gs pos="83000">
              <a:srgbClr val="66FF33"/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33041-B28F-42CF-80CA-C28813573951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2CDBA-8AE6-41E9-AA76-61C5782E3C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179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776188"/>
            <a:ext cx="74888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u="sng" dirty="0" smtClean="0">
                <a:solidFill>
                  <a:srgbClr val="C00000"/>
                </a:solidFill>
              </a:rPr>
              <a:t>Влияние физических нагрузок на сердечно-сосудистую систему</a:t>
            </a:r>
            <a:endParaRPr lang="ru-RU" sz="4400" b="1" i="1" u="sng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5013176"/>
            <a:ext cx="87129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/>
              <a:t>п</a:t>
            </a:r>
            <a:r>
              <a:rPr lang="ru-RU" sz="2000" b="1" i="1" dirty="0" smtClean="0"/>
              <a:t>реподаватель физической культуры </a:t>
            </a:r>
            <a:r>
              <a:rPr lang="ru-RU" sz="2000" b="1" i="1" dirty="0" err="1" smtClean="0"/>
              <a:t>Плетнёв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Евнений</a:t>
            </a:r>
            <a:r>
              <a:rPr lang="ru-RU" sz="2000" b="1" i="1" dirty="0" smtClean="0"/>
              <a:t> Анатольевич</a:t>
            </a:r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val="4125887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620688"/>
            <a:ext cx="770485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i="1" u="sng" dirty="0" smtClean="0">
                <a:solidFill>
                  <a:srgbClr val="002060"/>
                </a:solidFill>
              </a:rPr>
              <a:t>Гипотеза:  физические нагрузки положительно влияют на сердечно-сосудистую систему.</a:t>
            </a:r>
          </a:p>
          <a:p>
            <a:pPr>
              <a:lnSpc>
                <a:spcPct val="150000"/>
              </a:lnSpc>
            </a:pPr>
            <a:endParaRPr lang="ru-RU" sz="2400" b="1" i="1" u="sng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endParaRPr lang="ru-RU" sz="2400" b="1" i="1" u="sng" dirty="0" smtClean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endParaRPr lang="ru-RU" sz="2400" b="1" i="1" u="sng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endParaRPr lang="ru-RU" sz="2400" b="1" i="1" u="sng" dirty="0" smtClean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endParaRPr lang="ru-RU" sz="2400" b="1" i="1" u="sng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endParaRPr lang="ru-RU" sz="2400" b="1" i="1" u="sng" dirty="0" smtClean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endParaRPr lang="ru-RU" sz="2400" b="1" i="1" u="sng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endParaRPr lang="ru-RU" sz="2400" b="1" i="1" u="sng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2636912"/>
            <a:ext cx="7211516" cy="3397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1879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86409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i="1" u="sng" dirty="0">
                <a:solidFill>
                  <a:srgbClr val="C00000"/>
                </a:solidFill>
              </a:rPr>
              <a:t>Цель данной работы: исследовать </a:t>
            </a:r>
            <a:r>
              <a:rPr lang="ru-RU" sz="2400" b="1" i="1" u="sng" dirty="0" smtClean="0">
                <a:solidFill>
                  <a:srgbClr val="C00000"/>
                </a:solidFill>
              </a:rPr>
              <a:t>влияние </a:t>
            </a:r>
            <a:r>
              <a:rPr lang="ru-RU" sz="2400" b="1" i="1" u="sng" dirty="0">
                <a:solidFill>
                  <a:srgbClr val="C00000"/>
                </a:solidFill>
              </a:rPr>
              <a:t>физических нагрузок на укрепление сердечно-сосудистой системы.</a:t>
            </a:r>
          </a:p>
          <a:p>
            <a:pPr>
              <a:lnSpc>
                <a:spcPct val="150000"/>
              </a:lnSpc>
            </a:pPr>
            <a:r>
              <a:rPr lang="ru-RU" sz="2400" b="1" i="1" dirty="0"/>
              <a:t>Задачи:</a:t>
            </a:r>
          </a:p>
          <a:p>
            <a:pPr lvl="0">
              <a:lnSpc>
                <a:spcPct val="150000"/>
              </a:lnSpc>
            </a:pPr>
            <a:r>
              <a:rPr lang="ru-RU" sz="2400" b="1" i="1" dirty="0" smtClean="0"/>
              <a:t>1.Определить </a:t>
            </a:r>
            <a:r>
              <a:rPr lang="ru-RU" sz="2400" b="1" i="1" dirty="0"/>
              <a:t>факторы, влияющие на здоровье человека.</a:t>
            </a:r>
          </a:p>
          <a:p>
            <a:pPr lvl="0">
              <a:lnSpc>
                <a:spcPct val="150000"/>
              </a:lnSpc>
            </a:pPr>
            <a:r>
              <a:rPr lang="ru-RU" sz="2400" b="1" i="1" dirty="0" smtClean="0"/>
              <a:t>2.Изучить </a:t>
            </a:r>
            <a:r>
              <a:rPr lang="ru-RU" sz="2400" b="1" i="1" dirty="0"/>
              <a:t>работу сердечно-сосудистой системы.</a:t>
            </a:r>
          </a:p>
          <a:p>
            <a:pPr lvl="0">
              <a:lnSpc>
                <a:spcPct val="150000"/>
              </a:lnSpc>
            </a:pPr>
            <a:r>
              <a:rPr lang="ru-RU" sz="2400" b="1" i="1" dirty="0" smtClean="0"/>
              <a:t>3.Провести </a:t>
            </a:r>
            <a:r>
              <a:rPr lang="ru-RU" sz="2400" b="1" i="1" dirty="0"/>
              <a:t>практические работы, направленные на определение влияния физических нагрузок на работу сердца.</a:t>
            </a:r>
          </a:p>
          <a:p>
            <a:pPr>
              <a:lnSpc>
                <a:spcPct val="150000"/>
              </a:lnSpc>
            </a:pPr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22143780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1829646"/>
              </p:ext>
            </p:extLst>
          </p:nvPr>
        </p:nvGraphicFramePr>
        <p:xfrm>
          <a:off x="1200150" y="1295400"/>
          <a:ext cx="6743700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9512" y="404664"/>
            <a:ext cx="8784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u="sng" dirty="0" smtClean="0">
                <a:solidFill>
                  <a:srgbClr val="C00000"/>
                </a:solidFill>
              </a:rPr>
              <a:t>Формула здоровья</a:t>
            </a:r>
            <a:endParaRPr lang="ru-RU" sz="3200" b="1" i="1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022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482472245"/>
              </p:ext>
            </p:extLst>
          </p:nvPr>
        </p:nvGraphicFramePr>
        <p:xfrm>
          <a:off x="871537" y="1214437"/>
          <a:ext cx="7400925" cy="4429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9512" y="260648"/>
            <a:ext cx="88569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u="sng" dirty="0">
                <a:solidFill>
                  <a:srgbClr val="C00000"/>
                </a:solidFill>
              </a:rPr>
              <a:t>Факторы образа жизни</a:t>
            </a:r>
          </a:p>
          <a:p>
            <a:endParaRPr lang="ru-RU" sz="3200" b="1" i="1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4175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6741350"/>
              </p:ext>
            </p:extLst>
          </p:nvPr>
        </p:nvGraphicFramePr>
        <p:xfrm>
          <a:off x="35496" y="-4"/>
          <a:ext cx="9108504" cy="67433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6024"/>
                <a:gridCol w="504056"/>
                <a:gridCol w="288032"/>
                <a:gridCol w="504056"/>
                <a:gridCol w="432048"/>
                <a:gridCol w="477014"/>
                <a:gridCol w="325861"/>
                <a:gridCol w="421261"/>
                <a:gridCol w="281885"/>
                <a:gridCol w="510203"/>
                <a:gridCol w="288032"/>
                <a:gridCol w="576064"/>
                <a:gridCol w="288032"/>
                <a:gridCol w="360040"/>
                <a:gridCol w="360040"/>
                <a:gridCol w="504056"/>
                <a:gridCol w="363998"/>
                <a:gridCol w="428090"/>
                <a:gridCol w="302042"/>
                <a:gridCol w="490046"/>
                <a:gridCol w="288032"/>
                <a:gridCol w="360040"/>
                <a:gridCol w="207073"/>
                <a:gridCol w="332479"/>
              </a:tblGrid>
              <a:tr h="635001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№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Уч.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Вид 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effectLst/>
                        </a:rPr>
                        <a:t>спор-та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В спокойном состоянии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После 20 приседаний за 30 сек.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Разница между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  2 и 3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После 3-х мин. отдыха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После 15-сек. 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effectLst/>
                        </a:rPr>
                        <a:t>бега </a:t>
                      </a: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на месте в </a:t>
                      </a:r>
                      <a:r>
                        <a:rPr lang="ru-RU" sz="1000" baseline="0" dirty="0" err="1" smtClean="0">
                          <a:solidFill>
                            <a:schemeClr val="tx1"/>
                          </a:solidFill>
                          <a:effectLst/>
                        </a:rPr>
                        <a:t>максималь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effectLst/>
                        </a:rPr>
                        <a:t>-ном </a:t>
                      </a: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темпе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Разница между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 2 и 6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После 4-х мин.  отдыха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После 3-х мин. бега на месте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После 5-ти мин. отдыха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Разница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 Между 2 и 9  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Разница  между 2 и 10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17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П</a:t>
                      </a:r>
                      <a:endParaRPr lang="ru-RU" sz="9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АД</a:t>
                      </a:r>
                      <a:endParaRPr lang="ru-RU" sz="9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>
                          <a:solidFill>
                            <a:schemeClr val="tx1"/>
                          </a:solidFill>
                          <a:effectLst/>
                        </a:rPr>
                        <a:t>П</a:t>
                      </a:r>
                      <a:endParaRPr lang="ru-RU" sz="900" strike="noStrike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>
                          <a:solidFill>
                            <a:schemeClr val="tx1"/>
                          </a:solidFill>
                          <a:effectLst/>
                        </a:rPr>
                        <a:t>АД</a:t>
                      </a:r>
                      <a:endParaRPr lang="ru-RU" sz="900" strike="noStrike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П</a:t>
                      </a:r>
                      <a:endParaRPr lang="ru-RU" sz="9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АД</a:t>
                      </a:r>
                      <a:endParaRPr lang="ru-RU" sz="9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>
                          <a:solidFill>
                            <a:schemeClr val="tx1"/>
                          </a:solidFill>
                          <a:effectLst/>
                        </a:rPr>
                        <a:t>П</a:t>
                      </a:r>
                      <a:endParaRPr lang="ru-RU" sz="900" strike="noStrike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>
                          <a:solidFill>
                            <a:schemeClr val="tx1"/>
                          </a:solidFill>
                          <a:effectLst/>
                        </a:rPr>
                        <a:t>АД</a:t>
                      </a:r>
                      <a:endParaRPr lang="ru-RU" sz="900" strike="noStrike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>
                          <a:solidFill>
                            <a:schemeClr val="tx1"/>
                          </a:solidFill>
                          <a:effectLst/>
                        </a:rPr>
                        <a:t>П</a:t>
                      </a:r>
                      <a:endParaRPr lang="ru-RU" sz="900" strike="noStrike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АД</a:t>
                      </a:r>
                      <a:endParaRPr lang="ru-RU" sz="9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П</a:t>
                      </a:r>
                      <a:endParaRPr lang="ru-RU" sz="9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АД</a:t>
                      </a:r>
                      <a:endParaRPr lang="ru-RU" sz="9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>
                          <a:solidFill>
                            <a:schemeClr val="tx1"/>
                          </a:solidFill>
                          <a:effectLst/>
                        </a:rPr>
                        <a:t>П</a:t>
                      </a:r>
                      <a:endParaRPr lang="ru-RU" sz="900" strike="noStrike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АД</a:t>
                      </a:r>
                      <a:endParaRPr lang="ru-RU" sz="9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>
                          <a:solidFill>
                            <a:schemeClr val="tx1"/>
                          </a:solidFill>
                          <a:effectLst/>
                        </a:rPr>
                        <a:t>П</a:t>
                      </a:r>
                      <a:endParaRPr lang="ru-RU" sz="900" strike="noStrike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АД</a:t>
                      </a:r>
                      <a:endParaRPr lang="ru-RU" sz="9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>
                          <a:solidFill>
                            <a:schemeClr val="tx1"/>
                          </a:solidFill>
                          <a:effectLst/>
                        </a:rPr>
                        <a:t>П</a:t>
                      </a:r>
                      <a:endParaRPr lang="ru-RU" sz="900" strike="noStrike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АД</a:t>
                      </a:r>
                      <a:endParaRPr lang="ru-RU" sz="9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П</a:t>
                      </a:r>
                      <a:endParaRPr lang="ru-RU" sz="9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АД</a:t>
                      </a:r>
                      <a:endParaRPr lang="ru-RU" sz="9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П</a:t>
                      </a:r>
                      <a:endParaRPr lang="ru-RU" sz="9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АД</a:t>
                      </a:r>
                      <a:endParaRPr lang="ru-RU" sz="9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14401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ru-RU" sz="8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ru-RU" sz="8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ru-RU" sz="8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ru-RU" sz="8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ru-RU" sz="8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ru-RU" sz="8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ru-RU" sz="8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ru-RU" sz="8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ru-RU" sz="8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800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200" baseline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2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103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115/80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139/69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24/-11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106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125/60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122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127/73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19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12/7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106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114/69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115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baseline="0" dirty="0">
                          <a:solidFill>
                            <a:schemeClr val="tx1"/>
                          </a:solidFill>
                          <a:effectLst/>
                        </a:rPr>
                        <a:t>140/90</a:t>
                      </a:r>
                      <a:endParaRPr lang="ru-RU" sz="9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103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effectLst/>
                        </a:rPr>
                        <a:t>120/82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18/2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effectLst/>
                        </a:rPr>
                        <a:t>5/2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121/70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102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130/74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9/4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125/69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135/74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4/4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95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130/70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85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baseline="0" dirty="0">
                          <a:solidFill>
                            <a:schemeClr val="tx1"/>
                          </a:solidFill>
                          <a:effectLst/>
                        </a:rPr>
                        <a:t>124/64</a:t>
                      </a:r>
                      <a:endParaRPr lang="ru-RU" sz="9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119/73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3/-6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2/3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effectLst/>
                        </a:rPr>
                        <a:t>лыжи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69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110/70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76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118/67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8/-3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70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110/68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80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125/72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15/-2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78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105/66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baseline="0" dirty="0">
                          <a:solidFill>
                            <a:schemeClr val="tx1"/>
                          </a:solidFill>
                          <a:effectLst/>
                        </a:rPr>
                        <a:t>141/82</a:t>
                      </a:r>
                      <a:endParaRPr lang="ru-RU" sz="9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84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116/70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5/0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16/0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effectLst/>
                        </a:rPr>
                        <a:t>плав</a:t>
                      </a: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78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118/64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120/61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2/-3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78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105/60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74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116/58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-4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-2/-6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82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119/63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baseline="0" dirty="0">
                          <a:solidFill>
                            <a:schemeClr val="tx1"/>
                          </a:solidFill>
                          <a:effectLst/>
                        </a:rPr>
                        <a:t>140/66</a:t>
                      </a:r>
                      <a:endParaRPr lang="ru-RU" sz="9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113/58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22/-2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5/-6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119/73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140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124/73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5/0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118/77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149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120/72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35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1/-1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124/70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175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baseline="0" dirty="0">
                          <a:solidFill>
                            <a:schemeClr val="tx1"/>
                          </a:solidFill>
                          <a:effectLst/>
                        </a:rPr>
                        <a:t>132/79</a:t>
                      </a:r>
                      <a:endParaRPr lang="ru-RU" sz="9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122/73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13/7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3/0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8515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effectLst/>
                        </a:rPr>
                        <a:t>танцы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82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109/57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120/51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11/-6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83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95/51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107/50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13/-7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84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100/57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baseline="0" dirty="0">
                          <a:solidFill>
                            <a:schemeClr val="tx1"/>
                          </a:solidFill>
                          <a:effectLst/>
                        </a:rPr>
                        <a:t>125/64</a:t>
                      </a:r>
                      <a:endParaRPr lang="ru-RU" sz="9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103/67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31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14/7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4/10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effectLst/>
                        </a:rPr>
                        <a:t>футбол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81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108/74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117/70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9/-4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79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111/65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80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112/67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4/-7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87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110/71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baseline="0" dirty="0">
                          <a:solidFill>
                            <a:schemeClr val="tx1"/>
                          </a:solidFill>
                          <a:effectLst/>
                        </a:rPr>
                        <a:t>128/76</a:t>
                      </a:r>
                      <a:endParaRPr lang="ru-RU" sz="9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112/73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37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10/2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4/3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2819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120/56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129/57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effectLst/>
                        </a:rPr>
                        <a:t>9/1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117/71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131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120/59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41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-3/-1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123/66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baseline="0" dirty="0">
                          <a:solidFill>
                            <a:schemeClr val="tx1"/>
                          </a:solidFill>
                          <a:effectLst/>
                        </a:rPr>
                        <a:t>124/73</a:t>
                      </a:r>
                      <a:endParaRPr lang="ru-RU" sz="9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110/71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4/7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baseline="0" dirty="0">
                          <a:solidFill>
                            <a:schemeClr val="tx1"/>
                          </a:solidFill>
                          <a:effectLst/>
                        </a:rPr>
                        <a:t>10/15</a:t>
                      </a:r>
                      <a:endParaRPr lang="ru-RU" sz="8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80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110/61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119/58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9/3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80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110/58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112/65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2/42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79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99/57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baseline="0" dirty="0">
                          <a:solidFill>
                            <a:schemeClr val="tx1"/>
                          </a:solidFill>
                          <a:effectLst/>
                        </a:rPr>
                        <a:t>136/67</a:t>
                      </a:r>
                      <a:endParaRPr lang="ru-RU" sz="9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111/65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35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26/2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1/4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80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117/69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141/66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24/-3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78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141/111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135/76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18/7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129/75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baseline="0" dirty="0">
                          <a:solidFill>
                            <a:schemeClr val="tx1"/>
                          </a:solidFill>
                          <a:effectLst/>
                        </a:rPr>
                        <a:t>148/68</a:t>
                      </a:r>
                      <a:endParaRPr lang="ru-RU" sz="9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111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133/73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44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11/2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53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16/4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бокс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76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126/65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73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114/56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baseline="0" dirty="0">
                          <a:solidFill>
                            <a:schemeClr val="tx1"/>
                          </a:solidFill>
                          <a:effectLst/>
                        </a:rPr>
                        <a:t>-12/-99</a:t>
                      </a:r>
                      <a:endParaRPr lang="ru-RU" sz="8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80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133/58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87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142/83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7/18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88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114/60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baseline="0">
                          <a:solidFill>
                            <a:schemeClr val="tx1"/>
                          </a:solidFill>
                          <a:effectLst/>
                        </a:rPr>
                        <a:t>142/60</a:t>
                      </a:r>
                      <a:endParaRPr lang="ru-RU" sz="9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118/69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40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24/-5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-8/3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лыжи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79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101/73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116/63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5/-10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84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108/65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116/68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29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17/5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81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109/49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99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baseline="0" dirty="0">
                          <a:solidFill>
                            <a:schemeClr val="tx1"/>
                          </a:solidFill>
                          <a:effectLst/>
                        </a:rPr>
                        <a:t>125/75</a:t>
                      </a:r>
                      <a:endParaRPr lang="ru-RU" sz="9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79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101/71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24/2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0/-2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77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116/77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123/79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7/2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101/66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116/82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0/5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117/74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141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baseline="0" dirty="0">
                          <a:solidFill>
                            <a:schemeClr val="tx1"/>
                          </a:solidFill>
                          <a:effectLst/>
                        </a:rPr>
                        <a:t>139/84</a:t>
                      </a:r>
                      <a:endParaRPr lang="ru-RU" sz="9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126/86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48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23/7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10/9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62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110/65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87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133/78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23/13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67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125/73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124/52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baseline="0" dirty="0">
                          <a:solidFill>
                            <a:schemeClr val="tx1"/>
                          </a:solidFill>
                          <a:effectLst/>
                        </a:rPr>
                        <a:t>14/-13</a:t>
                      </a:r>
                      <a:endParaRPr lang="ru-RU" sz="8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77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110/64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132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baseline="0">
                          <a:solidFill>
                            <a:schemeClr val="tx1"/>
                          </a:solidFill>
                          <a:effectLst/>
                        </a:rPr>
                        <a:t>149/65</a:t>
                      </a:r>
                      <a:endParaRPr lang="ru-RU" sz="9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99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126/64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70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35/0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37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8/0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22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92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124/65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121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138/60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29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14/-5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104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117/69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126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143/73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34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19/8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111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126/71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167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baseline="0">
                          <a:solidFill>
                            <a:schemeClr val="tx1"/>
                          </a:solidFill>
                          <a:effectLst/>
                        </a:rPr>
                        <a:t>155/70</a:t>
                      </a:r>
                      <a:endParaRPr lang="ru-RU" sz="9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129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120/64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75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31/5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>
                          <a:solidFill>
                            <a:schemeClr val="tx1"/>
                          </a:solidFill>
                          <a:effectLst/>
                        </a:rPr>
                        <a:t>37</a:t>
                      </a:r>
                      <a:endParaRPr lang="ru-RU" sz="1000" baseline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aseline="0" dirty="0">
                          <a:solidFill>
                            <a:schemeClr val="tx1"/>
                          </a:solidFill>
                          <a:effectLst/>
                        </a:rPr>
                        <a:t>-4/1</a:t>
                      </a:r>
                      <a:endParaRPr lang="ru-RU" sz="1000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24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108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125/84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122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147/86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22/2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119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148/74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152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130/81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44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</a:rPr>
                        <a:t>5/3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126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126/70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155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156/87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124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133/79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47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31/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8/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25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</a:rPr>
                        <a:t>танцы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79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119/67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91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137/55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18/-12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80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131/56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90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144/59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25/-8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78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105/75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123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185/76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98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105/57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44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66/8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-4/0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320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27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ru-RU" sz="1000" dirty="0" err="1" smtClean="0">
                          <a:solidFill>
                            <a:schemeClr val="tx1"/>
                          </a:solidFill>
                          <a:effectLst/>
                        </a:rPr>
                        <a:t>баскет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111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116/74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141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130/81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14/7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103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104/65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137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111/55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26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-5/-19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126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105/69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126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105/70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178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147/90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67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-11/16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26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31/16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28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ru-RU" sz="1000" dirty="0" err="1" smtClean="0">
                          <a:solidFill>
                            <a:schemeClr val="tx1"/>
                          </a:solidFill>
                          <a:effectLst/>
                        </a:rPr>
                        <a:t>фехт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66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107/68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92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114/68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26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7/0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78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107/71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96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137/60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30/-8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79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107/66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95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146/82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87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112/70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29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39/14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21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5/2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32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</a:rPr>
                        <a:t>плав.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80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112/68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111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95/60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31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83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79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113/71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58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136/100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-22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24/32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89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108/67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137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132/80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109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118/72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29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20/12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28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2/4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33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</a:rPr>
                        <a:t>плав.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90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101/64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83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119/60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18/4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87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122/67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131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122/77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41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21/13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95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121/72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144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148/88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100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</a:rPr>
                        <a:t>120/74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54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46/24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20/11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31430" marR="31430" marT="0" marB="0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1198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2903476"/>
              </p:ext>
            </p:extLst>
          </p:nvPr>
        </p:nvGraphicFramePr>
        <p:xfrm>
          <a:off x="0" y="3076"/>
          <a:ext cx="6156176" cy="3648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65559486"/>
              </p:ext>
            </p:extLst>
          </p:nvPr>
        </p:nvGraphicFramePr>
        <p:xfrm>
          <a:off x="3995936" y="3190081"/>
          <a:ext cx="5293096" cy="3648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52920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8250602"/>
              </p:ext>
            </p:extLst>
          </p:nvPr>
        </p:nvGraphicFramePr>
        <p:xfrm>
          <a:off x="1" y="0"/>
          <a:ext cx="5508104" cy="3648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14307804"/>
              </p:ext>
            </p:extLst>
          </p:nvPr>
        </p:nvGraphicFramePr>
        <p:xfrm>
          <a:off x="3915971" y="3180705"/>
          <a:ext cx="5228029" cy="3648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187318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0512174"/>
              </p:ext>
            </p:extLst>
          </p:nvPr>
        </p:nvGraphicFramePr>
        <p:xfrm>
          <a:off x="0" y="-17884"/>
          <a:ext cx="5960110" cy="3648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7508458"/>
              </p:ext>
            </p:extLst>
          </p:nvPr>
        </p:nvGraphicFramePr>
        <p:xfrm>
          <a:off x="3160395" y="3209925"/>
          <a:ext cx="5983605" cy="3648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8621135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268760"/>
            <a:ext cx="827883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smtClean="0"/>
              <a:t>	</a:t>
            </a:r>
            <a:r>
              <a:rPr lang="ru-RU" sz="2200" b="1" i="1" dirty="0" smtClean="0"/>
              <a:t>В </a:t>
            </a:r>
            <a:r>
              <a:rPr lang="ru-RU" sz="2200" b="1" i="1" dirty="0"/>
              <a:t>процессе работы с литературой узнали о факторах здорового образа жизни, изучили работу сердечно – сосудистой системы, а также какие изменения происходят в ней под влиянием физических нагрузок. Познакомились с методом диагностики  – пробой </a:t>
            </a:r>
            <a:r>
              <a:rPr lang="ru-RU" sz="2200" b="1" i="1" dirty="0" err="1"/>
              <a:t>Летунова</a:t>
            </a:r>
            <a:r>
              <a:rPr lang="ru-RU" sz="2200" b="1" i="1" dirty="0"/>
              <a:t>. </a:t>
            </a:r>
          </a:p>
          <a:p>
            <a:pPr algn="just"/>
            <a:r>
              <a:rPr lang="ru-RU" sz="2200" b="1" i="1" dirty="0" smtClean="0"/>
              <a:t>	Проба </a:t>
            </a:r>
            <a:r>
              <a:rPr lang="ru-RU" sz="2200" b="1" i="1" dirty="0"/>
              <a:t>показала, что сердечно – сосудистая система исследуемых недостаточно тренирована. Большое влияние на результаты оказал переходный период учеников. Возрастные изменения не всегда оказывают положительное влияние на работу сердечно – сосудистой системы.  Проведенное исследование частично подтвердило гипотезу.  Однако, здоровье детей, занимающихся физическими упражнениями и спортом, значительно крепче. </a:t>
            </a:r>
          </a:p>
          <a:p>
            <a:pPr algn="just"/>
            <a:r>
              <a:rPr lang="ru-RU" sz="2200" b="1" i="1" dirty="0"/>
              <a:t>             Наши результаты позволяют продолжить исследования в дальнейшем.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67744" y="332656"/>
            <a:ext cx="4968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u="sng" dirty="0" smtClean="0">
                <a:solidFill>
                  <a:srgbClr val="C00000"/>
                </a:solidFill>
              </a:rPr>
              <a:t>Выводы</a:t>
            </a:r>
            <a:endParaRPr lang="ru-RU" sz="4000" b="1" i="1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6588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787</Words>
  <Application>Microsoft Office PowerPoint</Application>
  <PresentationFormat>Экран (4:3)</PresentationFormat>
  <Paragraphs>599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Слава</dc:creator>
  <cp:lastModifiedBy>Пользователь</cp:lastModifiedBy>
  <cp:revision>30</cp:revision>
  <dcterms:created xsi:type="dcterms:W3CDTF">2016-01-21T20:16:10Z</dcterms:created>
  <dcterms:modified xsi:type="dcterms:W3CDTF">2022-07-21T09:34:55Z</dcterms:modified>
</cp:coreProperties>
</file>