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24"/>
  </p:notesMasterIdLst>
  <p:sldIdLst>
    <p:sldId id="285" r:id="rId2"/>
    <p:sldId id="287" r:id="rId3"/>
    <p:sldId id="286" r:id="rId4"/>
    <p:sldId id="291" r:id="rId5"/>
    <p:sldId id="293" r:id="rId6"/>
    <p:sldId id="289" r:id="rId7"/>
    <p:sldId id="290" r:id="rId8"/>
    <p:sldId id="297" r:id="rId9"/>
    <p:sldId id="298" r:id="rId10"/>
    <p:sldId id="262" r:id="rId11"/>
    <p:sldId id="266" r:id="rId12"/>
    <p:sldId id="274" r:id="rId13"/>
    <p:sldId id="275" r:id="rId14"/>
    <p:sldId id="278" r:id="rId15"/>
    <p:sldId id="276" r:id="rId16"/>
    <p:sldId id="279" r:id="rId17"/>
    <p:sldId id="282" r:id="rId18"/>
    <p:sldId id="269" r:id="rId19"/>
    <p:sldId id="294" r:id="rId20"/>
    <p:sldId id="299" r:id="rId21"/>
    <p:sldId id="283" r:id="rId22"/>
    <p:sldId id="29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5262A7A5-3376-479F-9D33-D81155387679}">
          <p14:sldIdLst>
            <p14:sldId id="256"/>
            <p14:sldId id="259"/>
            <p14:sldId id="260"/>
            <p14:sldId id="261"/>
            <p14:sldId id="262"/>
          </p14:sldIdLst>
        </p14:section>
        <p14:section name="Раздел без заголовка" id="{8D443BB3-953B-4528-A6FB-B6529768DA1B}">
          <p14:sldIdLst>
            <p14:sldId id="266"/>
            <p14:sldId id="267"/>
            <p14:sldId id="269"/>
            <p14:sldId id="270"/>
            <p14:sldId id="273"/>
            <p14:sldId id="274"/>
            <p14:sldId id="275"/>
            <p14:sldId id="276"/>
            <p14:sldId id="278"/>
            <p14:sldId id="279"/>
            <p14:sldId id="282"/>
            <p14:sldId id="28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5D2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1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D19F3C-0390-4E02-9E33-1BD980E1854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</dgm:pt>
    <dgm:pt modelId="{CA2EBDED-FD5A-4EB6-854F-F85B50DA88F2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charset="0"/>
            </a:rPr>
            <a:t>Экологическое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charset="0"/>
            </a:rPr>
            <a:t> образование</a:t>
          </a:r>
        </a:p>
      </dgm:t>
    </dgm:pt>
    <dgm:pt modelId="{3D8734B6-FC3F-4235-8F5D-A28025BD787C}" type="parTrans" cxnId="{740C661F-4F10-42A8-8EC9-0507DAE655FA}">
      <dgm:prSet/>
      <dgm:spPr/>
      <dgm:t>
        <a:bodyPr/>
        <a:lstStyle/>
        <a:p>
          <a:endParaRPr lang="ru-RU"/>
        </a:p>
      </dgm:t>
    </dgm:pt>
    <dgm:pt modelId="{70F0B49F-58B2-4817-9493-9D787D4F4475}" type="sibTrans" cxnId="{740C661F-4F10-42A8-8EC9-0507DAE655FA}">
      <dgm:prSet/>
      <dgm:spPr/>
      <dgm:t>
        <a:bodyPr/>
        <a:lstStyle/>
        <a:p>
          <a:endParaRPr lang="ru-RU"/>
        </a:p>
      </dgm:t>
    </dgm:pt>
    <dgm:pt modelId="{837D7B0E-00AF-4082-9ED2-1A28D6D5AA7F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charset="0"/>
            </a:rPr>
            <a:t>Природа человеку</a:t>
          </a:r>
        </a:p>
      </dgm:t>
    </dgm:pt>
    <dgm:pt modelId="{0CAD88FB-E324-4592-911F-F4639AB836D0}" type="parTrans" cxnId="{71EF6FA2-69A9-4AF8-A013-5F82E7B68758}">
      <dgm:prSet/>
      <dgm:spPr/>
      <dgm:t>
        <a:bodyPr/>
        <a:lstStyle/>
        <a:p>
          <a:endParaRPr lang="ru-RU"/>
        </a:p>
      </dgm:t>
    </dgm:pt>
    <dgm:pt modelId="{FA4DCDDA-D5C0-47A8-875C-120D16585E3B}" type="sibTrans" cxnId="{71EF6FA2-69A9-4AF8-A013-5F82E7B68758}">
      <dgm:prSet/>
      <dgm:spPr/>
      <dgm:t>
        <a:bodyPr/>
        <a:lstStyle/>
        <a:p>
          <a:endParaRPr lang="ru-RU"/>
        </a:p>
      </dgm:t>
    </dgm:pt>
    <dgm:pt modelId="{1C98ECE6-B17B-4D58-A133-31511227AF72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charset="0"/>
            </a:rPr>
            <a:t>Человек природе</a:t>
          </a:r>
        </a:p>
      </dgm:t>
    </dgm:pt>
    <dgm:pt modelId="{48BFFCDD-8BC4-48E7-A7C9-6715303B9695}" type="parTrans" cxnId="{2736C1AD-1A05-4F42-AEA4-23ACD6CDA66F}">
      <dgm:prSet/>
      <dgm:spPr/>
      <dgm:t>
        <a:bodyPr/>
        <a:lstStyle/>
        <a:p>
          <a:endParaRPr lang="ru-RU"/>
        </a:p>
      </dgm:t>
    </dgm:pt>
    <dgm:pt modelId="{361B74EC-D498-4352-A303-CEBB129FCD5F}" type="sibTrans" cxnId="{2736C1AD-1A05-4F42-AEA4-23ACD6CDA66F}">
      <dgm:prSet/>
      <dgm:spPr/>
      <dgm:t>
        <a:bodyPr/>
        <a:lstStyle/>
        <a:p>
          <a:endParaRPr lang="ru-RU"/>
        </a:p>
      </dgm:t>
    </dgm:pt>
    <dgm:pt modelId="{763E94C8-FCA5-4F75-853B-D995FBFB6615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100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2000" b="1" i="0" u="none" strike="noStrike" cap="none" normalizeH="0" baseline="0" dirty="0" smtClean="0">
            <a:ln>
              <a:noFill/>
            </a:ln>
            <a:solidFill>
              <a:schemeClr val="accent5">
                <a:lumMod val="50000"/>
              </a:schemeClr>
            </a:solidFill>
            <a:effectLst/>
            <a:latin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2000" b="1" i="0" u="none" strike="noStrike" cap="none" normalizeH="0" baseline="0" dirty="0" smtClean="0">
            <a:ln>
              <a:noFill/>
            </a:ln>
            <a:solidFill>
              <a:schemeClr val="accent5">
                <a:lumMod val="50000"/>
              </a:schemeClr>
            </a:solidFill>
            <a:effectLst/>
            <a:latin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2000" b="1" i="0" u="none" strike="noStrike" cap="none" normalizeH="0" baseline="0" dirty="0" smtClean="0">
            <a:ln>
              <a:noFill/>
            </a:ln>
            <a:solidFill>
              <a:schemeClr val="accent5">
                <a:lumMod val="50000"/>
              </a:schemeClr>
            </a:solidFill>
            <a:effectLst/>
            <a:latin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Правила охраны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Природы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2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 </a:t>
          </a: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– личное участие каждого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в природоохранных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мероприятиях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2000" b="0" i="0" u="none" strike="noStrike" cap="none" normalizeH="0" baseline="0" dirty="0" smtClean="0">
            <a:ln>
              <a:noFill/>
            </a:ln>
            <a:solidFill>
              <a:schemeClr val="accent5">
                <a:lumMod val="50000"/>
              </a:schemeClr>
            </a:solidFill>
            <a:effectLst/>
            <a:latin typeface="Arial" charset="0"/>
          </a:endParaRPr>
        </a:p>
      </dgm:t>
    </dgm:pt>
    <dgm:pt modelId="{4079B733-C348-4E3C-BD34-A7EB77FC1146}" type="parTrans" cxnId="{DA7C1EF3-4CFC-4DB4-8CFF-00D2B49258C5}">
      <dgm:prSet/>
      <dgm:spPr/>
      <dgm:t>
        <a:bodyPr/>
        <a:lstStyle/>
        <a:p>
          <a:endParaRPr lang="ru-RU"/>
        </a:p>
      </dgm:t>
    </dgm:pt>
    <dgm:pt modelId="{C26D0B4F-3C42-494B-8A1F-71A3ED3734B9}" type="sibTrans" cxnId="{DA7C1EF3-4CFC-4DB4-8CFF-00D2B49258C5}">
      <dgm:prSet/>
      <dgm:spPr/>
      <dgm:t>
        <a:bodyPr/>
        <a:lstStyle/>
        <a:p>
          <a:endParaRPr lang="ru-RU"/>
        </a:p>
      </dgm:t>
    </dgm:pt>
    <dgm:pt modelId="{33E78499-E9EC-463A-BA84-9C6F94AB02A8}" type="pres">
      <dgm:prSet presAssocID="{30D19F3C-0390-4E02-9E33-1BD980E1854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1190420-8D37-4351-98CF-92D99C33C348}" type="pres">
      <dgm:prSet presAssocID="{CA2EBDED-FD5A-4EB6-854F-F85B50DA88F2}" presName="hierRoot1" presStyleCnt="0">
        <dgm:presLayoutVars>
          <dgm:hierBranch/>
        </dgm:presLayoutVars>
      </dgm:prSet>
      <dgm:spPr/>
    </dgm:pt>
    <dgm:pt modelId="{5A7954EE-6130-454D-AAE6-10B6961D27A5}" type="pres">
      <dgm:prSet presAssocID="{CA2EBDED-FD5A-4EB6-854F-F85B50DA88F2}" presName="rootComposite1" presStyleCnt="0"/>
      <dgm:spPr/>
    </dgm:pt>
    <dgm:pt modelId="{DA913850-A3C3-472E-9787-FDD8A5860D68}" type="pres">
      <dgm:prSet presAssocID="{CA2EBDED-FD5A-4EB6-854F-F85B50DA88F2}" presName="rootText1" presStyleLbl="node0" presStyleIdx="0" presStyleCnt="1" custScaleX="165942" custScaleY="102340" custLinFactNeighborX="5718" custLinFactNeighborY="76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88CA00-6860-48F3-BA76-1B1D7409A571}" type="pres">
      <dgm:prSet presAssocID="{CA2EBDED-FD5A-4EB6-854F-F85B50DA88F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FEF88DA-83B6-4012-AC5B-037CEDA21571}" type="pres">
      <dgm:prSet presAssocID="{CA2EBDED-FD5A-4EB6-854F-F85B50DA88F2}" presName="hierChild2" presStyleCnt="0"/>
      <dgm:spPr/>
    </dgm:pt>
    <dgm:pt modelId="{4C8F6F14-6D46-4FEB-B710-AA0C51734A8F}" type="pres">
      <dgm:prSet presAssocID="{0CAD88FB-E324-4592-911F-F4639AB836D0}" presName="Name35" presStyleLbl="parChTrans1D2" presStyleIdx="0" presStyleCnt="3"/>
      <dgm:spPr/>
      <dgm:t>
        <a:bodyPr/>
        <a:lstStyle/>
        <a:p>
          <a:endParaRPr lang="ru-RU"/>
        </a:p>
      </dgm:t>
    </dgm:pt>
    <dgm:pt modelId="{CBCAB29F-1398-42B5-9476-EFCF313C3547}" type="pres">
      <dgm:prSet presAssocID="{837D7B0E-00AF-4082-9ED2-1A28D6D5AA7F}" presName="hierRoot2" presStyleCnt="0">
        <dgm:presLayoutVars>
          <dgm:hierBranch/>
        </dgm:presLayoutVars>
      </dgm:prSet>
      <dgm:spPr/>
    </dgm:pt>
    <dgm:pt modelId="{C2AB1FF7-6D96-431A-AA34-9640E102CD1B}" type="pres">
      <dgm:prSet presAssocID="{837D7B0E-00AF-4082-9ED2-1A28D6D5AA7F}" presName="rootComposite" presStyleCnt="0"/>
      <dgm:spPr/>
    </dgm:pt>
    <dgm:pt modelId="{3FFA8C3E-4311-4849-888F-EB381AAF222E}" type="pres">
      <dgm:prSet presAssocID="{837D7B0E-00AF-4082-9ED2-1A28D6D5AA7F}" presName="rootText" presStyleLbl="node2" presStyleIdx="0" presStyleCnt="3" custScaleX="93798" custScaleY="1990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7995236-B429-452F-A866-D1287B75FAB7}" type="pres">
      <dgm:prSet presAssocID="{837D7B0E-00AF-4082-9ED2-1A28D6D5AA7F}" presName="rootConnector" presStyleLbl="node2" presStyleIdx="0" presStyleCnt="3"/>
      <dgm:spPr/>
      <dgm:t>
        <a:bodyPr/>
        <a:lstStyle/>
        <a:p>
          <a:endParaRPr lang="ru-RU"/>
        </a:p>
      </dgm:t>
    </dgm:pt>
    <dgm:pt modelId="{1A362886-A875-4506-A763-0E8FA2F564C0}" type="pres">
      <dgm:prSet presAssocID="{837D7B0E-00AF-4082-9ED2-1A28D6D5AA7F}" presName="hierChild4" presStyleCnt="0"/>
      <dgm:spPr/>
    </dgm:pt>
    <dgm:pt modelId="{64BA492B-E99D-4168-BDAE-664B20CDE3AD}" type="pres">
      <dgm:prSet presAssocID="{837D7B0E-00AF-4082-9ED2-1A28D6D5AA7F}" presName="hierChild5" presStyleCnt="0"/>
      <dgm:spPr/>
    </dgm:pt>
    <dgm:pt modelId="{9BF6A4EF-8071-4F96-92B8-9787E30F5BA0}" type="pres">
      <dgm:prSet presAssocID="{48BFFCDD-8BC4-48E7-A7C9-6715303B9695}" presName="Name35" presStyleLbl="parChTrans1D2" presStyleIdx="1" presStyleCnt="3"/>
      <dgm:spPr/>
      <dgm:t>
        <a:bodyPr/>
        <a:lstStyle/>
        <a:p>
          <a:endParaRPr lang="ru-RU"/>
        </a:p>
      </dgm:t>
    </dgm:pt>
    <dgm:pt modelId="{4A9154F7-3880-456E-A33E-6C176754FECD}" type="pres">
      <dgm:prSet presAssocID="{1C98ECE6-B17B-4D58-A133-31511227AF72}" presName="hierRoot2" presStyleCnt="0">
        <dgm:presLayoutVars>
          <dgm:hierBranch/>
        </dgm:presLayoutVars>
      </dgm:prSet>
      <dgm:spPr/>
    </dgm:pt>
    <dgm:pt modelId="{DDCF8683-4E2E-4CE3-8CF6-CAE50B519A27}" type="pres">
      <dgm:prSet presAssocID="{1C98ECE6-B17B-4D58-A133-31511227AF72}" presName="rootComposite" presStyleCnt="0"/>
      <dgm:spPr/>
    </dgm:pt>
    <dgm:pt modelId="{32E86909-79B2-4892-8E75-8CC1C4DD586E}" type="pres">
      <dgm:prSet presAssocID="{1C98ECE6-B17B-4D58-A133-31511227AF72}" presName="rootText" presStyleLbl="node2" presStyleIdx="1" presStyleCnt="3" custScaleY="202219" custLinFactNeighborX="4167" custLinFactNeighborY="-868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86529E6-35D6-4027-86E5-22DB91D4D964}" type="pres">
      <dgm:prSet presAssocID="{1C98ECE6-B17B-4D58-A133-31511227AF72}" presName="rootConnector" presStyleLbl="node2" presStyleIdx="1" presStyleCnt="3"/>
      <dgm:spPr/>
      <dgm:t>
        <a:bodyPr/>
        <a:lstStyle/>
        <a:p>
          <a:endParaRPr lang="ru-RU"/>
        </a:p>
      </dgm:t>
    </dgm:pt>
    <dgm:pt modelId="{8774B958-BD20-45C9-A2BD-5808A4A880C4}" type="pres">
      <dgm:prSet presAssocID="{1C98ECE6-B17B-4D58-A133-31511227AF72}" presName="hierChild4" presStyleCnt="0"/>
      <dgm:spPr/>
    </dgm:pt>
    <dgm:pt modelId="{DAC7CBA1-E4BF-425C-A548-0B16AFD2755C}" type="pres">
      <dgm:prSet presAssocID="{1C98ECE6-B17B-4D58-A133-31511227AF72}" presName="hierChild5" presStyleCnt="0"/>
      <dgm:spPr/>
    </dgm:pt>
    <dgm:pt modelId="{100191C0-DB12-48D8-ACB7-387367BB178F}" type="pres">
      <dgm:prSet presAssocID="{4079B733-C348-4E3C-BD34-A7EB77FC1146}" presName="Name35" presStyleLbl="parChTrans1D2" presStyleIdx="2" presStyleCnt="3"/>
      <dgm:spPr/>
      <dgm:t>
        <a:bodyPr/>
        <a:lstStyle/>
        <a:p>
          <a:endParaRPr lang="ru-RU"/>
        </a:p>
      </dgm:t>
    </dgm:pt>
    <dgm:pt modelId="{A27BAF99-52B8-4828-A44D-A56D77C25FB5}" type="pres">
      <dgm:prSet presAssocID="{763E94C8-FCA5-4F75-853B-D995FBFB6615}" presName="hierRoot2" presStyleCnt="0">
        <dgm:presLayoutVars>
          <dgm:hierBranch/>
        </dgm:presLayoutVars>
      </dgm:prSet>
      <dgm:spPr/>
    </dgm:pt>
    <dgm:pt modelId="{15EDE663-0440-4247-B33B-449AEED70DE2}" type="pres">
      <dgm:prSet presAssocID="{763E94C8-FCA5-4F75-853B-D995FBFB6615}" presName="rootComposite" presStyleCnt="0"/>
      <dgm:spPr/>
    </dgm:pt>
    <dgm:pt modelId="{278EB69A-E274-4C81-9DAA-7A72FA6BE6BB}" type="pres">
      <dgm:prSet presAssocID="{763E94C8-FCA5-4F75-853B-D995FBFB6615}" presName="rootText" presStyleLbl="node2" presStyleIdx="2" presStyleCnt="3" custScaleX="103274" custScaleY="205681" custLinFactNeighborX="-1606" custLinFactNeighborY="-136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E5FD6C-641B-40F5-9B16-2E7560E3C8C1}" type="pres">
      <dgm:prSet presAssocID="{763E94C8-FCA5-4F75-853B-D995FBFB6615}" presName="rootConnector" presStyleLbl="node2" presStyleIdx="2" presStyleCnt="3"/>
      <dgm:spPr/>
      <dgm:t>
        <a:bodyPr/>
        <a:lstStyle/>
        <a:p>
          <a:endParaRPr lang="ru-RU"/>
        </a:p>
      </dgm:t>
    </dgm:pt>
    <dgm:pt modelId="{3344D33C-BC49-468D-A536-787A9266B932}" type="pres">
      <dgm:prSet presAssocID="{763E94C8-FCA5-4F75-853B-D995FBFB6615}" presName="hierChild4" presStyleCnt="0"/>
      <dgm:spPr/>
    </dgm:pt>
    <dgm:pt modelId="{A363F95E-ADF4-4581-8C23-A6372C317694}" type="pres">
      <dgm:prSet presAssocID="{763E94C8-FCA5-4F75-853B-D995FBFB6615}" presName="hierChild5" presStyleCnt="0"/>
      <dgm:spPr/>
    </dgm:pt>
    <dgm:pt modelId="{95983104-0E18-47A6-AEB1-03233DF77434}" type="pres">
      <dgm:prSet presAssocID="{CA2EBDED-FD5A-4EB6-854F-F85B50DA88F2}" presName="hierChild3" presStyleCnt="0"/>
      <dgm:spPr/>
    </dgm:pt>
  </dgm:ptLst>
  <dgm:cxnLst>
    <dgm:cxn modelId="{E3018295-2AE4-4953-99FC-65CDA368E0A1}" type="presOf" srcId="{0CAD88FB-E324-4592-911F-F4639AB836D0}" destId="{4C8F6F14-6D46-4FEB-B710-AA0C51734A8F}" srcOrd="0" destOrd="0" presId="urn:microsoft.com/office/officeart/2005/8/layout/orgChart1"/>
    <dgm:cxn modelId="{15D9680B-FAF8-49A4-8886-F7BD9E9CE660}" type="presOf" srcId="{763E94C8-FCA5-4F75-853B-D995FBFB6615}" destId="{5EE5FD6C-641B-40F5-9B16-2E7560E3C8C1}" srcOrd="1" destOrd="0" presId="urn:microsoft.com/office/officeart/2005/8/layout/orgChart1"/>
    <dgm:cxn modelId="{A75ED735-7DD1-490D-A24E-39F938D5BC33}" type="presOf" srcId="{CA2EBDED-FD5A-4EB6-854F-F85B50DA88F2}" destId="{6E88CA00-6860-48F3-BA76-1B1D7409A571}" srcOrd="1" destOrd="0" presId="urn:microsoft.com/office/officeart/2005/8/layout/orgChart1"/>
    <dgm:cxn modelId="{9E4BE465-517B-403F-96AD-46BA4B6ED4CF}" type="presOf" srcId="{48BFFCDD-8BC4-48E7-A7C9-6715303B9695}" destId="{9BF6A4EF-8071-4F96-92B8-9787E30F5BA0}" srcOrd="0" destOrd="0" presId="urn:microsoft.com/office/officeart/2005/8/layout/orgChart1"/>
    <dgm:cxn modelId="{83DB4304-87E1-49BF-B67F-75FFE157E279}" type="presOf" srcId="{1C98ECE6-B17B-4D58-A133-31511227AF72}" destId="{32E86909-79B2-4892-8E75-8CC1C4DD586E}" srcOrd="0" destOrd="0" presId="urn:microsoft.com/office/officeart/2005/8/layout/orgChart1"/>
    <dgm:cxn modelId="{5C701F6C-4758-4393-B3BA-C7C15CF8D909}" type="presOf" srcId="{837D7B0E-00AF-4082-9ED2-1A28D6D5AA7F}" destId="{87995236-B429-452F-A866-D1287B75FAB7}" srcOrd="1" destOrd="0" presId="urn:microsoft.com/office/officeart/2005/8/layout/orgChart1"/>
    <dgm:cxn modelId="{740C661F-4F10-42A8-8EC9-0507DAE655FA}" srcId="{30D19F3C-0390-4E02-9E33-1BD980E1854E}" destId="{CA2EBDED-FD5A-4EB6-854F-F85B50DA88F2}" srcOrd="0" destOrd="0" parTransId="{3D8734B6-FC3F-4235-8F5D-A28025BD787C}" sibTransId="{70F0B49F-58B2-4817-9493-9D787D4F4475}"/>
    <dgm:cxn modelId="{DA7C1EF3-4CFC-4DB4-8CFF-00D2B49258C5}" srcId="{CA2EBDED-FD5A-4EB6-854F-F85B50DA88F2}" destId="{763E94C8-FCA5-4F75-853B-D995FBFB6615}" srcOrd="2" destOrd="0" parTransId="{4079B733-C348-4E3C-BD34-A7EB77FC1146}" sibTransId="{C26D0B4F-3C42-494B-8A1F-71A3ED3734B9}"/>
    <dgm:cxn modelId="{27DBCFCF-E86A-4625-A271-6C6573B597DE}" type="presOf" srcId="{837D7B0E-00AF-4082-9ED2-1A28D6D5AA7F}" destId="{3FFA8C3E-4311-4849-888F-EB381AAF222E}" srcOrd="0" destOrd="0" presId="urn:microsoft.com/office/officeart/2005/8/layout/orgChart1"/>
    <dgm:cxn modelId="{2736C1AD-1A05-4F42-AEA4-23ACD6CDA66F}" srcId="{CA2EBDED-FD5A-4EB6-854F-F85B50DA88F2}" destId="{1C98ECE6-B17B-4D58-A133-31511227AF72}" srcOrd="1" destOrd="0" parTransId="{48BFFCDD-8BC4-48E7-A7C9-6715303B9695}" sibTransId="{361B74EC-D498-4352-A303-CEBB129FCD5F}"/>
    <dgm:cxn modelId="{CC9E4EAF-B941-4407-80BB-F70D2E23ED5E}" type="presOf" srcId="{CA2EBDED-FD5A-4EB6-854F-F85B50DA88F2}" destId="{DA913850-A3C3-472E-9787-FDD8A5860D68}" srcOrd="0" destOrd="0" presId="urn:microsoft.com/office/officeart/2005/8/layout/orgChart1"/>
    <dgm:cxn modelId="{0AD9E534-F115-4963-A37C-264A7DD565DB}" type="presOf" srcId="{1C98ECE6-B17B-4D58-A133-31511227AF72}" destId="{B86529E6-35D6-4027-86E5-22DB91D4D964}" srcOrd="1" destOrd="0" presId="urn:microsoft.com/office/officeart/2005/8/layout/orgChart1"/>
    <dgm:cxn modelId="{71EF6FA2-69A9-4AF8-A013-5F82E7B68758}" srcId="{CA2EBDED-FD5A-4EB6-854F-F85B50DA88F2}" destId="{837D7B0E-00AF-4082-9ED2-1A28D6D5AA7F}" srcOrd="0" destOrd="0" parTransId="{0CAD88FB-E324-4592-911F-F4639AB836D0}" sibTransId="{FA4DCDDA-D5C0-47A8-875C-120D16585E3B}"/>
    <dgm:cxn modelId="{8BFA3818-2A63-49DD-8DAD-C8170CDED06C}" type="presOf" srcId="{763E94C8-FCA5-4F75-853B-D995FBFB6615}" destId="{278EB69A-E274-4C81-9DAA-7A72FA6BE6BB}" srcOrd="0" destOrd="0" presId="urn:microsoft.com/office/officeart/2005/8/layout/orgChart1"/>
    <dgm:cxn modelId="{8F996DE1-3BBF-45BB-8692-9BA3587FF64F}" type="presOf" srcId="{30D19F3C-0390-4E02-9E33-1BD980E1854E}" destId="{33E78499-E9EC-463A-BA84-9C6F94AB02A8}" srcOrd="0" destOrd="0" presId="urn:microsoft.com/office/officeart/2005/8/layout/orgChart1"/>
    <dgm:cxn modelId="{6A00FDC2-6011-4B12-93F6-E7160AB6E69A}" type="presOf" srcId="{4079B733-C348-4E3C-BD34-A7EB77FC1146}" destId="{100191C0-DB12-48D8-ACB7-387367BB178F}" srcOrd="0" destOrd="0" presId="urn:microsoft.com/office/officeart/2005/8/layout/orgChart1"/>
    <dgm:cxn modelId="{1A124B86-6CB0-4C3D-BD45-B74140E23E0E}" type="presParOf" srcId="{33E78499-E9EC-463A-BA84-9C6F94AB02A8}" destId="{D1190420-8D37-4351-98CF-92D99C33C348}" srcOrd="0" destOrd="0" presId="urn:microsoft.com/office/officeart/2005/8/layout/orgChart1"/>
    <dgm:cxn modelId="{D5EE234B-DBD4-4786-9F06-E5D401670A2A}" type="presParOf" srcId="{D1190420-8D37-4351-98CF-92D99C33C348}" destId="{5A7954EE-6130-454D-AAE6-10B6961D27A5}" srcOrd="0" destOrd="0" presId="urn:microsoft.com/office/officeart/2005/8/layout/orgChart1"/>
    <dgm:cxn modelId="{BD77EB8F-4D1A-4494-800F-37527BD68826}" type="presParOf" srcId="{5A7954EE-6130-454D-AAE6-10B6961D27A5}" destId="{DA913850-A3C3-472E-9787-FDD8A5860D68}" srcOrd="0" destOrd="0" presId="urn:microsoft.com/office/officeart/2005/8/layout/orgChart1"/>
    <dgm:cxn modelId="{F0FE4B1F-2506-4C2E-BDF3-C9ACF85A465B}" type="presParOf" srcId="{5A7954EE-6130-454D-AAE6-10B6961D27A5}" destId="{6E88CA00-6860-48F3-BA76-1B1D7409A571}" srcOrd="1" destOrd="0" presId="urn:microsoft.com/office/officeart/2005/8/layout/orgChart1"/>
    <dgm:cxn modelId="{90AAE25C-6E8A-45FB-A336-D7970A26D339}" type="presParOf" srcId="{D1190420-8D37-4351-98CF-92D99C33C348}" destId="{7FEF88DA-83B6-4012-AC5B-037CEDA21571}" srcOrd="1" destOrd="0" presId="urn:microsoft.com/office/officeart/2005/8/layout/orgChart1"/>
    <dgm:cxn modelId="{D66889BA-6C5B-40A5-A1D7-60FEA9D36286}" type="presParOf" srcId="{7FEF88DA-83B6-4012-AC5B-037CEDA21571}" destId="{4C8F6F14-6D46-4FEB-B710-AA0C51734A8F}" srcOrd="0" destOrd="0" presId="urn:microsoft.com/office/officeart/2005/8/layout/orgChart1"/>
    <dgm:cxn modelId="{BA60016D-5A05-475F-AEA5-17C36B375475}" type="presParOf" srcId="{7FEF88DA-83B6-4012-AC5B-037CEDA21571}" destId="{CBCAB29F-1398-42B5-9476-EFCF313C3547}" srcOrd="1" destOrd="0" presId="urn:microsoft.com/office/officeart/2005/8/layout/orgChart1"/>
    <dgm:cxn modelId="{F4547E87-04DA-4953-98B0-AEAC29951112}" type="presParOf" srcId="{CBCAB29F-1398-42B5-9476-EFCF313C3547}" destId="{C2AB1FF7-6D96-431A-AA34-9640E102CD1B}" srcOrd="0" destOrd="0" presId="urn:microsoft.com/office/officeart/2005/8/layout/orgChart1"/>
    <dgm:cxn modelId="{86E5C6A9-E2AC-494A-8ACE-C4F57A52AD29}" type="presParOf" srcId="{C2AB1FF7-6D96-431A-AA34-9640E102CD1B}" destId="{3FFA8C3E-4311-4849-888F-EB381AAF222E}" srcOrd="0" destOrd="0" presId="urn:microsoft.com/office/officeart/2005/8/layout/orgChart1"/>
    <dgm:cxn modelId="{DF3376E1-3582-45D6-A538-3EC0854AD10B}" type="presParOf" srcId="{C2AB1FF7-6D96-431A-AA34-9640E102CD1B}" destId="{87995236-B429-452F-A866-D1287B75FAB7}" srcOrd="1" destOrd="0" presId="urn:microsoft.com/office/officeart/2005/8/layout/orgChart1"/>
    <dgm:cxn modelId="{32855644-B803-4BD0-A507-3DC23A1C52A5}" type="presParOf" srcId="{CBCAB29F-1398-42B5-9476-EFCF313C3547}" destId="{1A362886-A875-4506-A763-0E8FA2F564C0}" srcOrd="1" destOrd="0" presId="urn:microsoft.com/office/officeart/2005/8/layout/orgChart1"/>
    <dgm:cxn modelId="{4D8CC2D9-6279-40EE-90A9-7051B5ADD815}" type="presParOf" srcId="{CBCAB29F-1398-42B5-9476-EFCF313C3547}" destId="{64BA492B-E99D-4168-BDAE-664B20CDE3AD}" srcOrd="2" destOrd="0" presId="urn:microsoft.com/office/officeart/2005/8/layout/orgChart1"/>
    <dgm:cxn modelId="{422AEBDC-6E0A-4B5B-8EC2-463BB1FBB1CE}" type="presParOf" srcId="{7FEF88DA-83B6-4012-AC5B-037CEDA21571}" destId="{9BF6A4EF-8071-4F96-92B8-9787E30F5BA0}" srcOrd="2" destOrd="0" presId="urn:microsoft.com/office/officeart/2005/8/layout/orgChart1"/>
    <dgm:cxn modelId="{2A81D831-17E6-4313-B81F-85C6323F98A4}" type="presParOf" srcId="{7FEF88DA-83B6-4012-AC5B-037CEDA21571}" destId="{4A9154F7-3880-456E-A33E-6C176754FECD}" srcOrd="3" destOrd="0" presId="urn:microsoft.com/office/officeart/2005/8/layout/orgChart1"/>
    <dgm:cxn modelId="{6291E8EB-AA4E-4FD5-9286-BA26D639CDFF}" type="presParOf" srcId="{4A9154F7-3880-456E-A33E-6C176754FECD}" destId="{DDCF8683-4E2E-4CE3-8CF6-CAE50B519A27}" srcOrd="0" destOrd="0" presId="urn:microsoft.com/office/officeart/2005/8/layout/orgChart1"/>
    <dgm:cxn modelId="{0C721282-4F31-46BB-9B17-E61B31F38BFC}" type="presParOf" srcId="{DDCF8683-4E2E-4CE3-8CF6-CAE50B519A27}" destId="{32E86909-79B2-4892-8E75-8CC1C4DD586E}" srcOrd="0" destOrd="0" presId="urn:microsoft.com/office/officeart/2005/8/layout/orgChart1"/>
    <dgm:cxn modelId="{88EB84F0-2226-49EB-8827-8DF65BCA987F}" type="presParOf" srcId="{DDCF8683-4E2E-4CE3-8CF6-CAE50B519A27}" destId="{B86529E6-35D6-4027-86E5-22DB91D4D964}" srcOrd="1" destOrd="0" presId="urn:microsoft.com/office/officeart/2005/8/layout/orgChart1"/>
    <dgm:cxn modelId="{C374EC26-978F-4618-8158-A05A4F0669A6}" type="presParOf" srcId="{4A9154F7-3880-456E-A33E-6C176754FECD}" destId="{8774B958-BD20-45C9-A2BD-5808A4A880C4}" srcOrd="1" destOrd="0" presId="urn:microsoft.com/office/officeart/2005/8/layout/orgChart1"/>
    <dgm:cxn modelId="{63260D81-77FC-41B7-9788-FB8E489E4D53}" type="presParOf" srcId="{4A9154F7-3880-456E-A33E-6C176754FECD}" destId="{DAC7CBA1-E4BF-425C-A548-0B16AFD2755C}" srcOrd="2" destOrd="0" presId="urn:microsoft.com/office/officeart/2005/8/layout/orgChart1"/>
    <dgm:cxn modelId="{701E53F5-FE26-4215-B58F-59D74B12712D}" type="presParOf" srcId="{7FEF88DA-83B6-4012-AC5B-037CEDA21571}" destId="{100191C0-DB12-48D8-ACB7-387367BB178F}" srcOrd="4" destOrd="0" presId="urn:microsoft.com/office/officeart/2005/8/layout/orgChart1"/>
    <dgm:cxn modelId="{07EA9D4E-D907-49A4-91F9-A5D84A5245EE}" type="presParOf" srcId="{7FEF88DA-83B6-4012-AC5B-037CEDA21571}" destId="{A27BAF99-52B8-4828-A44D-A56D77C25FB5}" srcOrd="5" destOrd="0" presId="urn:microsoft.com/office/officeart/2005/8/layout/orgChart1"/>
    <dgm:cxn modelId="{C4198274-B630-41E8-9F94-550C21EF5168}" type="presParOf" srcId="{A27BAF99-52B8-4828-A44D-A56D77C25FB5}" destId="{15EDE663-0440-4247-B33B-449AEED70DE2}" srcOrd="0" destOrd="0" presId="urn:microsoft.com/office/officeart/2005/8/layout/orgChart1"/>
    <dgm:cxn modelId="{E1B0A0C3-A7F5-4241-A0F6-00820E2C9E49}" type="presParOf" srcId="{15EDE663-0440-4247-B33B-449AEED70DE2}" destId="{278EB69A-E274-4C81-9DAA-7A72FA6BE6BB}" srcOrd="0" destOrd="0" presId="urn:microsoft.com/office/officeart/2005/8/layout/orgChart1"/>
    <dgm:cxn modelId="{252633CE-F024-4621-8D59-CFA8853A24E5}" type="presParOf" srcId="{15EDE663-0440-4247-B33B-449AEED70DE2}" destId="{5EE5FD6C-641B-40F5-9B16-2E7560E3C8C1}" srcOrd="1" destOrd="0" presId="urn:microsoft.com/office/officeart/2005/8/layout/orgChart1"/>
    <dgm:cxn modelId="{0DC89030-91BB-4AD2-A5EA-FFF080556D45}" type="presParOf" srcId="{A27BAF99-52B8-4828-A44D-A56D77C25FB5}" destId="{3344D33C-BC49-468D-A536-787A9266B932}" srcOrd="1" destOrd="0" presId="urn:microsoft.com/office/officeart/2005/8/layout/orgChart1"/>
    <dgm:cxn modelId="{50D000C2-D191-4485-B803-F6F65A93EBBB}" type="presParOf" srcId="{A27BAF99-52B8-4828-A44D-A56D77C25FB5}" destId="{A363F95E-ADF4-4581-8C23-A6372C317694}" srcOrd="2" destOrd="0" presId="urn:microsoft.com/office/officeart/2005/8/layout/orgChart1"/>
    <dgm:cxn modelId="{61191038-296B-463C-911F-100A546F1D7B}" type="presParOf" srcId="{D1190420-8D37-4351-98CF-92D99C33C348}" destId="{95983104-0E18-47A6-AEB1-03233DF7743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00191C0-DB12-48D8-ACB7-387367BB178F}">
      <dsp:nvSpPr>
        <dsp:cNvPr id="0" name=""/>
        <dsp:cNvSpPr/>
      </dsp:nvSpPr>
      <dsp:spPr>
        <a:xfrm>
          <a:off x="4270856" y="1728193"/>
          <a:ext cx="2693574" cy="2521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693574" y="0"/>
              </a:lnTo>
              <a:lnTo>
                <a:pt x="2693574" y="25211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F6A4EF-8071-4F96-92B8-9787E30F5BA0}">
      <dsp:nvSpPr>
        <dsp:cNvPr id="0" name=""/>
        <dsp:cNvSpPr/>
      </dsp:nvSpPr>
      <dsp:spPr>
        <a:xfrm>
          <a:off x="4117658" y="1728193"/>
          <a:ext cx="153198" cy="312790"/>
        </a:xfrm>
        <a:custGeom>
          <a:avLst/>
          <a:gdLst/>
          <a:ahLst/>
          <a:cxnLst/>
          <a:rect l="0" t="0" r="0" b="0"/>
          <a:pathLst>
            <a:path>
              <a:moveTo>
                <a:pt x="153198" y="0"/>
              </a:moveTo>
              <a:lnTo>
                <a:pt x="153198" y="57013"/>
              </a:lnTo>
              <a:lnTo>
                <a:pt x="0" y="57013"/>
              </a:lnTo>
              <a:lnTo>
                <a:pt x="0" y="3127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8F6F14-6D46-4FEB-B710-AA0C51734A8F}">
      <dsp:nvSpPr>
        <dsp:cNvPr id="0" name=""/>
        <dsp:cNvSpPr/>
      </dsp:nvSpPr>
      <dsp:spPr>
        <a:xfrm>
          <a:off x="1144166" y="1728193"/>
          <a:ext cx="3126690" cy="418524"/>
        </a:xfrm>
        <a:custGeom>
          <a:avLst/>
          <a:gdLst/>
          <a:ahLst/>
          <a:cxnLst/>
          <a:rect l="0" t="0" r="0" b="0"/>
          <a:pathLst>
            <a:path>
              <a:moveTo>
                <a:pt x="3126690" y="0"/>
              </a:moveTo>
              <a:lnTo>
                <a:pt x="3126690" y="162747"/>
              </a:lnTo>
              <a:lnTo>
                <a:pt x="0" y="162747"/>
              </a:lnTo>
              <a:lnTo>
                <a:pt x="0" y="41852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913850-A3C3-472E-9787-FDD8A5860D68}">
      <dsp:nvSpPr>
        <dsp:cNvPr id="0" name=""/>
        <dsp:cNvSpPr/>
      </dsp:nvSpPr>
      <dsp:spPr>
        <a:xfrm>
          <a:off x="2249707" y="481707"/>
          <a:ext cx="4042298" cy="124648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charset="0"/>
            </a:rPr>
            <a:t>Экологическое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charset="0"/>
            </a:rPr>
            <a:t> образование</a:t>
          </a:r>
        </a:p>
      </dsp:txBody>
      <dsp:txXfrm>
        <a:off x="2249707" y="481707"/>
        <a:ext cx="4042298" cy="1246486"/>
      </dsp:txXfrm>
    </dsp:sp>
    <dsp:sp modelId="{3FFA8C3E-4311-4849-888F-EB381AAF222E}">
      <dsp:nvSpPr>
        <dsp:cNvPr id="0" name=""/>
        <dsp:cNvSpPr/>
      </dsp:nvSpPr>
      <dsp:spPr>
        <a:xfrm>
          <a:off x="1720" y="2146717"/>
          <a:ext cx="2284891" cy="24244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charset="0"/>
            </a:rPr>
            <a:t>Природа человеку</a:t>
          </a:r>
        </a:p>
      </dsp:txBody>
      <dsp:txXfrm>
        <a:off x="1720" y="2146717"/>
        <a:ext cx="2284891" cy="2424497"/>
      </dsp:txXfrm>
    </dsp:sp>
    <dsp:sp modelId="{32E86909-79B2-4892-8E75-8CC1C4DD586E}">
      <dsp:nvSpPr>
        <dsp:cNvPr id="0" name=""/>
        <dsp:cNvSpPr/>
      </dsp:nvSpPr>
      <dsp:spPr>
        <a:xfrm>
          <a:off x="2899673" y="2040984"/>
          <a:ext cx="2435970" cy="246299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400" b="1" i="0" u="none" strike="noStrike" kern="1200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charset="0"/>
            </a:rPr>
            <a:t>Человек природе</a:t>
          </a:r>
        </a:p>
      </dsp:txBody>
      <dsp:txXfrm>
        <a:off x="2899673" y="2040984"/>
        <a:ext cx="2435970" cy="2462997"/>
      </dsp:txXfrm>
    </dsp:sp>
    <dsp:sp modelId="{278EB69A-E274-4C81-9DAA-7A72FA6BE6BB}">
      <dsp:nvSpPr>
        <dsp:cNvPr id="0" name=""/>
        <dsp:cNvSpPr/>
      </dsp:nvSpPr>
      <dsp:spPr>
        <a:xfrm>
          <a:off x="5706569" y="1980304"/>
          <a:ext cx="2515724" cy="250516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11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2000" b="1" i="0" u="none" strike="noStrike" kern="1200" cap="none" normalizeH="0" baseline="0" dirty="0" smtClean="0">
            <a:ln>
              <a:noFill/>
            </a:ln>
            <a:solidFill>
              <a:schemeClr val="accent5">
                <a:lumMod val="50000"/>
              </a:schemeClr>
            </a:solidFill>
            <a:effectLst/>
            <a:latin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2000" b="1" i="0" u="none" strike="noStrike" kern="1200" cap="none" normalizeH="0" baseline="0" dirty="0" smtClean="0">
            <a:ln>
              <a:noFill/>
            </a:ln>
            <a:solidFill>
              <a:schemeClr val="accent5">
                <a:lumMod val="50000"/>
              </a:schemeClr>
            </a:solidFill>
            <a:effectLst/>
            <a:latin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2000" b="1" i="0" u="none" strike="noStrike" kern="1200" cap="none" normalizeH="0" baseline="0" dirty="0" smtClean="0">
            <a:ln>
              <a:noFill/>
            </a:ln>
            <a:solidFill>
              <a:schemeClr val="accent5">
                <a:lumMod val="50000"/>
              </a:schemeClr>
            </a:solidFill>
            <a:effectLst/>
            <a:latin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kern="1200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Правила охраны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2000" b="1" i="0" u="none" strike="noStrike" kern="1200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Природы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200" b="1" i="0" u="none" strike="noStrike" kern="1200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 </a:t>
          </a: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– личное участие каждого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в природоохранных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ru-RU" sz="1400" b="1" i="0" u="none" strike="noStrike" kern="1200" cap="none" normalizeH="0" baseline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latin typeface="Arial" charset="0"/>
            </a:rPr>
            <a:t>мероприятиях 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ru-RU" sz="2000" b="0" i="0" u="none" strike="noStrike" kern="1200" cap="none" normalizeH="0" baseline="0" dirty="0" smtClean="0">
            <a:ln>
              <a:noFill/>
            </a:ln>
            <a:solidFill>
              <a:schemeClr val="accent5">
                <a:lumMod val="50000"/>
              </a:schemeClr>
            </a:solidFill>
            <a:effectLst/>
            <a:latin typeface="Arial" charset="0"/>
          </a:endParaRPr>
        </a:p>
      </dsp:txBody>
      <dsp:txXfrm>
        <a:off x="5706569" y="1980304"/>
        <a:ext cx="2515724" cy="25051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96FF8-2899-4D1E-AE0D-EB696F4F8EE4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36D6E9-04DD-4906-97B5-51F46431F42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680CFC-614C-443D-B346-B025EEDB816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838200" y="1905000"/>
            <a:ext cx="8007350" cy="4191000"/>
          </a:xfrm>
        </p:spPr>
        <p:txBody>
          <a:bodyPr/>
          <a:lstStyle/>
          <a:p>
            <a:pPr lvl="0"/>
            <a:endParaRPr lang="ru-RU" noProof="0" dirty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860FE9-81C9-4EA8-B7DB-E7ABFF06CF4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452644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38200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74686-2429-48CC-90D7-BE08D42CB83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35001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6D393AB-A676-45B5-9BB7-988A11667DEC}" type="datetimeFigureOut">
              <a:rPr lang="ru-RU" smtClean="0"/>
              <a:pPr/>
              <a:t>06.09.2020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7BC1864-2343-451B-A935-61CE442C2F8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748464" cy="288032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Ставропольский край</a:t>
            </a:r>
            <a:br>
              <a:rPr lang="ru-RU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город – курорт  Пятигорск </a:t>
            </a:r>
            <a:br>
              <a:rPr lang="ru-RU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МБДОУ №43 «</a:t>
            </a:r>
            <a:r>
              <a:rPr lang="ru-RU" b="1" dirty="0" err="1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Рябинушка</a:t>
            </a:r>
            <a:r>
              <a:rPr lang="ru-RU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b="1" dirty="0" smtClean="0">
                <a:solidFill>
                  <a:schemeClr val="bg2"/>
                </a:solidFill>
              </a:rPr>
              <a:t> </a:t>
            </a:r>
            <a:endParaRPr lang="ru-RU" b="1" dirty="0">
              <a:solidFill>
                <a:schemeClr val="bg2"/>
              </a:solidFill>
            </a:endParaRPr>
          </a:p>
        </p:txBody>
      </p:sp>
      <p:pic>
        <p:nvPicPr>
          <p:cNvPr id="1026" name="Picture 2" descr="C:\Users\яяя\Desktop\фото пятигорск 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4" y="0"/>
            <a:ext cx="9135376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99592" y="908720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Ставропольский край,  город –курорт –Пятигорск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Муниципальное  бюджетное дошкольное образовательное учреждение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детский сад №43 «</a:t>
            </a:r>
            <a:r>
              <a:rPr lang="ru-RU" sz="24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Рябинушка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  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0" y="244475"/>
            <a:ext cx="9144000" cy="1431925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ПРОЕКТ </a:t>
            </a: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СОЗДАНИЕ  «</a:t>
            </a: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ЭКОГОРОДКА В МБДОУ № 43 «</a:t>
            </a:r>
            <a:r>
              <a:rPr lang="ru-RU" sz="2200" b="1" dirty="0" err="1" smtClean="0">
                <a:solidFill>
                  <a:schemeClr val="accent5">
                    <a:lumMod val="50000"/>
                  </a:schemeClr>
                </a:solidFill>
              </a:rPr>
              <a:t>Рябинушка</a:t>
            </a:r>
            <a:r>
              <a:rPr lang="ru-RU" sz="2200" b="1" smtClean="0">
                <a:solidFill>
                  <a:schemeClr val="accent5">
                    <a:lumMod val="50000"/>
                  </a:schemeClr>
                </a:solidFill>
              </a:rPr>
              <a:t>»</a:t>
            </a:r>
            <a:br>
              <a:rPr lang="ru-RU" sz="2200" b="1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200" b="1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200" b="1" dirty="0" err="1" smtClean="0">
                <a:solidFill>
                  <a:schemeClr val="accent5">
                    <a:lumMod val="50000"/>
                  </a:schemeClr>
                </a:solidFill>
              </a:rPr>
              <a:t>в</a:t>
            </a: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 рамках </a:t>
            </a:r>
            <a:b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ЭКОЛОГИЧЕСКОГО </a:t>
            </a: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ВОСПИТАНИЯ ДОШКОЛЬНИКОВ» </a:t>
            </a:r>
            <a:r>
              <a:rPr lang="ru-RU" sz="22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2200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ru-RU" sz="2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quarter" idx="2"/>
          </p:nvPr>
        </p:nvSpPr>
        <p:spPr>
          <a:xfrm>
            <a:off x="4860031" y="1412776"/>
            <a:ext cx="3985519" cy="15121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b="1" dirty="0" err="1" smtClean="0"/>
              <a:t>Ласкина</a:t>
            </a:r>
            <a:r>
              <a:rPr lang="ru-RU" sz="1800" b="1" dirty="0" smtClean="0"/>
              <a:t>  </a:t>
            </a:r>
            <a:r>
              <a:rPr lang="ru-RU" sz="1800" b="1" dirty="0" err="1" smtClean="0"/>
              <a:t>Стелла</a:t>
            </a:r>
            <a:r>
              <a:rPr lang="ru-RU" sz="1800" b="1" dirty="0" smtClean="0"/>
              <a:t> Георгиевна</a:t>
            </a:r>
          </a:p>
          <a:p>
            <a:pPr algn="ctr">
              <a:buNone/>
            </a:pPr>
            <a:r>
              <a:rPr lang="ru-RU" sz="1800" b="1" dirty="0" smtClean="0"/>
              <a:t>Заведующий МБДОУ №43 «</a:t>
            </a:r>
            <a:r>
              <a:rPr lang="ru-RU" sz="1800" b="1" dirty="0" err="1" smtClean="0"/>
              <a:t>Рябинушка</a:t>
            </a:r>
            <a:r>
              <a:rPr lang="ru-RU" sz="1800" b="1" dirty="0" smtClean="0"/>
              <a:t>» </a:t>
            </a:r>
            <a:endParaRPr lang="ru-RU" sz="1800" b="1" dirty="0"/>
          </a:p>
        </p:txBody>
      </p:sp>
      <p:pic>
        <p:nvPicPr>
          <p:cNvPr id="4099" name="Picture 3" descr="C:\Users\яяя\Desktop\IMG_20190930_1219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67453" y="-5734048"/>
            <a:ext cx="4320159" cy="3980593"/>
          </a:xfrm>
          <a:prstGeom prst="rect">
            <a:avLst/>
          </a:prstGeom>
          <a:noFill/>
        </p:spPr>
      </p:pic>
      <p:pic>
        <p:nvPicPr>
          <p:cNvPr id="4100" name="Picture 4" descr="C:\Users\яяя\Desktop\IMG_20190930_121917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573016"/>
            <a:ext cx="2664296" cy="2833238"/>
          </a:xfrm>
          <a:prstGeom prst="rect">
            <a:avLst/>
          </a:prstGeom>
          <a:noFill/>
        </p:spPr>
      </p:pic>
      <p:pic>
        <p:nvPicPr>
          <p:cNvPr id="4101" name="Picture 5" descr="C:\Users\яяя\Desktop\МБДОУ№43\фото стенд  2\156465850392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902591"/>
            <a:ext cx="3168352" cy="2559054"/>
          </a:xfrm>
          <a:prstGeom prst="rect">
            <a:avLst/>
          </a:prstGeom>
          <a:noFill/>
        </p:spPr>
      </p:pic>
      <p:pic>
        <p:nvPicPr>
          <p:cNvPr id="7" name="Рисунок 6" descr="C:\Users\яяя\Desktop\КОПИЯ ЭКОЛЯТ  С ЭМБЛЕМОЙ  2 стенд в здании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340768"/>
            <a:ext cx="266429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171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Участники проекта: педагогический и обслуживающий персонал, воспитанники  и родители   дошкольной организации</a:t>
            </a:r>
            <a:endParaRPr lang="ru-RU" sz="2400" b="1" dirty="0"/>
          </a:p>
        </p:txBody>
      </p:sp>
      <p:pic>
        <p:nvPicPr>
          <p:cNvPr id="3075" name="Picture 3" descr="C:\Users\яяя\Desktop\МБДОУ№43\фото стенд  2\IMG_20190930_1219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6866" y="-9339260"/>
            <a:ext cx="6375083" cy="5873401"/>
          </a:xfrm>
          <a:prstGeom prst="rect">
            <a:avLst/>
          </a:prstGeom>
          <a:noFill/>
        </p:spPr>
      </p:pic>
      <p:pic>
        <p:nvPicPr>
          <p:cNvPr id="3076" name="Picture 4" descr="C:\Users\яяя\Desktop\МБДОУ№43\фото стенд  2\IMG_20191019_1056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187612" y="-6900862"/>
            <a:ext cx="7903845" cy="4131945"/>
          </a:xfrm>
          <a:prstGeom prst="rect">
            <a:avLst/>
          </a:prstGeom>
          <a:noFill/>
        </p:spPr>
      </p:pic>
      <p:pic>
        <p:nvPicPr>
          <p:cNvPr id="3077" name="Picture 5" descr="C:\Users\яяя\Desktop\МБДОУ№43\фото стенд  2\IMG_20191019_1056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5187608" y="-6900862"/>
            <a:ext cx="11116800" cy="5811603"/>
          </a:xfrm>
          <a:prstGeom prst="rect">
            <a:avLst/>
          </a:prstGeom>
          <a:noFill/>
        </p:spPr>
      </p:pic>
      <p:pic>
        <p:nvPicPr>
          <p:cNvPr id="1026" name="Picture 2" descr="C:\Users\яяя\Desktop\IMG_20191019_1056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700809"/>
            <a:ext cx="8352928" cy="49276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яяя\Pictures\2019-10-20\0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60648"/>
            <a:ext cx="6967159" cy="3556082"/>
          </a:xfrm>
          <a:prstGeom prst="rect">
            <a:avLst/>
          </a:prstGeom>
          <a:noFill/>
        </p:spPr>
      </p:pic>
      <p:pic>
        <p:nvPicPr>
          <p:cNvPr id="4098" name="Picture 2" descr="C:\Users\яяя\Pictures\2019-10-20\05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068960"/>
            <a:ext cx="5616624" cy="3513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352928" cy="66754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1800" b="1" dirty="0" smtClean="0"/>
              <a:t>ОБСУЖДАЕМ  ПРОЕКТ 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</a:rPr>
              <a:t>«МОДЕЛЬ ЭКОЛОГИЧЕСКОГО ВОСПИТАНИЯ ДОШКОЛЬНИКОВ» создание «ЭКОГОРОДКА»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2" descr="C:\Users\яяя\Desktop\МБДОУ№43\фото стенд  2\IMG_20191009_1327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5" y="1556792"/>
            <a:ext cx="3024336" cy="4608512"/>
          </a:xfrm>
        </p:spPr>
      </p:pic>
      <p:pic>
        <p:nvPicPr>
          <p:cNvPr id="3077" name="Picture 5" descr="C:\Users\яяя\Desktop\МБДОУ№43\фото доу 43 осень праздник и др 2019\IMG_20190726_1003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240000" y="-11430000"/>
            <a:ext cx="11887200" cy="8915400"/>
          </a:xfrm>
          <a:prstGeom prst="rect">
            <a:avLst/>
          </a:prstGeom>
          <a:noFill/>
        </p:spPr>
      </p:pic>
      <p:pic>
        <p:nvPicPr>
          <p:cNvPr id="3078" name="Picture 6" descr="C:\Users\яяя\Desktop\МБДОУ№43\фото доу 43 осень праздник и др 2019\IMG_20190726_1003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933056"/>
            <a:ext cx="3590868" cy="2276872"/>
          </a:xfrm>
          <a:prstGeom prst="rect">
            <a:avLst/>
          </a:prstGeom>
          <a:noFill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628800"/>
            <a:ext cx="331236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яяя\Desktop\модель проекта экол проект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8352928" cy="61206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МЕТОДОЛОГИЧЕСКАЯ Основа проекта</a:t>
            </a:r>
            <a:endParaRPr lang="ru-RU" dirty="0"/>
          </a:p>
        </p:txBody>
      </p:sp>
      <p:pic>
        <p:nvPicPr>
          <p:cNvPr id="4" name="Picture 4" descr="C:\Users\яяя\Desktop\1-obl_azb_priro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2836229" cy="3816424"/>
          </a:xfrm>
          <a:prstGeom prst="rect">
            <a:avLst/>
          </a:prstGeom>
          <a:noFill/>
        </p:spPr>
      </p:pic>
      <p:pic>
        <p:nvPicPr>
          <p:cNvPr id="5" name="Рисунок 4" descr="C:\Users\яяя\Desktop\карт эколята персонажи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060848"/>
            <a:ext cx="2952328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яяя\Desktop\клятва эколят.jpg"/>
          <p:cNvPicPr/>
          <p:nvPr/>
        </p:nvPicPr>
        <p:blipFill>
          <a:blip r:embed="rId4" cstate="print">
            <a:lum contrast="3000"/>
          </a:blip>
          <a:srcRect/>
          <a:stretch>
            <a:fillRect/>
          </a:stretch>
        </p:blipFill>
        <p:spPr bwMode="auto">
          <a:xfrm>
            <a:off x="5868144" y="2564904"/>
            <a:ext cx="3119935" cy="4067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Основная идея предлагаемого проекта: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Формирование у детей дошкольного возраста ценностей экологической культуры, основ бережного отношения, чувства ответственности к природе и навыков разумного природопользования</a:t>
            </a:r>
          </a:p>
          <a:p>
            <a:pPr lvl="0">
              <a:buNone/>
            </a:pPr>
            <a:r>
              <a:rPr lang="ru-RU" b="1" dirty="0" smtClean="0"/>
              <a:t>Срок и механизмы реализации инновационного проекта: 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3 года</a:t>
            </a:r>
            <a:r>
              <a:rPr lang="ru-RU" dirty="0" smtClean="0"/>
              <a:t> (с сентября 2020г. по май 2023г.)</a:t>
            </a:r>
          </a:p>
          <a:p>
            <a:pPr>
              <a:buNone/>
            </a:pPr>
            <a:r>
              <a:rPr lang="ru-RU" dirty="0" smtClean="0"/>
              <a:t>1 этап - информационно-аналитический </a:t>
            </a:r>
          </a:p>
          <a:p>
            <a:pPr>
              <a:buNone/>
            </a:pPr>
            <a:r>
              <a:rPr lang="ru-RU" dirty="0" smtClean="0"/>
              <a:t>2  этап - планово-организационный</a:t>
            </a:r>
          </a:p>
          <a:p>
            <a:pPr>
              <a:buNone/>
            </a:pPr>
            <a:r>
              <a:rPr lang="ru-RU" dirty="0" smtClean="0"/>
              <a:t>3 этап -  исполнительский (практический –создание «</a:t>
            </a:r>
            <a:r>
              <a:rPr lang="ru-RU" dirty="0" err="1" smtClean="0"/>
              <a:t>экогородка</a:t>
            </a:r>
            <a:r>
              <a:rPr lang="ru-RU" dirty="0" smtClean="0"/>
              <a:t>»</a:t>
            </a:r>
          </a:p>
          <a:p>
            <a:pPr>
              <a:buNone/>
            </a:pPr>
            <a:r>
              <a:rPr lang="ru-RU" dirty="0" smtClean="0"/>
              <a:t>4  этап – оценочно-рефлексивный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 smtClean="0"/>
              <a:t>Механизмы реализации проекта: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ru-RU" sz="1600" b="1" dirty="0" smtClean="0"/>
              <a:t>Правовые:  </a:t>
            </a:r>
            <a:r>
              <a:rPr lang="ru-RU" sz="1600" dirty="0" smtClean="0"/>
              <a:t>развитие и совершенствование нормативной правовой базы: разработка локальных актов, положений и т.д..</a:t>
            </a:r>
          </a:p>
          <a:p>
            <a:pPr lvl="0">
              <a:buNone/>
            </a:pPr>
            <a:r>
              <a:rPr lang="ru-RU" sz="1600" b="1" dirty="0" smtClean="0"/>
              <a:t>Организационно-управленческие: </a:t>
            </a:r>
          </a:p>
          <a:p>
            <a:pPr lvl="0">
              <a:buNone/>
            </a:pPr>
            <a:r>
              <a:rPr lang="ru-RU" sz="1600" dirty="0" smtClean="0"/>
              <a:t>- организация работы координационного   методического совета;</a:t>
            </a:r>
          </a:p>
          <a:p>
            <a:pPr lvl="0">
              <a:buNone/>
            </a:pPr>
            <a:r>
              <a:rPr lang="ru-RU" sz="1600" dirty="0" smtClean="0"/>
              <a:t>- организация эффективного сетевого взаимодействия дошкольных образовательных учреждений, социальных институтов и общественных организаций; </a:t>
            </a:r>
          </a:p>
          <a:p>
            <a:pPr lvl="0">
              <a:buNone/>
            </a:pPr>
            <a:r>
              <a:rPr lang="ru-RU" sz="1600" dirty="0" smtClean="0"/>
              <a:t>- разработка критериев и показателей эффективности реализации проекта; обобщение трансляция передового педагогического опыта участников проекта.</a:t>
            </a:r>
          </a:p>
          <a:p>
            <a:pPr lvl="0">
              <a:buNone/>
            </a:pPr>
            <a:r>
              <a:rPr lang="ru-RU" sz="1600" b="1" dirty="0" smtClean="0"/>
              <a:t>Кадровые:  </a:t>
            </a:r>
            <a:r>
              <a:rPr lang="ru-RU" sz="1600" dirty="0" smtClean="0"/>
              <a:t>развитие кадрового потенциала в части профессиональной компетентности педагогических работников по вопросам экологического воспитания;</a:t>
            </a:r>
          </a:p>
          <a:p>
            <a:pPr lvl="0">
              <a:buNone/>
            </a:pPr>
            <a:r>
              <a:rPr lang="ru-RU" sz="1600" b="1" dirty="0" smtClean="0"/>
              <a:t>Научно-методические:</a:t>
            </a:r>
          </a:p>
          <a:p>
            <a:pPr lvl="0">
              <a:buNone/>
            </a:pPr>
            <a:r>
              <a:rPr lang="ru-RU" sz="1600" dirty="0" smtClean="0"/>
              <a:t>- научное сопровождение реализации проекта;</a:t>
            </a:r>
          </a:p>
          <a:p>
            <a:pPr lvl="0">
              <a:buNone/>
            </a:pPr>
            <a:r>
              <a:rPr lang="ru-RU" sz="1600" dirty="0" smtClean="0"/>
              <a:t>- апробация и внедрение современных педагогических технологий.</a:t>
            </a:r>
          </a:p>
          <a:p>
            <a:pPr lvl="0">
              <a:buNone/>
            </a:pPr>
            <a:endParaRPr lang="ru-RU" sz="1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lvl="0">
              <a:buNone/>
            </a:pP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</a:rPr>
              <a:t>Финансово-экономические: </a:t>
            </a:r>
            <a:r>
              <a:rPr lang="ru-RU" sz="1600" dirty="0" smtClean="0"/>
              <a:t>использование системы материального стимулирования педагогических работников по результатам реализации проекта.</a:t>
            </a:r>
          </a:p>
          <a:p>
            <a:pPr lvl="0">
              <a:buNone/>
            </a:pPr>
            <a:endParaRPr lang="ru-RU" sz="1600" b="1" dirty="0" smtClean="0"/>
          </a:p>
          <a:p>
            <a:pPr lvl="0">
              <a:buNone/>
            </a:pPr>
            <a:r>
              <a:rPr lang="ru-RU" sz="1600" b="1" dirty="0" smtClean="0"/>
              <a:t>Информационные: </a:t>
            </a:r>
            <a:r>
              <a:rPr lang="ru-RU" sz="1600" dirty="0" smtClean="0"/>
              <a:t>использование современных информационных и коммуникационных технологий, электронных информационно-методических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Методы      исследования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779912" y="1556792"/>
            <a:ext cx="5184576" cy="4569371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-  теоретический </a:t>
            </a:r>
            <a:r>
              <a:rPr lang="ru-RU" b="1" dirty="0"/>
              <a:t>анализ педагогической </a:t>
            </a:r>
            <a:r>
              <a:rPr lang="ru-RU" b="1" dirty="0" smtClean="0"/>
              <a:t> литературы</a:t>
            </a:r>
          </a:p>
          <a:p>
            <a:pPr>
              <a:buFontTx/>
              <a:buChar char="-"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-  анализ вопроса  ФГОС ДО (стандарты);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-  системный </a:t>
            </a:r>
            <a:r>
              <a:rPr lang="ru-RU" b="1" dirty="0"/>
              <a:t>анализ процесса экологического воспитания </a:t>
            </a:r>
            <a:r>
              <a:rPr lang="ru-RU" b="1" dirty="0" smtClean="0"/>
              <a:t>детей дошкольного возраста;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- анализ </a:t>
            </a:r>
            <a:r>
              <a:rPr lang="ru-RU" b="1" dirty="0"/>
              <a:t>и систематизация опыта экологической практики в </a:t>
            </a:r>
            <a:r>
              <a:rPr lang="ru-RU" b="1" dirty="0" smtClean="0"/>
              <a:t>дошкольных учреждениях Ставропольского края и родного города.</a:t>
            </a:r>
            <a:endParaRPr lang="ru-RU" b="1" dirty="0"/>
          </a:p>
          <a:p>
            <a:endParaRPr lang="ru-RU" dirty="0"/>
          </a:p>
        </p:txBody>
      </p:sp>
      <p:pic>
        <p:nvPicPr>
          <p:cNvPr id="5122" name="Picture 2" descr="C:\Users\яяя\Desktop\15684628203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1728192" cy="2088232"/>
          </a:xfrm>
          <a:prstGeom prst="rect">
            <a:avLst/>
          </a:prstGeom>
          <a:noFill/>
        </p:spPr>
      </p:pic>
      <p:pic>
        <p:nvPicPr>
          <p:cNvPr id="1026" name="Picture 2" descr="C:\Users\яяя\Desktop\МБДОУ№43\вацап  доу 43 лето осень\15684628199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1" y="4005064"/>
            <a:ext cx="1800199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9316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820858181"/>
              </p:ext>
            </p:extLst>
          </p:nvPr>
        </p:nvGraphicFramePr>
        <p:xfrm>
          <a:off x="539552" y="1412776"/>
          <a:ext cx="8263136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4" descr="C:\Users\яяя\Pictures\2019-10-20\01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1628800"/>
            <a:ext cx="2016224" cy="1656184"/>
          </a:xfrm>
          <a:prstGeom prst="rect">
            <a:avLst/>
          </a:prstGeom>
          <a:noFill/>
        </p:spPr>
      </p:pic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Схема построения экологического образования в ДОУ</a:t>
            </a:r>
          </a:p>
        </p:txBody>
      </p:sp>
    </p:spTree>
    <p:extLst>
      <p:ext uri="{BB962C8B-B14F-4D97-AF65-F5344CB8AC3E}">
        <p14:creationId xmlns="" xmlns:p14="http://schemas.microsoft.com/office/powerpoint/2010/main" val="63933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4800" y="457200"/>
            <a:ext cx="8686800" cy="117160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Методы и приемы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, 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использованные в экологическом образовании  ДОШКОЛЬНИКОВ</a:t>
            </a: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</p:txBody>
      </p:sp>
      <p:sp>
        <p:nvSpPr>
          <p:cNvPr id="4505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872067" y="2420888"/>
            <a:ext cx="7408333" cy="370527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000" dirty="0" smtClean="0"/>
              <a:t>- метод наблюдения с подключением различных анализаторов,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000" dirty="0" smtClean="0"/>
              <a:t>- опыты и эксперименты,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000" dirty="0" smtClean="0"/>
              <a:t>- проблемные ситуации или проведение опытов (позволяющих «открыть новое знание»);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000" dirty="0" smtClean="0"/>
              <a:t>- словесные методы (беседа, проблемные вопросы, рассказы - описание и т.п.),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000" dirty="0" smtClean="0"/>
              <a:t>- практическая деятельность в природе (труд в природе, экологические акции, изобразительная деятельность с отображением природы),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000" dirty="0" smtClean="0"/>
              <a:t>- игровые методы и игра,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000" dirty="0" smtClean="0"/>
              <a:t>- практическая работа и поисковая деятельность;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000" dirty="0" smtClean="0"/>
              <a:t>- экскурсии,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000" dirty="0" smtClean="0"/>
              <a:t>- метод проектов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dirty="0" smtClean="0"/>
          </a:p>
          <a:p>
            <a:pPr eaLnBrk="1" hangingPunct="1">
              <a:lnSpc>
                <a:spcPct val="80000"/>
              </a:lnSpc>
              <a:defRPr/>
            </a:pPr>
            <a:endParaRPr lang="ru-RU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143806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Формы  работы  с  детьми</a:t>
            </a:r>
          </a:p>
        </p:txBody>
      </p:sp>
      <p:sp>
        <p:nvSpPr>
          <p:cNvPr id="4608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 ООД (занятия);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Наблюдения в природе, целевые экскурсии;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практическая деятельность в природе (труд);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природоохранные акции;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экологические проекты (педагогические, детско-родительские);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проведение экологических викторин и олимпиад;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ru-RU" sz="2400" dirty="0" smtClean="0"/>
              <a:t>выпуск детьми экологических листовок, плакатов, буклетов, газет, кружок   дополнительнительного  образования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ru-RU" sz="2400" dirty="0" smtClean="0"/>
              <a:t>«Юный эколог» 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400" dirty="0" smtClean="0"/>
          </a:p>
        </p:txBody>
      </p:sp>
    </p:spTree>
    <p:extLst>
      <p:ext uri="{BB962C8B-B14F-4D97-AF65-F5344CB8AC3E}">
        <p14:creationId xmlns="" xmlns:p14="http://schemas.microsoft.com/office/powerpoint/2010/main" val="389288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Условия организации работы с родителями</a:t>
            </a:r>
          </a:p>
        </p:txBody>
      </p:sp>
      <p:sp>
        <p:nvSpPr>
          <p:cNvPr id="5734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800" dirty="0" smtClean="0"/>
              <a:t>- разработки содержания эмоционально-положительного общения детей с родителями в общественно-трудовых отношениях в рамках семьи, в условиях праздника и повседневной работы;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endParaRPr lang="ru-RU" sz="2800" dirty="0" smtClean="0"/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800" dirty="0" smtClean="0"/>
              <a:t>- создания эколого-развивающей среды в целях компетентности педагогов и родителей в данном вопросе;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endParaRPr lang="ru-RU" sz="2800" dirty="0" smtClean="0"/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2800" dirty="0" smtClean="0"/>
              <a:t>- методического обеспечения, включающего планы работы и конспекты мероприятий по приобщению к природе.</a:t>
            </a:r>
          </a:p>
        </p:txBody>
      </p:sp>
    </p:spTree>
    <p:extLst>
      <p:ext uri="{BB962C8B-B14F-4D97-AF65-F5344CB8AC3E}">
        <p14:creationId xmlns="" xmlns:p14="http://schemas.microsoft.com/office/powerpoint/2010/main" val="278600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244475"/>
            <a:ext cx="8518525" cy="174466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Природоохранные акции </a:t>
            </a:r>
            <a:b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– </a:t>
            </a:r>
            <a:r>
              <a:rPr lang="ru-RU" sz="2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это общественно-значимые мероприятия, направленные на сохранение объектов природы:</a:t>
            </a:r>
          </a:p>
        </p:txBody>
      </p:sp>
      <p:sp>
        <p:nvSpPr>
          <p:cNvPr id="6451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68313" y="2276475"/>
            <a:ext cx="8351837" cy="4191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«Посади дерево» (к Дню Земли),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«День цветов» (посадка цветочных аллей);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 -  «Подарок близким» (выращивание тюльпанов к 8 Марта);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«Витамины на подоконнике» (выращивание лука, укропа, петрушки в пищу детям, зелени для корма животным)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«Майский букет» (выращивание цветов к 9 Мая),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«Красота для всех» (разбивка новых газонов, перепланировка старых);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«Птичья столовая» (изготовление кормушек и подкормка птиц в зимнее время),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«Лесная аптека» (сбор лекарственных трав),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«Книжника больница»,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«Чистота спасет мир» (субботники на территории),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«Елочка – зелена иголочка» (пропаганда использования искусственных елок  в украшении жилищ),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«Зоркое око» (фото красивых мест родного края)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- «Спасем муравейник»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ru-RU" sz="1600" dirty="0" smtClean="0"/>
              <a:t> и другие</a:t>
            </a:r>
          </a:p>
        </p:txBody>
      </p:sp>
    </p:spTree>
    <p:extLst>
      <p:ext uri="{BB962C8B-B14F-4D97-AF65-F5344CB8AC3E}">
        <p14:creationId xmlns="" xmlns:p14="http://schemas.microsoft.com/office/powerpoint/2010/main" val="339531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31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ПРИМЕРНАЯ   ТЕМАТИКА   </a:t>
            </a:r>
            <a:r>
              <a:rPr lang="ru-RU" sz="31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МИНИпроектов</a:t>
            </a:r>
            <a:r>
              <a:rPr lang="ru-RU" sz="31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ВОСПИТАТЕЛЕЙ  В РАМКАХ  ОСНОВНОГО ПРОЕКТА: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исследовательско - экспериментальные</a:t>
            </a:r>
          </a:p>
        </p:txBody>
      </p:sp>
      <p:sp>
        <p:nvSpPr>
          <p:cNvPr id="59395" name="Rectangle 3"/>
          <p:cNvSpPr>
            <a:spLocks noGrp="1" noRot="1" noChangeArrowheads="1"/>
          </p:cNvSpPr>
          <p:nvPr>
            <p:ph sz="half" idx="1"/>
          </p:nvPr>
        </p:nvSpPr>
        <p:spPr>
          <a:xfrm>
            <a:off x="611188" y="1905000"/>
            <a:ext cx="4154487" cy="4476750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Свойства воды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Насекомые в природе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Воздух и жизнь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Условия для жизни растений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Животные детского сада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Аквариум и его подводный мир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Зимующие птицы 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Наши зеленые друзья (посадим огород, цветник);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Пернатые гости 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400" dirty="0" smtClean="0"/>
          </a:p>
        </p:txBody>
      </p:sp>
      <p:sp>
        <p:nvSpPr>
          <p:cNvPr id="59396" name="Rectangle 4"/>
          <p:cNvSpPr>
            <a:spLocks noGrp="1" noRot="1" noChangeArrowheads="1"/>
          </p:cNvSpPr>
          <p:nvPr>
            <p:ph sz="half" idx="2"/>
          </p:nvPr>
        </p:nvSpPr>
        <p:spPr>
          <a:xfrm>
            <a:off x="4859338" y="1905000"/>
            <a:ext cx="3986212" cy="4619625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Роль растений в жизни человека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Аптека на подоконнике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Огород на окне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</a:t>
            </a:r>
            <a:r>
              <a:rPr lang="ru-RU" sz="2400" dirty="0" err="1" smtClean="0"/>
              <a:t>Эко-мир</a:t>
            </a:r>
            <a:r>
              <a:rPr lang="ru-RU" sz="2400" dirty="0" smtClean="0"/>
              <a:t> детского сада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</a:t>
            </a:r>
            <a:r>
              <a:rPr lang="ru-RU" sz="2400" dirty="0" err="1" smtClean="0"/>
              <a:t>Эко-мир</a:t>
            </a:r>
            <a:r>
              <a:rPr lang="ru-RU" sz="2400" dirty="0" smtClean="0"/>
              <a:t>  моей семьи (наш любимый сад, растения в доме и т.п.)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Мы пригласили природу в дом: Природа в доме.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ru-RU" sz="2400" dirty="0" smtClean="0"/>
              <a:t>- Домик для дятла</a:t>
            </a:r>
            <a:endParaRPr lang="ru-RU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27106218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93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93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  <p:bldP spid="59395" grpId="0" build="p"/>
      <p:bldP spid="5939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Наши достижения в экологическом воспитании детей</a:t>
            </a:r>
          </a:p>
        </p:txBody>
      </p:sp>
      <p:sp>
        <p:nvSpPr>
          <p:cNvPr id="6246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sz="2800" dirty="0"/>
              <a:t>• у детей появилось желание общаться с природой и отражать свои впечатления через различные виды деятельности;</a:t>
            </a:r>
          </a:p>
          <a:p>
            <a:pPr>
              <a:buNone/>
            </a:pPr>
            <a:r>
              <a:rPr lang="ru-RU" sz="2800" dirty="0"/>
              <a:t>• сформировано осознанно-правильное отношение к объектам и явлениям природы;</a:t>
            </a:r>
          </a:p>
          <a:p>
            <a:pPr>
              <a:buNone/>
            </a:pPr>
            <a:r>
              <a:rPr lang="ru-RU" sz="2800" dirty="0"/>
              <a:t>• сформированы начала экологической культуры детей;</a:t>
            </a:r>
          </a:p>
          <a:p>
            <a:pPr>
              <a:buNone/>
            </a:pPr>
            <a:r>
              <a:rPr lang="ru-RU" sz="2800" dirty="0"/>
              <a:t>• дети получают практические знания по охране природы;</a:t>
            </a:r>
          </a:p>
          <a:p>
            <a:pPr>
              <a:buNone/>
            </a:pPr>
            <a:r>
              <a:rPr lang="ru-RU" sz="2800" dirty="0"/>
              <a:t>• развиваются речевые навыки детей;</a:t>
            </a:r>
          </a:p>
          <a:p>
            <a:pPr>
              <a:buNone/>
            </a:pPr>
            <a:r>
              <a:rPr lang="ru-RU" sz="2800" dirty="0"/>
              <a:t>• дети учатся экспериментировать, анализировать, делать выводы.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800" dirty="0" smtClean="0"/>
          </a:p>
        </p:txBody>
      </p:sp>
    </p:spTree>
    <p:extLst>
      <p:ext uri="{BB962C8B-B14F-4D97-AF65-F5344CB8AC3E}">
        <p14:creationId xmlns="" xmlns:p14="http://schemas.microsoft.com/office/powerpoint/2010/main" val="3915982783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  <p:bldP spid="6246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 sz="quarter"/>
          </p:nvPr>
        </p:nvSpPr>
        <p:spPr>
          <a:xfrm>
            <a:off x="457201" y="244475"/>
            <a:ext cx="8363272" cy="952277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ru-RU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ЭКОЛОГИЧЕСКИЕ   ЦЕНТРЫ , ЦВЕТНИКИ И  ОГОРОДЫ»</a:t>
            </a:r>
          </a:p>
        </p:txBody>
      </p:sp>
      <p:pic>
        <p:nvPicPr>
          <p:cNvPr id="6146" name="Picture 2" descr="C:\Users\яяя\Desktop\МБДОУ№43\эколята\ОГОРОД НА ОКОШКЕ  ПРИМЕР ОФОРМЛЕНИЯ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1628800"/>
            <a:ext cx="2448272" cy="1944216"/>
          </a:xfrm>
          <a:prstGeom prst="rect">
            <a:avLst/>
          </a:prstGeom>
          <a:noFill/>
        </p:spPr>
      </p:pic>
      <p:pic>
        <p:nvPicPr>
          <p:cNvPr id="6147" name="Picture 3" descr="C:\Users\яяя\Desktop\МБДОУ№43\фото доу 43 осень праздник и др 2019\IMG_20190721_151929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779912" y="4221088"/>
            <a:ext cx="1728192" cy="2304256"/>
          </a:xfrm>
          <a:prstGeom prst="rect">
            <a:avLst/>
          </a:prstGeom>
          <a:noFill/>
        </p:spPr>
      </p:pic>
      <p:pic>
        <p:nvPicPr>
          <p:cNvPr id="6148" name="Picture 4" descr="C:\Users\яяя\Desktop\МБДОУ№43\фото доу 43 осень праздник и др 2019\IMG_20190725_091330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395536" y="4221088"/>
            <a:ext cx="2692400" cy="2232248"/>
          </a:xfrm>
          <a:prstGeom prst="rect">
            <a:avLst/>
          </a:prstGeom>
          <a:noFill/>
        </p:spPr>
      </p:pic>
      <p:pic>
        <p:nvPicPr>
          <p:cNvPr id="6149" name="Picture 5" descr="C:\Users\яяя\Desktop\МБДОУ№43\фото доу 43 осень праздник и др 2019\IMG_20190805_11271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1556792"/>
            <a:ext cx="2692400" cy="2019300"/>
          </a:xfrm>
          <a:prstGeom prst="rect">
            <a:avLst/>
          </a:prstGeom>
          <a:noFill/>
        </p:spPr>
      </p:pic>
      <p:pic>
        <p:nvPicPr>
          <p:cNvPr id="22" name="Picture 5" descr="C:\Users\яяя\Desktop\МБДОУ№43\фото доу 43 осень праздник и др 2019\IMG_20190725_09155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4221088"/>
            <a:ext cx="1847282" cy="2232248"/>
          </a:xfrm>
          <a:prstGeom prst="rect">
            <a:avLst/>
          </a:prstGeom>
          <a:noFill/>
        </p:spPr>
      </p:pic>
      <p:pic>
        <p:nvPicPr>
          <p:cNvPr id="24" name="Picture 7" descr="C:\Users\яяя\Desktop\МБДОУ№43\фото доу 43 осень праздник и др 2019\IMG_20191019_09503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1412776"/>
            <a:ext cx="1656184" cy="22082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8393601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251520" y="244475"/>
            <a:ext cx="8590855" cy="1024285"/>
          </a:xfrm>
        </p:spPr>
        <p:txBody>
          <a:bodyPr/>
          <a:lstStyle/>
          <a:p>
            <a:pPr algn="ctr"/>
            <a:r>
              <a:rPr lang="ru-RU" b="1" dirty="0" smtClean="0"/>
              <a:t>КОНКУРС « ОСЕНЬ В ГОСТЯХ У РЕБЯТ»</a:t>
            </a: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6" descr="C:\Users\яяя\Desktop\МБДОУ№43\фото доу 43 осень праздник и др 2019\IMG_20191018_091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149080"/>
            <a:ext cx="4032449" cy="2332327"/>
          </a:xfrm>
          <a:prstGeom prst="rect">
            <a:avLst/>
          </a:prstGeom>
          <a:noFill/>
        </p:spPr>
      </p:pic>
      <p:pic>
        <p:nvPicPr>
          <p:cNvPr id="7170" name="Picture 2" descr="C:\Users\яяя\Desktop\МБДОУ№43\фото доу 43 осень праздник и др 2019\IMG_20191018_09095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916832"/>
            <a:ext cx="3960440" cy="2019300"/>
          </a:xfrm>
          <a:prstGeom prst="rect">
            <a:avLst/>
          </a:prstGeom>
          <a:noFill/>
        </p:spPr>
      </p:pic>
      <p:pic>
        <p:nvPicPr>
          <p:cNvPr id="7171" name="Picture 3" descr="C:\Users\яяя\Desktop\МБДОУ№43\фото доу 43 осень праздник и др 2019\IMG_20191018_09111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44824"/>
            <a:ext cx="1514475" cy="2019300"/>
          </a:xfrm>
          <a:prstGeom prst="rect">
            <a:avLst/>
          </a:prstGeom>
          <a:noFill/>
        </p:spPr>
      </p:pic>
      <p:pic>
        <p:nvPicPr>
          <p:cNvPr id="7172" name="Picture 4" descr="C:\Users\яяя\Desktop\МБДОУ№43\фото доу 43 осень праздник и др 2019\IMG_20191018_09110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1844824"/>
            <a:ext cx="1514475" cy="2019300"/>
          </a:xfrm>
          <a:prstGeom prst="rect">
            <a:avLst/>
          </a:prstGeom>
          <a:noFill/>
        </p:spPr>
      </p:pic>
      <p:pic>
        <p:nvPicPr>
          <p:cNvPr id="14" name="Picture 7" descr="C:\Users\яяя\Desktop\МБДОУ№43\фото доу 43 осень праздник и др 2019\IMG_20191018_0911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4221088"/>
            <a:ext cx="1618064" cy="2304256"/>
          </a:xfrm>
          <a:prstGeom prst="rect">
            <a:avLst/>
          </a:prstGeom>
          <a:noFill/>
        </p:spPr>
      </p:pic>
      <p:pic>
        <p:nvPicPr>
          <p:cNvPr id="7174" name="Picture 6" descr="C:\Users\яяя\Desktop\МБДОУ№43\фото доу 43 осень праздник и др 2019\IMG_20191018_09111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4221089"/>
            <a:ext cx="1691680" cy="22555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РИСУЕМ ВМЕСТЕ С РОДИТЕЛЯМИ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яяя\Desktop\respublikanskij-konkurs-iskusstv-kraski-rodiny_5d8dac4a4280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6142" y="1905000"/>
            <a:ext cx="3871590" cy="2019300"/>
          </a:xfrm>
          <a:prstGeom prst="rect">
            <a:avLst/>
          </a:prstGeom>
          <a:noFill/>
        </p:spPr>
      </p:pic>
      <p:pic>
        <p:nvPicPr>
          <p:cNvPr id="1027" name="Picture 3" descr="C:\Users\яяя\Desktop\img22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35612" y="1905000"/>
            <a:ext cx="2692400" cy="2019300"/>
          </a:xfrm>
          <a:prstGeom prst="rect">
            <a:avLst/>
          </a:prstGeom>
          <a:noFill/>
        </p:spPr>
      </p:pic>
      <p:pic>
        <p:nvPicPr>
          <p:cNvPr id="1028" name="Picture 4" descr="C:\Users\яяя\Desktop\1463734678_11.9.110a.3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7337" y="4076700"/>
            <a:ext cx="3028950" cy="2019300"/>
          </a:xfrm>
          <a:prstGeom prst="rect">
            <a:avLst/>
          </a:prstGeom>
          <a:noFill/>
        </p:spPr>
      </p:pic>
      <p:pic>
        <p:nvPicPr>
          <p:cNvPr id="1029" name="Picture 5" descr="C:\Users\яяя\Desktop\s1200.jpg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076700"/>
            <a:ext cx="3960439" cy="2019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Рисунки   детей</a:t>
            </a:r>
          </a:p>
        </p:txBody>
      </p:sp>
      <p:pic>
        <p:nvPicPr>
          <p:cNvPr id="34822" name="Picture 8" descr="наш детский сад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464" y="2708920"/>
            <a:ext cx="4824536" cy="46084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DSC05872 - коп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4499992" cy="486886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0421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397991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  <a:t>СПАСИБО ЗА ВНИМАНИЕ!</a:t>
            </a:r>
            <a:b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endParaRPr lang="ru-RU" sz="6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389</TotalTime>
  <Words>827</Words>
  <Application>Microsoft Office PowerPoint</Application>
  <PresentationFormat>Экран (4:3)</PresentationFormat>
  <Paragraphs>126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Трек</vt:lpstr>
      <vt:lpstr>Ставропольский край  город – курорт  Пятигорск  МБДОУ №43 «Рябинушка» </vt:lpstr>
      <vt:lpstr>ПРОЕКТ  СОЗДАНИЕ  «ЭКОГОРОДКА В МБДОУ № 43 «Рябинушка»  в рамках  ЭКОЛОГИЧЕСКОГО ВОСПИТАНИЯ ДОШКОЛЬНИКОВ»  </vt:lpstr>
      <vt:lpstr>Участники проекта: педагогический и обслуживающий персонал, воспитанники  и родители   дошкольной организации</vt:lpstr>
      <vt:lpstr>Слайд 4</vt:lpstr>
      <vt:lpstr> ОБСУЖДАЕМ  ПРОЕКТ «МОДЕЛЬ ЭКОЛОГИЧЕСКОГО ВОСПИТАНИЯ ДОШКОЛЬНИКОВ» создание «ЭКОГОРОДКА»  </vt:lpstr>
      <vt:lpstr>Слайд 6</vt:lpstr>
      <vt:lpstr>МЕТОДОЛОГИЧЕСКАЯ Основа проекта</vt:lpstr>
      <vt:lpstr>Основная идея предлагаемого проекта:   </vt:lpstr>
      <vt:lpstr>Механизмы реализации проекта: </vt:lpstr>
      <vt:lpstr>Методы      исследования</vt:lpstr>
      <vt:lpstr>Схема построения экологического образования в ДОУ</vt:lpstr>
      <vt:lpstr>Методы и приемы,  использованные в экологическом образовании  ДОШКОЛЬНИКОВ </vt:lpstr>
      <vt:lpstr>Формы  работы  с  детьми</vt:lpstr>
      <vt:lpstr>Условия организации работы с родителями</vt:lpstr>
      <vt:lpstr>Природоохранные акции  – это общественно-значимые мероприятия, направленные на сохранение объектов природы:</vt:lpstr>
      <vt:lpstr>ПРИМЕРНАЯ   ТЕМАТИКА   МИНИпроектов ВОСПИТАТЕЛЕЙ  В РАМКАХ  ОСНОВНОГО ПРОЕКТА:  исследовательско - экспериментальные</vt:lpstr>
      <vt:lpstr>Наши достижения в экологическом воспитании детей</vt:lpstr>
      <vt:lpstr>ЭКОЛОГИЧЕСКИЕ   ЦЕНТРЫ , ЦВЕТНИКИ И  ОГОРОДЫ»</vt:lpstr>
      <vt:lpstr>КОНКУРС « ОСЕНЬ В ГОСТЯХ У РЕБЯТ»</vt:lpstr>
      <vt:lpstr>РИСУЕМ ВМЕСТЕ С РОДИТЕЛЯМИ</vt:lpstr>
      <vt:lpstr>Рисунки   детей</vt:lpstr>
      <vt:lpstr>СПАСИБО ЗА ВНИМАНИЕ! </vt:lpstr>
    </vt:vector>
  </TitlesOfParts>
  <Company>PC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заведующей</dc:title>
  <dc:creator>PC</dc:creator>
  <cp:lastModifiedBy>яяя</cp:lastModifiedBy>
  <cp:revision>53</cp:revision>
  <dcterms:created xsi:type="dcterms:W3CDTF">2011-12-03T05:00:39Z</dcterms:created>
  <dcterms:modified xsi:type="dcterms:W3CDTF">2020-09-06T12:22:49Z</dcterms:modified>
</cp:coreProperties>
</file>