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0" r:id="rId6"/>
    <p:sldId id="259" r:id="rId7"/>
    <p:sldId id="273" r:id="rId8"/>
    <p:sldId id="257" r:id="rId9"/>
    <p:sldId id="268" r:id="rId10"/>
    <p:sldId id="282" r:id="rId11"/>
    <p:sldId id="269" r:id="rId12"/>
    <p:sldId id="283" r:id="rId13"/>
    <p:sldId id="274" r:id="rId14"/>
    <p:sldId id="275" r:id="rId15"/>
    <p:sldId id="276" r:id="rId16"/>
    <p:sldId id="277" r:id="rId17"/>
    <p:sldId id="272" r:id="rId18"/>
    <p:sldId id="281" r:id="rId19"/>
    <p:sldId id="278" r:id="rId20"/>
    <p:sldId id="279" r:id="rId21"/>
    <p:sldId id="280" r:id="rId22"/>
    <p:sldId id="284" r:id="rId2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CA3699"/>
    <a:srgbClr val="66FF33"/>
    <a:srgbClr val="73EF6D"/>
    <a:srgbClr val="DD7FBE"/>
    <a:srgbClr val="008000"/>
    <a:srgbClr val="99CC00"/>
    <a:srgbClr val="00CC00"/>
    <a:srgbClr val="009900"/>
    <a:srgbClr val="00C4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5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высокий</c:v>
                </c:pt>
                <c:pt idx="1">
                  <c:v>соответствия возрасту</c:v>
                </c:pt>
                <c:pt idx="2">
                  <c:v>средний</c:v>
                </c:pt>
                <c:pt idx="3">
                  <c:v> низкий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</c:v>
                </c:pt>
                <c:pt idx="1">
                  <c:v>3</c:v>
                </c:pt>
                <c:pt idx="2">
                  <c:v>5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высокий</c:v>
                </c:pt>
                <c:pt idx="1">
                  <c:v>соответствия возрасту</c:v>
                </c:pt>
                <c:pt idx="2">
                  <c:v>средний</c:v>
                </c:pt>
                <c:pt idx="3">
                  <c:v> низкий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</c:v>
                </c:pt>
                <c:pt idx="1">
                  <c:v>3</c:v>
                </c:pt>
                <c:pt idx="2">
                  <c:v>5</c:v>
                </c:pt>
                <c:pt idx="3">
                  <c:v>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высокий</c:v>
                </c:pt>
                <c:pt idx="1">
                  <c:v>соответствия возрасту</c:v>
                </c:pt>
                <c:pt idx="2">
                  <c:v>средний</c:v>
                </c:pt>
                <c:pt idx="3">
                  <c:v> низкий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3</c:v>
                </c:pt>
                <c:pt idx="2">
                  <c:v>5</c:v>
                </c:pt>
                <c:pt idx="3">
                  <c:v>1</c:v>
                </c:pt>
              </c:numCache>
            </c:numRef>
          </c:val>
        </c:ser>
        <c:overlap val="100"/>
        <c:axId val="94876032"/>
        <c:axId val="94877568"/>
      </c:barChart>
      <c:catAx>
        <c:axId val="94876032"/>
        <c:scaling>
          <c:orientation val="minMax"/>
        </c:scaling>
        <c:axPos val="b"/>
        <c:tickLblPos val="nextTo"/>
        <c:crossAx val="94877568"/>
        <c:crosses val="autoZero"/>
        <c:auto val="1"/>
        <c:lblAlgn val="ctr"/>
        <c:lblOffset val="100"/>
      </c:catAx>
      <c:valAx>
        <c:axId val="94877568"/>
        <c:scaling>
          <c:orientation val="minMax"/>
        </c:scaling>
        <c:axPos val="l"/>
        <c:majorGridlines/>
        <c:numFmt formatCode="General" sourceLinked="1"/>
        <c:tickLblPos val="nextTo"/>
        <c:crossAx val="94876032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высокий</c:v>
                </c:pt>
                <c:pt idx="1">
                  <c:v>соответствия возрасту</c:v>
                </c:pt>
                <c:pt idx="2">
                  <c:v>средний</c:v>
                </c:pt>
                <c:pt idx="3">
                  <c:v>низкий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1</c:v>
                </c:pt>
                <c:pt idx="2">
                  <c:v>2</c:v>
                </c:pt>
                <c:pt idx="3">
                  <c:v>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высокий</c:v>
                </c:pt>
                <c:pt idx="1">
                  <c:v>соответствия возрасту</c:v>
                </c:pt>
                <c:pt idx="2">
                  <c:v>средний</c:v>
                </c:pt>
                <c:pt idx="3">
                  <c:v>низкий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1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высокий</c:v>
                </c:pt>
                <c:pt idx="1">
                  <c:v>соответствия возрасту</c:v>
                </c:pt>
                <c:pt idx="2">
                  <c:v>средний</c:v>
                </c:pt>
                <c:pt idx="3">
                  <c:v>низкий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1">
                  <c:v>1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overlap val="100"/>
        <c:axId val="164780672"/>
        <c:axId val="164790656"/>
      </c:barChart>
      <c:catAx>
        <c:axId val="164780672"/>
        <c:scaling>
          <c:orientation val="minMax"/>
        </c:scaling>
        <c:axPos val="b"/>
        <c:tickLblPos val="nextTo"/>
        <c:crossAx val="164790656"/>
        <c:crosses val="autoZero"/>
        <c:auto val="1"/>
        <c:lblAlgn val="ctr"/>
        <c:lblOffset val="100"/>
      </c:catAx>
      <c:valAx>
        <c:axId val="164790656"/>
        <c:scaling>
          <c:orientation val="minMax"/>
        </c:scaling>
        <c:axPos val="l"/>
        <c:majorGridlines/>
        <c:numFmt formatCode="General" sourceLinked="1"/>
        <c:tickLblPos val="nextTo"/>
        <c:crossAx val="164780672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1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5.png"/><Relationship Id="rId4" Type="http://schemas.openxmlformats.org/officeDocument/2006/relationships/image" Target="../media/image2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5" Type="http://schemas.openxmlformats.org/officeDocument/2006/relationships/image" Target="../media/image12.png"/><Relationship Id="rId4" Type="http://schemas.openxmlformats.org/officeDocument/2006/relationships/image" Target="../media/image2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5" Type="http://schemas.openxmlformats.org/officeDocument/2006/relationships/image" Target="../media/image12.png"/><Relationship Id="rId4" Type="http://schemas.openxmlformats.org/officeDocument/2006/relationships/image" Target="../media/image22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7.jpeg"/><Relationship Id="rId5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4.png"/><Relationship Id="rId7" Type="http://schemas.openxmlformats.org/officeDocument/2006/relationships/image" Target="../media/image3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png"/><Relationship Id="rId5" Type="http://schemas.openxmlformats.org/officeDocument/2006/relationships/image" Target="../media/image30.png"/><Relationship Id="rId4" Type="http://schemas.openxmlformats.org/officeDocument/2006/relationships/image" Target="../media/image17.png"/><Relationship Id="rId9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3.png"/><Relationship Id="rId5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5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 l="-45000" r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Овал 34"/>
          <p:cNvSpPr/>
          <p:nvPr userDrawn="1"/>
        </p:nvSpPr>
        <p:spPr>
          <a:xfrm>
            <a:off x="3276600" y="3886200"/>
            <a:ext cx="762000" cy="6096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129235843__a76fb_ff60a29c_3orig.png"/>
          <p:cNvPicPr>
            <a:picLocks noChangeAspect="1"/>
          </p:cNvPicPr>
          <p:nvPr userDrawn="1"/>
        </p:nvPicPr>
        <p:blipFill>
          <a:blip r:embed="rId3" cstate="print"/>
          <a:srcRect b="6977"/>
          <a:stretch>
            <a:fillRect/>
          </a:stretch>
        </p:blipFill>
        <p:spPr>
          <a:xfrm>
            <a:off x="3886200" y="3200400"/>
            <a:ext cx="5039130" cy="3124200"/>
          </a:xfrm>
          <a:prstGeom prst="rect">
            <a:avLst/>
          </a:prstGeom>
        </p:spPr>
      </p:pic>
      <p:pic>
        <p:nvPicPr>
          <p:cNvPr id="33" name="Рисунок 32" descr="09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>
          <a:xfrm>
            <a:off x="4953000" y="5715000"/>
            <a:ext cx="677532" cy="759993"/>
          </a:xfrm>
          <a:prstGeom prst="rect">
            <a:avLst/>
          </a:prstGeom>
        </p:spPr>
      </p:pic>
      <p:pic>
        <p:nvPicPr>
          <p:cNvPr id="31" name="Рисунок 30" descr="4196216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>
          <a:xfrm>
            <a:off x="5715000" y="3048000"/>
            <a:ext cx="457200" cy="492369"/>
          </a:xfrm>
          <a:prstGeom prst="rect">
            <a:avLst/>
          </a:prstGeom>
        </p:spPr>
      </p:pic>
      <p:pic>
        <p:nvPicPr>
          <p:cNvPr id="27" name="Рисунок 26" descr="750170.png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>
          <a:xfrm rot="355826">
            <a:off x="8315685" y="2627079"/>
            <a:ext cx="726681" cy="471299"/>
          </a:xfrm>
          <a:prstGeom prst="rect">
            <a:avLst/>
          </a:prstGeom>
        </p:spPr>
      </p:pic>
      <p:pic>
        <p:nvPicPr>
          <p:cNvPr id="28" name="Рисунок 27" descr="8f6ae011ce60d7e1f2ec25f212eff7c6.gif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6172200" y="1524000"/>
            <a:ext cx="1749888" cy="1950396"/>
          </a:xfrm>
          <a:prstGeom prst="rect">
            <a:avLst/>
          </a:prstGeom>
        </p:spPr>
      </p:pic>
      <p:pic>
        <p:nvPicPr>
          <p:cNvPr id="30" name="Рисунок 29" descr="3995207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 rot="19978462">
            <a:off x="2467215" y="2082068"/>
            <a:ext cx="1472053" cy="1486774"/>
          </a:xfrm>
          <a:prstGeom prst="rect">
            <a:avLst/>
          </a:prstGeom>
        </p:spPr>
      </p:pic>
      <p:pic>
        <p:nvPicPr>
          <p:cNvPr id="39" name="Рисунок 38" descr="3995220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 rot="21237764">
            <a:off x="262884" y="1185683"/>
            <a:ext cx="925023" cy="2149753"/>
          </a:xfrm>
          <a:prstGeom prst="rect">
            <a:avLst/>
          </a:prstGeom>
        </p:spPr>
      </p:pic>
      <p:pic>
        <p:nvPicPr>
          <p:cNvPr id="25" name="Рисунок 24" descr="0_8e7c1_39b31ff3_orig.png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>
          <a:xfrm rot="1292170">
            <a:off x="818314" y="2101637"/>
            <a:ext cx="1930492" cy="2334601"/>
          </a:xfrm>
          <a:prstGeom prst="rect">
            <a:avLst/>
          </a:prstGeom>
        </p:spPr>
      </p:pic>
      <p:pic>
        <p:nvPicPr>
          <p:cNvPr id="23" name="Рисунок 22" descr="youloveit_ru_smeshariki_kartinki061.png"/>
          <p:cNvPicPr>
            <a:picLocks noChangeAspect="1"/>
          </p:cNvPicPr>
          <p:nvPr userDrawn="1"/>
        </p:nvPicPr>
        <p:blipFill>
          <a:blip r:embed="rId11" cstate="print"/>
          <a:stretch>
            <a:fillRect/>
          </a:stretch>
        </p:blipFill>
        <p:spPr>
          <a:xfrm rot="21332022">
            <a:off x="1590042" y="4092310"/>
            <a:ext cx="1447800" cy="1752600"/>
          </a:xfrm>
          <a:prstGeom prst="rect">
            <a:avLst/>
          </a:prstGeom>
        </p:spPr>
      </p:pic>
      <p:pic>
        <p:nvPicPr>
          <p:cNvPr id="11" name="Рисунок 10" descr="Grass-clip-art-clipart-image-2.png"/>
          <p:cNvPicPr>
            <a:picLocks noChangeAspect="1"/>
          </p:cNvPicPr>
          <p:nvPr userDrawn="1"/>
        </p:nvPicPr>
        <p:blipFill>
          <a:blip r:embed="rId12" cstate="print"/>
          <a:stretch>
            <a:fillRect/>
          </a:stretch>
        </p:blipFill>
        <p:spPr>
          <a:xfrm>
            <a:off x="152400" y="4876800"/>
            <a:ext cx="4481853" cy="1828800"/>
          </a:xfrm>
          <a:prstGeom prst="rect">
            <a:avLst/>
          </a:prstGeom>
        </p:spPr>
      </p:pic>
      <p:pic>
        <p:nvPicPr>
          <p:cNvPr id="15" name="Рисунок 14" descr="129235776________________________R__8_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3962400" y="5410200"/>
            <a:ext cx="1133475" cy="1295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38200" y="14478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/>
              <a:t>Шаблон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6" name="Рисунок 25" descr="129235776________________________R__8_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152400" y="4038600"/>
            <a:ext cx="914400" cy="990600"/>
          </a:xfrm>
          <a:prstGeom prst="rect">
            <a:avLst/>
          </a:prstGeom>
        </p:spPr>
      </p:pic>
      <p:pic>
        <p:nvPicPr>
          <p:cNvPr id="29" name="Рисунок 28" descr="img_57330e41bacfb.jpg"/>
          <p:cNvPicPr>
            <a:picLocks noChangeAspect="1"/>
          </p:cNvPicPr>
          <p:nvPr userDrawn="1"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1030078">
            <a:off x="3043253" y="3327710"/>
            <a:ext cx="1703348" cy="1930978"/>
          </a:xfrm>
          <a:prstGeom prst="rect">
            <a:avLst/>
          </a:prstGeom>
        </p:spPr>
      </p:pic>
      <p:pic>
        <p:nvPicPr>
          <p:cNvPr id="32" name="Рисунок 31" descr="4196216.png"/>
          <p:cNvPicPr>
            <a:picLocks noChangeAspect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>
          <a:xfrm rot="698404">
            <a:off x="446050" y="4076377"/>
            <a:ext cx="346145" cy="372772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34" name="Рисунок 33" descr="hello_html_m71e91d8f.png"/>
          <p:cNvPicPr>
            <a:picLocks noChangeAspect="1"/>
          </p:cNvPicPr>
          <p:nvPr userDrawn="1"/>
        </p:nvPicPr>
        <p:blipFill>
          <a:blip r:embed="rId17" cstate="print"/>
          <a:stretch>
            <a:fillRect/>
          </a:stretch>
        </p:blipFill>
        <p:spPr>
          <a:xfrm rot="19279647">
            <a:off x="7780632" y="3108244"/>
            <a:ext cx="1105925" cy="1212067"/>
          </a:xfrm>
          <a:prstGeom prst="rect">
            <a:avLst/>
          </a:prstGeom>
        </p:spPr>
      </p:pic>
      <p:pic>
        <p:nvPicPr>
          <p:cNvPr id="36" name="Рисунок 35" descr="750170.png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>
          <a:xfrm rot="355826">
            <a:off x="557072" y="5372335"/>
            <a:ext cx="767865" cy="498009"/>
          </a:xfrm>
          <a:prstGeom prst="rect">
            <a:avLst/>
          </a:prstGeom>
        </p:spPr>
      </p:pic>
      <p:pic>
        <p:nvPicPr>
          <p:cNvPr id="37" name="Рисунок 36" descr="750170.png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>
          <a:xfrm rot="1930070">
            <a:off x="2358684" y="5574240"/>
            <a:ext cx="757972" cy="491593"/>
          </a:xfrm>
          <a:prstGeom prst="rect">
            <a:avLst/>
          </a:prstGeom>
        </p:spPr>
      </p:pic>
      <p:pic>
        <p:nvPicPr>
          <p:cNvPr id="38" name="Рисунок 37" descr="750170.png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>
          <a:xfrm rot="355826">
            <a:off x="7331844" y="3989355"/>
            <a:ext cx="539904" cy="350162"/>
          </a:xfrm>
          <a:prstGeom prst="rect">
            <a:avLst/>
          </a:prstGeom>
        </p:spPr>
      </p:pic>
      <p:pic>
        <p:nvPicPr>
          <p:cNvPr id="24" name="Рисунок 23" descr="750170.png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>
          <a:xfrm rot="19980207">
            <a:off x="5942345" y="4955497"/>
            <a:ext cx="808296" cy="52423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3505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3400" y="6324600"/>
            <a:ext cx="2133600" cy="365125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gradFill>
          <a:gsLst>
            <a:gs pos="50000">
              <a:srgbClr val="99CC00">
                <a:alpha val="70000"/>
              </a:srgbClr>
            </a:gs>
            <a:gs pos="50000">
              <a:srgbClr val="9CB86E"/>
            </a:gs>
            <a:gs pos="100000">
              <a:srgbClr val="156B13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 descr="750170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>
          <a:xfrm rot="521838">
            <a:off x="1512719" y="5688990"/>
            <a:ext cx="733360" cy="914400"/>
          </a:xfrm>
          <a:prstGeom prst="rect">
            <a:avLst/>
          </a:prstGeom>
        </p:spPr>
      </p:pic>
      <p:pic>
        <p:nvPicPr>
          <p:cNvPr id="33" name="Рисунок 32" descr="750170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>
          <a:xfrm rot="355826">
            <a:off x="169045" y="5741954"/>
            <a:ext cx="539904" cy="350162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Рисунок 11" descr="kopatych-drochit-pravoy-rukoy_168943692_orig_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228600" y="4953000"/>
            <a:ext cx="1219201" cy="1372038"/>
          </a:xfrm>
          <a:prstGeom prst="rect">
            <a:avLst/>
          </a:prstGeom>
        </p:spPr>
      </p:pic>
      <p:pic>
        <p:nvPicPr>
          <p:cNvPr id="15" name="Рисунок 14" descr="4196216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>
          <a:xfrm>
            <a:off x="8001000" y="152400"/>
            <a:ext cx="762000" cy="820615"/>
          </a:xfrm>
          <a:prstGeom prst="rect">
            <a:avLst/>
          </a:prstGeom>
        </p:spPr>
      </p:pic>
      <p:pic>
        <p:nvPicPr>
          <p:cNvPr id="16" name="Рисунок 15" descr="4196216.png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>
          <a:xfrm rot="20890800">
            <a:off x="7827562" y="1040951"/>
            <a:ext cx="553302" cy="595863"/>
          </a:xfrm>
          <a:prstGeom prst="rect">
            <a:avLst/>
          </a:prstGeom>
        </p:spPr>
      </p:pic>
      <p:pic>
        <p:nvPicPr>
          <p:cNvPr id="17" name="Рисунок 16" descr="4196216.pn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>
          <a:xfrm rot="698404">
            <a:off x="1340123" y="4917634"/>
            <a:ext cx="454690" cy="489666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18" name="Рисунок 17" descr="4196216.pn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>
          <a:xfrm rot="698404">
            <a:off x="8502923" y="879035"/>
            <a:ext cx="454690" cy="489666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32" name="Рисунок 31" descr="11715493.png"/>
          <p:cNvPicPr>
            <a:picLocks noChangeAspect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>
          <a:xfrm>
            <a:off x="0" y="5833870"/>
            <a:ext cx="2438405" cy="871730"/>
          </a:xfrm>
          <a:prstGeom prst="rect">
            <a:avLst/>
          </a:prstGeom>
        </p:spPr>
      </p:pic>
      <p:pic>
        <p:nvPicPr>
          <p:cNvPr id="14" name="Рисунок 13" descr="129235776________________________R__8_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38200" y="5257800"/>
            <a:ext cx="1428750" cy="142875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3400" y="6324600"/>
            <a:ext cx="2133600" cy="365125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27" name="Рисунок 26" descr="750170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>
          <a:xfrm rot="355826">
            <a:off x="2074046" y="5970555"/>
            <a:ext cx="539904" cy="35016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29718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gradFill>
          <a:gsLst>
            <a:gs pos="50000">
              <a:srgbClr val="99CC00">
                <a:alpha val="70000"/>
              </a:srgbClr>
            </a:gs>
            <a:gs pos="50000">
              <a:srgbClr val="9CB86E"/>
            </a:gs>
            <a:gs pos="100000">
              <a:srgbClr val="156B13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750170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>
          <a:xfrm rot="521838">
            <a:off x="1512719" y="5688990"/>
            <a:ext cx="733360" cy="9144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5" name="Рисунок 14" descr="1171549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>
          <a:xfrm>
            <a:off x="0" y="5833870"/>
            <a:ext cx="2438405" cy="871730"/>
          </a:xfrm>
          <a:prstGeom prst="rect">
            <a:avLst/>
          </a:prstGeom>
        </p:spPr>
      </p:pic>
      <p:pic>
        <p:nvPicPr>
          <p:cNvPr id="10" name="Рисунок 9" descr="4196216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 rot="194617">
            <a:off x="281724" y="4684626"/>
            <a:ext cx="1341815" cy="19157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18" name="Рисунок 17" descr="750170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>
          <a:xfrm rot="355826">
            <a:off x="2074046" y="5970555"/>
            <a:ext cx="539904" cy="350162"/>
          </a:xfrm>
          <a:prstGeom prst="rect">
            <a:avLst/>
          </a:prstGeom>
        </p:spPr>
      </p:pic>
      <p:pic>
        <p:nvPicPr>
          <p:cNvPr id="19" name="Рисунок 18" descr="750170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>
          <a:xfrm rot="1251007">
            <a:off x="1388245" y="6275354"/>
            <a:ext cx="539904" cy="350162"/>
          </a:xfrm>
          <a:prstGeom prst="rect">
            <a:avLst/>
          </a:prstGeom>
        </p:spPr>
      </p:pic>
      <p:pic>
        <p:nvPicPr>
          <p:cNvPr id="20" name="Рисунок 19" descr="750170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>
          <a:xfrm rot="355826">
            <a:off x="1693044" y="6122954"/>
            <a:ext cx="539904" cy="350162"/>
          </a:xfrm>
          <a:prstGeom prst="rect">
            <a:avLst/>
          </a:prstGeom>
        </p:spPr>
      </p:pic>
      <p:pic>
        <p:nvPicPr>
          <p:cNvPr id="22" name="Рисунок 21" descr="129235776________________________R__8_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7620000" y="152400"/>
            <a:ext cx="1371600" cy="1371600"/>
          </a:xfrm>
          <a:prstGeom prst="rect">
            <a:avLst/>
          </a:prstGeom>
        </p:spPr>
      </p:pic>
      <p:pic>
        <p:nvPicPr>
          <p:cNvPr id="23" name="Рисунок 22" descr="Ladybugs_035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 rot="1181515">
            <a:off x="8288706" y="676397"/>
            <a:ext cx="414209" cy="30116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750170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>
          <a:xfrm rot="521838">
            <a:off x="1512719" y="5688990"/>
            <a:ext cx="733360" cy="914400"/>
          </a:xfrm>
          <a:prstGeom prst="rect">
            <a:avLst/>
          </a:prstGeom>
        </p:spPr>
      </p:pic>
      <p:pic>
        <p:nvPicPr>
          <p:cNvPr id="8" name="Рисунок 7" descr="3995220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001000" y="228600"/>
            <a:ext cx="925023" cy="2149753"/>
          </a:xfrm>
          <a:prstGeom prst="rect">
            <a:avLst/>
          </a:prstGeom>
        </p:spPr>
      </p:pic>
      <p:pic>
        <p:nvPicPr>
          <p:cNvPr id="11" name="Рисунок 10" descr="11715493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>
          <a:xfrm>
            <a:off x="0" y="5833870"/>
            <a:ext cx="2438405" cy="8717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Рисунок 8" descr="129235776________________________R__8_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381000" y="5257800"/>
            <a:ext cx="1428750" cy="1428750"/>
          </a:xfrm>
          <a:prstGeom prst="rect">
            <a:avLst/>
          </a:prstGeom>
        </p:spPr>
      </p:pic>
      <p:pic>
        <p:nvPicPr>
          <p:cNvPr id="10" name="Рисунок 9" descr="Ladybugs_035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 rot="1181515">
            <a:off x="1030838" y="6311921"/>
            <a:ext cx="431468" cy="313713"/>
          </a:xfrm>
          <a:prstGeom prst="rect">
            <a:avLst/>
          </a:prstGeom>
        </p:spPr>
      </p:pic>
      <p:pic>
        <p:nvPicPr>
          <p:cNvPr id="12" name="Рисунок 11" descr="750170.pn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>
          <a:xfrm rot="355826">
            <a:off x="1693044" y="6122954"/>
            <a:ext cx="539904" cy="350162"/>
          </a:xfrm>
          <a:prstGeom prst="rect">
            <a:avLst/>
          </a:prstGeom>
        </p:spPr>
      </p:pic>
      <p:pic>
        <p:nvPicPr>
          <p:cNvPr id="14" name="Рисунок 13" descr="750170.pn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>
          <a:xfrm rot="355826">
            <a:off x="2074046" y="5970555"/>
            <a:ext cx="539904" cy="350162"/>
          </a:xfrm>
          <a:prstGeom prst="rect">
            <a:avLst/>
          </a:prstGeom>
        </p:spPr>
      </p:pic>
      <p:pic>
        <p:nvPicPr>
          <p:cNvPr id="15" name="Рисунок 14" descr="750170.pn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>
          <a:xfrm rot="1251007">
            <a:off x="1388245" y="6275354"/>
            <a:ext cx="539904" cy="35016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750170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>
          <a:xfrm rot="521838">
            <a:off x="1512719" y="5688990"/>
            <a:ext cx="733360" cy="9144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Рисунок 11" descr="hello_html_m71e91d8f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 rot="18030569">
            <a:off x="7841847" y="192998"/>
            <a:ext cx="1087693" cy="1119398"/>
          </a:xfrm>
          <a:prstGeom prst="rect">
            <a:avLst/>
          </a:prstGeom>
        </p:spPr>
      </p:pic>
      <p:pic>
        <p:nvPicPr>
          <p:cNvPr id="13" name="Рисунок 12" descr="11715493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>
          <a:xfrm>
            <a:off x="0" y="5833870"/>
            <a:ext cx="2438405" cy="871730"/>
          </a:xfrm>
          <a:prstGeom prst="rect">
            <a:avLst/>
          </a:prstGeom>
        </p:spPr>
      </p:pic>
      <p:pic>
        <p:nvPicPr>
          <p:cNvPr id="10" name="Рисунок 9" descr="129235776________________________R__8_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381000" y="5257800"/>
            <a:ext cx="1428750" cy="1428750"/>
          </a:xfrm>
          <a:prstGeom prst="rect">
            <a:avLst/>
          </a:prstGeom>
        </p:spPr>
      </p:pic>
      <p:pic>
        <p:nvPicPr>
          <p:cNvPr id="11" name="Рисунок 10" descr="Ladybugs_035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 rot="1181515">
            <a:off x="1030838" y="6311921"/>
            <a:ext cx="431468" cy="31371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235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16" name="Рисунок 15" descr="750170.pn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>
          <a:xfrm rot="355826">
            <a:off x="2074046" y="5970555"/>
            <a:ext cx="539904" cy="350162"/>
          </a:xfrm>
          <a:prstGeom prst="rect">
            <a:avLst/>
          </a:prstGeom>
        </p:spPr>
      </p:pic>
      <p:pic>
        <p:nvPicPr>
          <p:cNvPr id="17" name="Рисунок 16" descr="750170.pn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>
          <a:xfrm rot="355826">
            <a:off x="1693044" y="6122954"/>
            <a:ext cx="539904" cy="350162"/>
          </a:xfrm>
          <a:prstGeom prst="rect">
            <a:avLst/>
          </a:prstGeom>
        </p:spPr>
      </p:pic>
      <p:pic>
        <p:nvPicPr>
          <p:cNvPr id="18" name="Рисунок 17" descr="750170.pn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>
          <a:xfrm rot="1251007">
            <a:off x="1388245" y="6275354"/>
            <a:ext cx="539904" cy="35016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Овал 15"/>
          <p:cNvSpPr/>
          <p:nvPr userDrawn="1"/>
        </p:nvSpPr>
        <p:spPr>
          <a:xfrm>
            <a:off x="914400" y="5410200"/>
            <a:ext cx="533400" cy="3810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750170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>
          <a:xfrm rot="521838">
            <a:off x="1512719" y="5688990"/>
            <a:ext cx="733360" cy="914400"/>
          </a:xfrm>
          <a:prstGeom prst="rect">
            <a:avLst/>
          </a:prstGeom>
        </p:spPr>
      </p:pic>
      <p:pic>
        <p:nvPicPr>
          <p:cNvPr id="11" name="Рисунок 10" descr="1171549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5833870"/>
            <a:ext cx="2438405" cy="1024130"/>
          </a:xfrm>
          <a:prstGeom prst="rect">
            <a:avLst/>
          </a:prstGeom>
        </p:spPr>
      </p:pic>
      <p:pic>
        <p:nvPicPr>
          <p:cNvPr id="6" name="Рисунок 5" descr="129235776________________________R__8_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7620000" y="152400"/>
            <a:ext cx="1371600" cy="1371600"/>
          </a:xfrm>
          <a:prstGeom prst="rect">
            <a:avLst/>
          </a:prstGeom>
        </p:spPr>
      </p:pic>
      <p:pic>
        <p:nvPicPr>
          <p:cNvPr id="7" name="Рисунок 6" descr="Ladybugs_035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 rot="1181515">
            <a:off x="8288706" y="676397"/>
            <a:ext cx="414209" cy="301164"/>
          </a:xfrm>
          <a:prstGeom prst="rect">
            <a:avLst/>
          </a:prstGeom>
        </p:spPr>
      </p:pic>
      <p:pic>
        <p:nvPicPr>
          <p:cNvPr id="8" name="Рисунок 7" descr="449_termoperevodka-smeshariki-.jpg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399" y="4800600"/>
            <a:ext cx="1910729" cy="1706235"/>
          </a:xfrm>
          <a:prstGeom prst="rect">
            <a:avLst/>
          </a:prstGeom>
        </p:spPr>
      </p:pic>
      <p:pic>
        <p:nvPicPr>
          <p:cNvPr id="9" name="Рисунок 8" descr="09.png"/>
          <p:cNvPicPr>
            <a:picLocks noChangeAspect="1"/>
          </p:cNvPicPr>
          <p:nvPr userDrawn="1"/>
        </p:nvPicPr>
        <p:blipFill>
          <a:blip r:embed="rId7" cstate="print"/>
          <a:srcRect l="12500" b="9789"/>
          <a:stretch>
            <a:fillRect/>
          </a:stretch>
        </p:blipFill>
        <p:spPr>
          <a:xfrm>
            <a:off x="1752600" y="6019800"/>
            <a:ext cx="541668" cy="607593"/>
          </a:xfrm>
          <a:prstGeom prst="rect">
            <a:avLst/>
          </a:prstGeom>
        </p:spPr>
      </p:pic>
      <p:pic>
        <p:nvPicPr>
          <p:cNvPr id="10" name="Рисунок 9" descr="grass_PNG4922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533400" y="5867400"/>
            <a:ext cx="838200" cy="838200"/>
          </a:xfrm>
          <a:prstGeom prst="rect">
            <a:avLst/>
          </a:prstGeom>
        </p:spPr>
      </p:pic>
      <p:pic>
        <p:nvPicPr>
          <p:cNvPr id="12" name="Рисунок 11" descr="750170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>
          <a:xfrm rot="355826">
            <a:off x="2074046" y="5970555"/>
            <a:ext cx="539904" cy="350162"/>
          </a:xfrm>
          <a:prstGeom prst="rect">
            <a:avLst/>
          </a:prstGeom>
        </p:spPr>
      </p:pic>
      <p:pic>
        <p:nvPicPr>
          <p:cNvPr id="15" name="Рисунок 14" descr="750170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>
          <a:xfrm rot="1251007">
            <a:off x="1388245" y="6275354"/>
            <a:ext cx="539904" cy="350162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 descr="129235776________________________R__8_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00" y="152400"/>
            <a:ext cx="1371600" cy="1371600"/>
          </a:xfrm>
          <a:prstGeom prst="rect">
            <a:avLst/>
          </a:prstGeom>
        </p:spPr>
      </p:pic>
      <p:pic>
        <p:nvPicPr>
          <p:cNvPr id="31" name="Рисунок 30" descr="Ladybugs_03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 rot="1181515">
            <a:off x="8288706" y="676397"/>
            <a:ext cx="414209" cy="301164"/>
          </a:xfrm>
          <a:prstGeom prst="rect">
            <a:avLst/>
          </a:prstGeom>
        </p:spPr>
      </p:pic>
      <p:pic>
        <p:nvPicPr>
          <p:cNvPr id="23" name="Рисунок 22" descr="750170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>
          <a:xfrm rot="521838">
            <a:off x="1512719" y="5688990"/>
            <a:ext cx="733360" cy="914400"/>
          </a:xfrm>
          <a:prstGeom prst="rect">
            <a:avLst/>
          </a:prstGeom>
        </p:spPr>
      </p:pic>
      <p:pic>
        <p:nvPicPr>
          <p:cNvPr id="12" name="Рисунок 11" descr="750170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>
          <a:xfrm>
            <a:off x="152400" y="5791200"/>
            <a:ext cx="457200" cy="685800"/>
          </a:xfrm>
          <a:prstGeom prst="rect">
            <a:avLst/>
          </a:prstGeom>
        </p:spPr>
      </p:pic>
      <p:pic>
        <p:nvPicPr>
          <p:cNvPr id="17" name="Рисунок 16" descr="11715493.png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>
          <a:xfrm>
            <a:off x="0" y="5833870"/>
            <a:ext cx="2438405" cy="871730"/>
          </a:xfrm>
          <a:prstGeom prst="rect">
            <a:avLst/>
          </a:prstGeom>
        </p:spPr>
      </p:pic>
      <p:pic>
        <p:nvPicPr>
          <p:cNvPr id="18" name="Рисунок 17" descr="3995145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304800" y="4954725"/>
            <a:ext cx="1524000" cy="1558508"/>
          </a:xfrm>
          <a:prstGeom prst="rect">
            <a:avLst/>
          </a:prstGeom>
        </p:spPr>
      </p:pic>
      <p:pic>
        <p:nvPicPr>
          <p:cNvPr id="19" name="Рисунок 18" descr="grass_PNG4922.png"/>
          <p:cNvPicPr>
            <a:picLocks noChangeAspect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>
          <a:xfrm>
            <a:off x="533400" y="5943600"/>
            <a:ext cx="457200" cy="710466"/>
          </a:xfrm>
          <a:prstGeom prst="rect">
            <a:avLst/>
          </a:prstGeom>
        </p:spPr>
      </p:pic>
      <p:pic>
        <p:nvPicPr>
          <p:cNvPr id="20" name="Рисунок 19" descr="grass_PNG4922.png"/>
          <p:cNvPicPr>
            <a:picLocks noChangeAspect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>
          <a:xfrm>
            <a:off x="914400" y="6113544"/>
            <a:ext cx="381000" cy="592055"/>
          </a:xfrm>
          <a:prstGeom prst="rect">
            <a:avLst/>
          </a:prstGeom>
        </p:spPr>
      </p:pic>
      <p:pic>
        <p:nvPicPr>
          <p:cNvPr id="24" name="Рисунок 23" descr="750170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>
          <a:xfrm rot="355826">
            <a:off x="2074046" y="5970555"/>
            <a:ext cx="539904" cy="350162"/>
          </a:xfrm>
          <a:prstGeom prst="rect">
            <a:avLst/>
          </a:prstGeom>
        </p:spPr>
      </p:pic>
      <p:pic>
        <p:nvPicPr>
          <p:cNvPr id="26" name="Рисунок 25" descr="750170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>
          <a:xfrm rot="1251007">
            <a:off x="1388245" y="6275354"/>
            <a:ext cx="539904" cy="350162"/>
          </a:xfrm>
          <a:prstGeom prst="rect">
            <a:avLst/>
          </a:prstGeom>
        </p:spPr>
      </p:pic>
      <p:pic>
        <p:nvPicPr>
          <p:cNvPr id="27" name="Рисунок 26" descr="750170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>
          <a:xfrm rot="355826">
            <a:off x="1693044" y="6122954"/>
            <a:ext cx="539904" cy="350162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2133600" cy="365125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129235776________________________R__8_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00" y="152400"/>
            <a:ext cx="1371600" cy="1371600"/>
          </a:xfrm>
          <a:prstGeom prst="rect">
            <a:avLst/>
          </a:prstGeom>
        </p:spPr>
      </p:pic>
      <p:pic>
        <p:nvPicPr>
          <p:cNvPr id="21" name="Рисунок 20" descr="Ladybugs_03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 rot="1181515">
            <a:off x="8288706" y="676397"/>
            <a:ext cx="414209" cy="301164"/>
          </a:xfrm>
          <a:prstGeom prst="rect">
            <a:avLst/>
          </a:prstGeom>
        </p:spPr>
      </p:pic>
      <p:pic>
        <p:nvPicPr>
          <p:cNvPr id="16" name="Рисунок 15" descr="750170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>
          <a:xfrm rot="521838">
            <a:off x="1512719" y="5688990"/>
            <a:ext cx="733360" cy="914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11" name="Рисунок 10" descr="11715493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>
          <a:xfrm>
            <a:off x="0" y="5833870"/>
            <a:ext cx="2438405" cy="871730"/>
          </a:xfrm>
          <a:prstGeom prst="rect">
            <a:avLst/>
          </a:prstGeom>
        </p:spPr>
      </p:pic>
      <p:pic>
        <p:nvPicPr>
          <p:cNvPr id="12" name="Рисунок 11" descr="3995207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 rot="20525915">
            <a:off x="371569" y="5187391"/>
            <a:ext cx="1300488" cy="1313493"/>
          </a:xfrm>
          <a:prstGeom prst="rect">
            <a:avLst/>
          </a:prstGeom>
        </p:spPr>
      </p:pic>
      <p:pic>
        <p:nvPicPr>
          <p:cNvPr id="10" name="Рисунок 9" descr="grass_PNG4922.pn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>
          <a:xfrm>
            <a:off x="609600" y="6096000"/>
            <a:ext cx="637472" cy="609600"/>
          </a:xfrm>
          <a:prstGeom prst="rect">
            <a:avLst/>
          </a:prstGeom>
        </p:spPr>
      </p:pic>
      <p:pic>
        <p:nvPicPr>
          <p:cNvPr id="13" name="Рисунок 12" descr="09.png"/>
          <p:cNvPicPr>
            <a:picLocks noChangeAspect="1"/>
          </p:cNvPicPr>
          <p:nvPr userDrawn="1"/>
        </p:nvPicPr>
        <p:blipFill>
          <a:blip r:embed="rId8" cstate="print"/>
          <a:srcRect l="12500" b="9789"/>
          <a:stretch>
            <a:fillRect/>
          </a:stretch>
        </p:blipFill>
        <p:spPr>
          <a:xfrm>
            <a:off x="1752600" y="6019800"/>
            <a:ext cx="541668" cy="607593"/>
          </a:xfrm>
          <a:prstGeom prst="rect">
            <a:avLst/>
          </a:prstGeom>
        </p:spPr>
      </p:pic>
      <p:pic>
        <p:nvPicPr>
          <p:cNvPr id="17" name="Рисунок 16" descr="750170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>
          <a:xfrm rot="355826">
            <a:off x="2074046" y="5970555"/>
            <a:ext cx="539904" cy="350162"/>
          </a:xfrm>
          <a:prstGeom prst="rect">
            <a:avLst/>
          </a:prstGeom>
        </p:spPr>
      </p:pic>
      <p:pic>
        <p:nvPicPr>
          <p:cNvPr id="18" name="Рисунок 17" descr="750170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>
          <a:xfrm rot="1251007">
            <a:off x="1388245" y="6275354"/>
            <a:ext cx="539904" cy="350162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0" y="22860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129235776________________________R__8_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>
          <a:xfrm>
            <a:off x="8153400" y="152399"/>
            <a:ext cx="838200" cy="901065"/>
          </a:xfrm>
          <a:prstGeom prst="rect">
            <a:avLst/>
          </a:prstGeom>
        </p:spPr>
      </p:pic>
      <p:pic>
        <p:nvPicPr>
          <p:cNvPr id="8" name="Рисунок 7" descr="129235776________________________R__8_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52400" y="5257800"/>
            <a:ext cx="1428750" cy="14287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Рисунок 8" descr="Ladybugs_035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 rot="1181515">
            <a:off x="878438" y="6311921"/>
            <a:ext cx="431468" cy="31371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Date Placeholder 6"/>
          <p:cNvSpPr txBox="1">
            <a:spLocks/>
          </p:cNvSpPr>
          <p:nvPr userDrawn="1"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AF463A-BC7C-46EE-9F1E-7F377CCA489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9/22/2021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99CC00">
                <a:alpha val="70000"/>
              </a:srgbClr>
            </a:gs>
            <a:gs pos="50000">
              <a:srgbClr val="9CB86E"/>
            </a:gs>
            <a:gs pos="100000">
              <a:srgbClr val="156B13"/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Рамка 8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259"/>
            </a:avLst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47800" y="228600"/>
            <a:ext cx="6629400" cy="2514600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ОТЧЁТ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 работе по проекту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для детей младшего дошкольного возраста 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«Двигаемся  умело!»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0" y="3048000"/>
            <a:ext cx="4648200" cy="1295400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Автор: Лебедева А.В., воспитатель</a:t>
            </a:r>
          </a:p>
          <a:p>
            <a:pPr algn="r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 ДОУ «Детский сад №85» Каменска-Уральского городского округа Свердловской области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28600" y="990600"/>
            <a:ext cx="7620000" cy="2819400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«…чем разнообразнее движения, которые выполняет ребёнок, чем богаче его двигательный опыт, тем больше поступает информации в мозг, что способствует более интенсивному интеллектуальному развитию малыша»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М.Ю.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Кистяковская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АКТУАЛЬНОСТЬ ПРОБЛЕМЫ РАЗВИТИЯ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ДВИГАТЕЛЬНОЙ АКТИВНОСТИ ДЕТЕЙ МЛАДШЕГО ДОШКОЛЬНОГО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ВОЗРАСТА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524000"/>
            <a:ext cx="8229600" cy="38100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Одним из факторов, формирующих здоровье ребенка, является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двигательная активность, которая определяется как количество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движений, которое малыш производит в течение всего периода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бодрствования.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Двигательная активность не только повышает резервные возможности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организма ребенка, но и является профилактикой заболеваемости.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Недостаток движения вызывает целый комплекс нарушений в функционировании  организма.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малышей потеря в движениях- это потеря в развитии, здоровье, знаниях. Ребенок активно познает мир, используя для этого весь, пока еще недостаточно большой запас движений.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62000" y="533400"/>
            <a:ext cx="7772400" cy="10668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двигательной активности и координации движений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совместной деятельности с детьми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2000" y="1676400"/>
            <a:ext cx="7772400" cy="4800599"/>
          </a:xfrm>
        </p:spPr>
        <p:txBody>
          <a:bodyPr>
            <a:normAutofit fontScale="90000"/>
          </a:bodyPr>
          <a:lstStyle/>
          <a:p>
            <a:pPr lvl="0"/>
            <a:r>
              <a:rPr lang="ru-RU" sz="3100" cap="none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0" cap="none" dirty="0" smtClean="0">
                <a:latin typeface="Times New Roman" pitchFamily="18" charset="0"/>
                <a:cs typeface="Times New Roman" pitchFamily="18" charset="0"/>
              </a:rPr>
              <a:t>сформировать начальные представления о здоровом образе жизни;</a:t>
            </a:r>
            <a:br>
              <a:rPr lang="ru-RU" sz="2200" b="0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0" cap="none" dirty="0" smtClean="0">
                <a:latin typeface="Times New Roman" pitchFamily="18" charset="0"/>
                <a:cs typeface="Times New Roman" pitchFamily="18" charset="0"/>
              </a:rPr>
              <a:t>сформировать потребности к ежедневной двигательной активности и физическом совершенствовании;</a:t>
            </a:r>
            <a:br>
              <a:rPr lang="ru-RU" sz="2200" b="0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0" cap="none" dirty="0" smtClean="0">
                <a:latin typeface="Times New Roman" pitchFamily="18" charset="0"/>
                <a:cs typeface="Times New Roman" pitchFamily="18" charset="0"/>
              </a:rPr>
              <a:t>создать  предметно – развивающую среду по физическому развитию;</a:t>
            </a:r>
            <a:br>
              <a:rPr lang="ru-RU" sz="2200" b="0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0" cap="none" dirty="0" smtClean="0">
                <a:latin typeface="Times New Roman" pitchFamily="18" charset="0"/>
                <a:cs typeface="Times New Roman" pitchFamily="18" charset="0"/>
              </a:rPr>
              <a:t>способствовать  формированию </a:t>
            </a:r>
            <a:r>
              <a:rPr lang="ru-RU" sz="2200" b="0" cap="none" dirty="0" err="1" smtClean="0">
                <a:latin typeface="Times New Roman" pitchFamily="18" charset="0"/>
                <a:cs typeface="Times New Roman" pitchFamily="18" charset="0"/>
              </a:rPr>
              <a:t>опорно</a:t>
            </a:r>
            <a:r>
              <a:rPr lang="ru-RU" sz="2200" b="0" cap="none" dirty="0" smtClean="0">
                <a:latin typeface="Times New Roman" pitchFamily="18" charset="0"/>
                <a:cs typeface="Times New Roman" pitchFamily="18" charset="0"/>
              </a:rPr>
              <a:t> – двигательной системы организма детей через  различные  виды упражнений, направленные на  развитие равновесия, координации движений, мелкой моторики рук;</a:t>
            </a:r>
            <a:br>
              <a:rPr lang="ru-RU" sz="2200" b="0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0" cap="none" dirty="0" smtClean="0">
                <a:latin typeface="Times New Roman" pitchFamily="18" charset="0"/>
                <a:cs typeface="Times New Roman" pitchFamily="18" charset="0"/>
              </a:rPr>
              <a:t>обеспечить психофизическое благополучие детей и сформировать сознательное отношение к собственному </a:t>
            </a: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>здоровью.</a:t>
            </a:r>
            <a:br>
              <a:rPr lang="ru-RU" sz="22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cap="none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РЕЗУЛЬТАТЫ МОНИТОРИНГА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 ОО «Физическое развитие»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начало и конец учебного года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Содержимое 8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76400" y="304800"/>
            <a:ext cx="5943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Взаимодействие участников проекта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33400" y="1828800"/>
            <a:ext cx="8153400" cy="3429000"/>
          </a:xfrm>
        </p:spPr>
        <p:txBody>
          <a:bodyPr>
            <a:noAutofit/>
          </a:bodyPr>
          <a:lstStyle/>
          <a:p>
            <a:endParaRPr lang="ru-RU" sz="1200" dirty="0" smtClean="0"/>
          </a:p>
          <a:p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304800" y="1143000"/>
            <a:ext cx="1828800" cy="12954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Заведующий детским садом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(контроль)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6858000" y="4572000"/>
            <a:ext cx="1905000" cy="7620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Медработник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6781800" y="1524000"/>
            <a:ext cx="2057400" cy="9144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Зам.заведующего по ВМР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6858000" y="3200400"/>
            <a:ext cx="1981200" cy="7620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Музыкальный руководитель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3657600" y="5562600"/>
            <a:ext cx="1447800" cy="7620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Родители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5486400" y="5562600"/>
            <a:ext cx="1524000" cy="7620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 – 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1752600" y="4495800"/>
            <a:ext cx="2057400" cy="8382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Воспитанники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>
            <a:stCxn id="3" idx="2"/>
            <a:endCxn id="6" idx="3"/>
          </p:cNvCxnSpPr>
          <p:nvPr/>
        </p:nvCxnSpPr>
        <p:spPr>
          <a:xfrm flipH="1">
            <a:off x="2133600" y="1371600"/>
            <a:ext cx="2514600" cy="419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3" idx="2"/>
          </p:cNvCxnSpPr>
          <p:nvPr/>
        </p:nvCxnSpPr>
        <p:spPr>
          <a:xfrm>
            <a:off x="4648200" y="1371600"/>
            <a:ext cx="2514600" cy="990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3" idx="2"/>
          </p:cNvCxnSpPr>
          <p:nvPr/>
        </p:nvCxnSpPr>
        <p:spPr>
          <a:xfrm flipH="1">
            <a:off x="2286000" y="1371600"/>
            <a:ext cx="2362200" cy="2133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3505200" y="1371600"/>
            <a:ext cx="1143000" cy="297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4648200" y="1447800"/>
            <a:ext cx="0" cy="388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4724400" y="1447800"/>
            <a:ext cx="2362200" cy="2209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3" idx="2"/>
          </p:cNvCxnSpPr>
          <p:nvPr/>
        </p:nvCxnSpPr>
        <p:spPr>
          <a:xfrm>
            <a:off x="4648200" y="1371600"/>
            <a:ext cx="2514600" cy="3581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4724400" y="1371600"/>
            <a:ext cx="1524000" cy="396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Скругленная прямоугольная выноска 38"/>
          <p:cNvSpPr/>
          <p:nvPr/>
        </p:nvSpPr>
        <p:spPr>
          <a:xfrm>
            <a:off x="609600" y="3200400"/>
            <a:ext cx="1600200" cy="8382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516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Основной этап проекта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(октябрь2020г.-май2021г)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219200" y="304800"/>
          <a:ext cx="7010400" cy="6090413"/>
        </p:xfrm>
        <a:graphic>
          <a:graphicData uri="http://schemas.openxmlformats.org/drawingml/2006/table">
            <a:tbl>
              <a:tblPr/>
              <a:tblGrid>
                <a:gridCol w="914400"/>
                <a:gridCol w="2971800"/>
                <a:gridCol w="3124200"/>
              </a:tblGrid>
              <a:tr h="28237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50" b="1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latin typeface="Times New Roman"/>
                          <a:ea typeface="Calibri"/>
                          <a:cs typeface="Times New Roman"/>
                        </a:rPr>
                        <a:t>Дата</a:t>
                      </a:r>
                      <a:endParaRPr lang="ru-RU" sz="105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50" b="1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latin typeface="Times New Roman"/>
                          <a:ea typeface="Calibri"/>
                          <a:cs typeface="Times New Roman"/>
                        </a:rPr>
                        <a:t>Название </a:t>
                      </a:r>
                      <a:r>
                        <a:rPr lang="ru-RU" sz="1100" b="1" i="1" dirty="0" smtClean="0">
                          <a:latin typeface="Times New Roman"/>
                          <a:ea typeface="Calibri"/>
                          <a:cs typeface="Times New Roman"/>
                        </a:rPr>
                        <a:t>периода</a:t>
                      </a:r>
                      <a:endParaRPr lang="ru-RU" sz="105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50" b="1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latin typeface="Times New Roman"/>
                          <a:ea typeface="Calibri"/>
                          <a:cs typeface="Times New Roman"/>
                        </a:rPr>
                        <a:t>Задачи</a:t>
                      </a:r>
                      <a:endParaRPr lang="ru-RU" sz="105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4155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14.09-02.10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Calibri"/>
                          <a:cs typeface="Times New Roman"/>
                        </a:rPr>
                        <a:t>«Осенняя пора»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1100" b="1" i="1" dirty="0">
                          <a:latin typeface="Times New Roman"/>
                          <a:ea typeface="Calibri"/>
                          <a:cs typeface="Times New Roman"/>
                        </a:rPr>
                        <a:t>звучит песенка «Дождик»)</a:t>
                      </a: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,дети выполняют прыжки  на двух ногах на месте ,после  собирают осенние листочки в корзину.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latin typeface="Times New Roman"/>
                          <a:ea typeface="Calibri"/>
                          <a:cs typeface="Times New Roman"/>
                        </a:rPr>
                        <a:t>Игр.упр</a:t>
                      </a: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. «Бегите ко мне».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Побуждать детей к двигательной активности; формировать умение сохранять устойчивое положение тела.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976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05.10</a:t>
                      </a: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.-16.10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>
                          <a:latin typeface="Times New Roman"/>
                          <a:ea typeface="Calibri"/>
                          <a:cs typeface="Times New Roman"/>
                        </a:rPr>
                        <a:t>«Безопасный мир»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ЧХЛ. (К.Чуковский) «Путаница».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Игр.упр. «По ровненькой дорожке» 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Упражнять детей в ходьбе  в прямом направлении; продолжать знакомить с правилами пожарной безопасности.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773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19.10-06.11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>
                          <a:latin typeface="Times New Roman"/>
                          <a:ea typeface="Calibri"/>
                          <a:cs typeface="Times New Roman"/>
                        </a:rPr>
                        <a:t>«Мой дом»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Пальчиковая гимнастика «Новый дом»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Игр.упр. «Собери колечки» по сигналу колокольчика дети собирают колечки в корзину.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Развивать мелкую моторику рук;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Способствовать психофизическому развитию детей; формировать умение ориентироваться в пространстве.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976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09.11-04.12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>
                          <a:latin typeface="Times New Roman"/>
                          <a:ea typeface="Calibri"/>
                          <a:cs typeface="Times New Roman"/>
                        </a:rPr>
                        <a:t>«Я и мой мир»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«Зайка серенький  сидит» заучивание четверостишья.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Спортивная игра «Подползи под воротца».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Развивать зрительное внимание;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продолжат учить координировать движения с речью; упражнять в умении в </a:t>
                      </a:r>
                      <a:r>
                        <a:rPr lang="ru-RU" sz="1100" b="1" dirty="0" err="1">
                          <a:latin typeface="Times New Roman"/>
                          <a:ea typeface="Calibri"/>
                          <a:cs typeface="Times New Roman"/>
                        </a:rPr>
                        <a:t>пролезании</a:t>
                      </a: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 под препятствие.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875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07.12-30.12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>
                          <a:latin typeface="Times New Roman"/>
                          <a:ea typeface="Calibri"/>
                          <a:cs typeface="Times New Roman"/>
                        </a:rPr>
                        <a:t>«Новогодние чудеса»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«Украсим Елочку шарами»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(рисование ); игр.упр. «К мишке в гости»;гимнастика для глаз « Елка».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Обеспечивать охрану и укрепление здоровья детей; совершенствовать выразительность движений; побуждать к двигательной активности.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671"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18.01-29.01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>
                          <a:latin typeface="Times New Roman"/>
                          <a:ea typeface="Calibri"/>
                          <a:cs typeface="Times New Roman"/>
                        </a:rPr>
                        <a:t>«Зима»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Звучит песенка «Погуляем»,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спокойная ходьба, сопровождается дыхательной гимнастикой «В лесу»; игр.упр. « Помаши лентами».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Способствовать психофизическому развитию детей; обеспечивать закаливание организма детей;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366" marR="313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90600" y="477810"/>
          <a:ext cx="7315200" cy="5672742"/>
        </p:xfrm>
        <a:graphic>
          <a:graphicData uri="http://schemas.openxmlformats.org/drawingml/2006/table">
            <a:tbl>
              <a:tblPr/>
              <a:tblGrid>
                <a:gridCol w="1093076"/>
                <a:gridCol w="3568135"/>
                <a:gridCol w="2653989"/>
              </a:tblGrid>
              <a:tr h="87880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01.02-19.02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latin typeface="Times New Roman"/>
                          <a:ea typeface="Calibri"/>
                          <a:cs typeface="Times New Roman"/>
                        </a:rPr>
                        <a:t>«День защитника Отечества»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err="1">
                          <a:latin typeface="Times New Roman"/>
                          <a:ea typeface="Calibri"/>
                          <a:cs typeface="Times New Roman"/>
                        </a:rPr>
                        <a:t>Игр.упр</a:t>
                      </a: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. « Пройди по мостику»; дыхательное упражнение «Вырасти большой».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Развивать интерес к участию в играх и физических упражнениях;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воспитывать любовь к папе и дедушке.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22.02-05.03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>
                          <a:latin typeface="Times New Roman"/>
                          <a:ea typeface="Calibri"/>
                          <a:cs typeface="Times New Roman"/>
                        </a:rPr>
                        <a:t>«Мамин день»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Times New Roman"/>
                          <a:ea typeface="Calibri"/>
                          <a:cs typeface="Times New Roman"/>
                        </a:rPr>
                        <a:t>Я.Ким «Мама»(заучивание) 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Times New Roman"/>
                          <a:ea typeface="Calibri"/>
                          <a:cs typeface="Times New Roman"/>
                        </a:rPr>
                        <a:t>Игр.упр. «Покажи цветочек».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Воспитывать бережное отношение к родителям; 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855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09.03-19.03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>
                          <a:latin typeface="Times New Roman"/>
                          <a:ea typeface="Calibri"/>
                          <a:cs typeface="Times New Roman"/>
                        </a:rPr>
                        <a:t>«Народные традиции»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Times New Roman"/>
                          <a:ea typeface="Calibri"/>
                          <a:cs typeface="Times New Roman"/>
                        </a:rPr>
                        <a:t>Заучивание потешек « Я пеку,пеку,пеку…», «Мы спросили нашу печь…»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Times New Roman"/>
                          <a:ea typeface="Calibri"/>
                          <a:cs typeface="Times New Roman"/>
                        </a:rPr>
                        <a:t>Игра-ситуация: «Калачи из печи»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Воспитывать интерес к </a:t>
                      </a:r>
                      <a:r>
                        <a:rPr lang="ru-RU" sz="1050" b="1" dirty="0" err="1">
                          <a:latin typeface="Times New Roman"/>
                          <a:ea typeface="Calibri"/>
                          <a:cs typeface="Times New Roman"/>
                        </a:rPr>
                        <a:t>потешкам</a:t>
                      </a: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 и песенкам.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880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22.03-26.03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latin typeface="Times New Roman"/>
                          <a:ea typeface="Calibri"/>
                          <a:cs typeface="Times New Roman"/>
                        </a:rPr>
                        <a:t>«Театральная неделя»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Показ сказки «Курочка ряба»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Формировать выразительность движений, умение передавать простейшие движения персонажей.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509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29.03-16.04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>
                          <a:latin typeface="Times New Roman"/>
                          <a:ea typeface="Calibri"/>
                          <a:cs typeface="Times New Roman"/>
                        </a:rPr>
                        <a:t>«Весна-красна»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Times New Roman"/>
                          <a:ea typeface="Calibri"/>
                          <a:cs typeface="Times New Roman"/>
                        </a:rPr>
                        <a:t>Рисование «Солнышко» (пальчиковыми красками);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Times New Roman"/>
                          <a:ea typeface="Calibri"/>
                          <a:cs typeface="Times New Roman"/>
                        </a:rPr>
                        <a:t>Хороводная игра «Солнышко и дождик»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Совершенствовать точные движения руки и пальцев; развивать координацию и ориентацию в пространстве.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880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19.04-30.04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>
                          <a:latin typeface="Times New Roman"/>
                          <a:ea typeface="Calibri"/>
                          <a:cs typeface="Times New Roman"/>
                        </a:rPr>
                        <a:t>«Праздник весны»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Times New Roman"/>
                          <a:ea typeface="Calibri"/>
                          <a:cs typeface="Times New Roman"/>
                        </a:rPr>
                        <a:t>Развлечение «Весенняя карусель»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Создать положительно-эмоциональную среду при помощи музыкальной и двигательной активности детей.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7277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17.05-31.05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>
                          <a:latin typeface="Times New Roman"/>
                          <a:ea typeface="Calibri"/>
                          <a:cs typeface="Times New Roman"/>
                        </a:rPr>
                        <a:t>«Лето»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Times New Roman"/>
                          <a:ea typeface="Calibri"/>
                          <a:cs typeface="Times New Roman"/>
                        </a:rPr>
                        <a:t>Игра-забава: с мыльными пузырями; Игровые ситуации: «Поможем Мишутке сбить кегли», Игра эстафета: «Кто быстрее?»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Times New Roman"/>
                          <a:ea typeface="Calibri"/>
                          <a:cs typeface="Times New Roman"/>
                        </a:rPr>
                        <a:t>Развивать познавательную активность; обогащать   двигательный опыт детей; вызвать желание заботиться о своем здоровье.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858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Предполагаемые результаты реализации проекта:</a:t>
            </a:r>
            <a:br>
              <a:rPr lang="ru-RU" sz="2800" b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990600"/>
            <a:ext cx="4572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На уровне детей:</a:t>
            </a:r>
            <a:endParaRPr lang="ru-RU" sz="2000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обеспечена психолого-педагогическая помощь на ранних этапах развития;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повышенные  адаптивные возможности детского организма к неблагоприятным факторам внешней среды;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развиты двигательные умения;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сформированы культурно-гигиенические навыки;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обеспечено эмоциональное и психологическое благополучие детей;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снижено число пропусков детей по заболеваемости.</a:t>
            </a:r>
            <a:endParaRPr lang="ru-RU" sz="20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49962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РАБОТА С РОДИТЕЛЯМИ: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1.Анкетирование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2.Индивидуальные консультации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3.Тематические консультации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4.Открытые занятия, дни открытых дверей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5.Практическое обучение родителей проведению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различных игровых ситуаций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6.Практическая помощь родителям в осуществлении дыхательной гимнастики, артикуляционной гимнастики, игрового массажа и релаксационных упражнений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На уровне родителей: </a:t>
            </a:r>
            <a:r>
              <a:rPr lang="ru-RU" sz="28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38400" y="990600"/>
            <a:ext cx="4572000" cy="3603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определены потребности и обеспечена поддержка образовательных инициатив семьи;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родители активные участники образовательных отношений;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20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повышена психолого-педагогическая компетентность участников образовательных отношений  в вопросах физического развития и оздоровления детей.</a:t>
            </a:r>
            <a:endParaRPr lang="ru-RU" sz="20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6388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Двигательная деятельность детей 2-3 лет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Физкульт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минутка (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ежедневно по 1-2 мин, в различных видах НОД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 мере проявления утомления).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Гимнастика после сна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(ежедневно после дневного сна, общее время составляет 10-12мин).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Пальчиковая гимнастика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(ежедневно по 3-5 мин.в любое свободное время в разных формах физкультурно-оздоровительной работы).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Дыхательные упражнения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(ежедневно по 8-10мин в хорошо проветренном помещении,исключение-20-30 мин до еды и сна и 1 час после приема пищи).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Игровая деятельность детей 2-3лет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685800" y="762000"/>
            <a:ext cx="8229600" cy="4419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Подвижные игры «Птички»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Цели: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обогащать двигательный опыт; побуждать детей у выполнению элементарных правил игры; поощрять самостоятельность; вызывать чувство удовольствия от общения со взрослым и сверстниками, а также от выполнения движений.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Оборудование: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шапочки с изображением птичек.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Описание.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Дети изображают птичек. Взрослый обозначает «гнезда» для них. По сигналу взрослого: «Птички захотели полетать!» - « птички вылетают из «гнездышек», машут « крыльями»,приседают, «клюют зерна»,летают по всему обозначенному участку.  По сигналу «Птички, в свои гнездышки!»  - «птички» занимают свои «гнезда».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Примечание: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взрослый проделывает все действия вместе с детьми.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81000" y="762000"/>
            <a:ext cx="4040188" cy="5334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«Городки»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645025" y="838200"/>
            <a:ext cx="4041775" cy="457199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«Собирание сокровищ»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>
          <a:xfrm>
            <a:off x="4645025" y="1295400"/>
            <a:ext cx="4041775" cy="48307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Цели: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помочь детям ориентироваться на участке детского сада, находить нужные предметы, из которых можно сделать поделки.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Описание.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прогулке воспитатель собирает вместе с детьми «сокровища» (камешки, веточки,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листья,и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т.д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и складывает их в корзину. Выясняет ,какие «сокровища» вызывают у малыша наибольший интерес (это подскажет дальнейшие пути общения).Затем называет какое-либо»сокровище» и просит достать его из корзины.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81000" y="1219200"/>
            <a:ext cx="4116388" cy="46481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Цели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ловкость,      меткость; совершенствовать умение метать вдаль.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Оборудование: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мяч, кубики.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Описание.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Воспитатель ставит  друг на друга несколько любых предметов, получается «башенка». Детям дают мячик и предлагают бросить его так, чтобы эта «башенка» разрушилась.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Примечание.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Постепенно расстояние до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бешенки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увеличивают.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5800" y="304800"/>
            <a:ext cx="8229600" cy="715962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Спортивные игры                       Дидактические игры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Развлечения и прогулки с детьми 2-3лет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396240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Тема: Вот зима пришла(прогулка).</a:t>
            </a: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Цель: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воспитывать у детей смелость, внимание, выносливость, доброжелательность по отношению друг к другу; развивать ловкость, быстроту;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закреплять умение играть в подвижные игры, игры-забавы.</a:t>
            </a: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Место проведения: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спортивный зал.</a:t>
            </a: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Оборудование: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снежинки.</a:t>
            </a: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Оформление: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шары ,гирлянды.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495800" y="1295400"/>
            <a:ext cx="4343400" cy="47545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Тема: Солнечные зайчики(развлечение).</a:t>
            </a: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Цель: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развивать навыки коммуникативного общения, вызывать радость от совместной деятельности, продолжать знакомить с элементарными правилами поведения, этикой приветствия и общения.</a:t>
            </a: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Место проведения: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спортивный зал.</a:t>
            </a: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Оборудование: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муляжи овощей,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солнышко,обручи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Оформление: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шары,гирлянды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0" y="1447800"/>
            <a:ext cx="3505200" cy="838200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Игровое упражнение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«Флажок»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20191003_15174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t="17877"/>
          <a:stretch>
            <a:fillRect/>
          </a:stretch>
        </p:blipFill>
        <p:spPr>
          <a:xfrm>
            <a:off x="457200" y="457200"/>
            <a:ext cx="4343400" cy="32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33400" y="3657600"/>
            <a:ext cx="2625783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Самомассаж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«Паутинка»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Я кручу, кручу, кручу.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9" name="Содержимое 5" descr="IMG_20201113_09384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t="10695" b="10160"/>
          <a:stretch>
            <a:fillRect/>
          </a:stretch>
        </p:blipFill>
        <p:spPr>
          <a:xfrm>
            <a:off x="4953000" y="2514600"/>
            <a:ext cx="3810000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57200" y="5105400"/>
            <a:ext cx="4038600" cy="6857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Содержимое 10" descr="IMG_20201113_150950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8200" y="1447800"/>
            <a:ext cx="4041775" cy="3886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Содержимое 9" descr="IMG_20201113_15063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228600" y="990600"/>
            <a:ext cx="4191000" cy="3886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Гимнастика в постели                   Упражнение на профилактику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«Проснулись жучки»                     плоскостопия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«Дорожка здоровья»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570287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Развлечение к 23 февраля «Мы бравые ребята»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645025" y="2209800"/>
            <a:ext cx="4041775" cy="609599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Хороводная игра</a:t>
            </a:r>
            <a:r>
              <a:rPr lang="ru-RU" sz="31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« Каравай»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Совместная деятельность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Содержимое 14" descr="IMG_20191220_091841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800600" y="2971800"/>
            <a:ext cx="4041775" cy="3352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2244725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pic>
        <p:nvPicPr>
          <p:cNvPr id="14" name="Содержимое 9" descr="IMG-20210219-WA0029.jpg"/>
          <p:cNvPicPr>
            <a:picLocks noChangeAspect="1"/>
          </p:cNvPicPr>
          <p:nvPr/>
        </p:nvPicPr>
        <p:blipFill>
          <a:blip r:embed="rId3" cstate="print"/>
          <a:srcRect t="12500"/>
          <a:stretch>
            <a:fillRect/>
          </a:stretch>
        </p:blipFill>
        <p:spPr>
          <a:xfrm>
            <a:off x="304800" y="1295400"/>
            <a:ext cx="4267200" cy="304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3"/>
          </p:nvPr>
        </p:nvSpPr>
        <p:spPr>
          <a:xfrm rot="10800000" flipV="1">
            <a:off x="5105395" y="1066800"/>
            <a:ext cx="3581399" cy="838201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Игра-забава «Солнечные лучики»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IMG-20201230-WA009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t="12500" b="18056"/>
          <a:stretch>
            <a:fillRect/>
          </a:stretch>
        </p:blipFill>
        <p:spPr>
          <a:xfrm>
            <a:off x="381000" y="990600"/>
            <a:ext cx="4267200" cy="381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Новогоднее развлечение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Игра «Снежинки»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Содержимое 11" descr="IMG_20201021_091429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953000" y="1828801"/>
            <a:ext cx="3657600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457200" y="5334000"/>
            <a:ext cx="3657600" cy="8381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Спортивная игра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«Попади в обруч»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IMG_20201112_105636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rcRect b="21667"/>
          <a:stretch>
            <a:fillRect/>
          </a:stretch>
        </p:blipFill>
        <p:spPr>
          <a:xfrm>
            <a:off x="4419600" y="2209800"/>
            <a:ext cx="4038600" cy="3581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Содержимое 6" descr="IMG_20201112_10591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81000" y="1143000"/>
            <a:ext cx="3968969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6096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Физкультминутка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«Закрутились, завертелись»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096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Прогулка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Снежные дорожки»     Игра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«Мыльные пузыри»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20201113_10304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1143000"/>
            <a:ext cx="4267200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Содержимое 5" descr="IMG_20210415_10054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t="9804"/>
          <a:stretch>
            <a:fillRect/>
          </a:stretch>
        </p:blipFill>
        <p:spPr>
          <a:xfrm>
            <a:off x="4953000" y="1447800"/>
            <a:ext cx="3962400" cy="3581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1051</TotalTime>
  <Words>1187</Words>
  <Application>Microsoft Office PowerPoint</Application>
  <PresentationFormat>Экран (4:3)</PresentationFormat>
  <Paragraphs>172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Office Theme</vt:lpstr>
      <vt:lpstr> ОТЧЁТ о работе по проекту для детей младшего дошкольного возраста  «Двигаемся  умело!» </vt:lpstr>
      <vt:lpstr>Слайд 2</vt:lpstr>
      <vt:lpstr>АКТУАЛЬНОСТЬ ПРОБЛЕМЫ РАЗВИТИЯ ДВИГАТЕЛЬНОЙ АКТИВНОСТИ ДЕТЕЙ МЛАДШЕГО ДОШКОЛЬНОГО  ВОЗРАСТА </vt:lpstr>
      <vt:lpstr>Задачи проекта: сформировать начальные представления о здоровом образе жизни; сформировать потребности к ежедневной двигательной активности и физическом совершенствовании; создать  предметно – развивающую среду по физическому развитию; способствовать  формированию опорно – двигательной системы организма детей через  различные  виды упражнений, направленные на  развитие равновесия, координации движений, мелкой моторики рук; обеспечить психофизическое благополучие детей и сформировать сознательное отношение к собственному здоровью.      </vt:lpstr>
      <vt:lpstr>РЕЗУЛЬТАТЫ МОНИТОРИНГА  по ОО «Физическое развитие» на начало и конец учебного года</vt:lpstr>
      <vt:lpstr>Взаимодействие участников проекта</vt:lpstr>
      <vt:lpstr>Основной этап проекта (октябрь2020г.-май2021г)</vt:lpstr>
      <vt:lpstr>Слайд 8</vt:lpstr>
      <vt:lpstr>Слайд 9</vt:lpstr>
      <vt:lpstr>Предполагаемые результаты реализации проекта: </vt:lpstr>
      <vt:lpstr>РАБОТА С РОДИТЕЛЯМИ:   1.Анкетирование   2.Индивидуальные консультации   3.Тематические консультации   4.Открытые занятия, дни открытых дверей   5.Практическое обучение родителей проведению       различных игровых ситуаций   6.Практическая помощь родителям в осуществлении дыхательной гимнастики, артикуляционной гимнастики, игрового массажа и релаксационных упражнений  </vt:lpstr>
      <vt:lpstr>На уровне родителей:  </vt:lpstr>
      <vt:lpstr>Двигательная деятельность детей 2-3 лет  Физкульт минутка (ежедневно по 1-2 мин, в различных видах НОД по мере проявления утомления).  Гимнастика после сна (ежедневно после дневного сна, общее время составляет 10-12мин).  Пальчиковая гимнастика (ежедневно по 3-5 мин.в любое свободное время в разных формах физкультурно-оздоровительной работы).  Дыхательные упражнения (ежедневно по 8-10мин в хорошо проветренном помещении,исключение-20-30 мин до еды и сна и 1 час после приема пищи).    </vt:lpstr>
      <vt:lpstr>Игровая деятельность детей 2-3лет </vt:lpstr>
      <vt:lpstr>  Спортивные игры                       Дидактические игры</vt:lpstr>
      <vt:lpstr>Развлечения и прогулки с детьми 2-3лет</vt:lpstr>
      <vt:lpstr>Игровое упражнение «Флажок»</vt:lpstr>
      <vt:lpstr>Гимнастика в постели                   Упражнение на профилактику  «Проснулись жучки»                     плоскостопия                                                             «Дорожка здоровья»</vt:lpstr>
      <vt:lpstr>Совместная деятельность</vt:lpstr>
      <vt:lpstr>Новогоднее развлечение Игра «Снежинки»</vt:lpstr>
      <vt:lpstr>  Физкультминутка  «Закрутились, завертелись»</vt:lpstr>
      <vt:lpstr>Прогулка «Снежные дорожки»     Игра «Мыльные пузыри»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СВЕТЛАНА</dc:creator>
  <cp:lastModifiedBy>Вячеслав Дмитриев</cp:lastModifiedBy>
  <cp:revision>131</cp:revision>
  <dcterms:created xsi:type="dcterms:W3CDTF">2018-06-15T16:40:07Z</dcterms:created>
  <dcterms:modified xsi:type="dcterms:W3CDTF">2021-09-22T15:06:47Z</dcterms:modified>
</cp:coreProperties>
</file>