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 autoCompressPictures="0">
  <p:sldMasterIdLst>
    <p:sldMasterId id="2147483648" r:id="rId1"/>
  </p:sldMasterIdLst>
  <p:notesMasterIdLst>
    <p:notesMasterId r:id="rId2"/>
  </p:notes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</p:sldIdLst>
  <p:sldSz cx="14630400" cy="8229600"/>
  <p:notesSz cx="8229600" cy="14630400"/>
  <p:custDataLst>
    <p:tags r:id="rId1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7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65" d="100"/>
          <a:sy n="65" d="100"/>
        </p:scale>
        <p:origin x="-402" y="-7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6200" cy="7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tags" Target="tags/tag1.xml" /><Relationship Id="rId11" Type="http://schemas.openxmlformats.org/officeDocument/2006/relationships/presProps" Target="presProps.xml" /><Relationship Id="rId12" Type="http://schemas.openxmlformats.org/officeDocument/2006/relationships/viewProps" Target="viewProps.xml" /><Relationship Id="rId13" Type="http://schemas.openxmlformats.org/officeDocument/2006/relationships/theme" Target="theme/theme1.xml" /><Relationship Id="rId14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259DBE-D9EE-4495-B453-AF2A4C4EF322}" type="datetimeFigureOut">
              <a:rPr lang="ru-RU" smtClean="0"/>
              <a:t>29.05.2025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C9FC14-D536-4D0D-8586-92C8CC4DB9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8988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png" /><Relationship Id="rId3" Type="http://schemas.openxmlformats.org/officeDocument/2006/relationships/hyperlink" Target="https://gamma.app/?utm_source=made-with-gamma" TargetMode="External" /><Relationship Id="rId4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</p:spPr>
        <p:txBody>
          <a:bodyPr/>
          <a:lstStyle/>
          <a:p/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</p:spPr>
        <p:txBody>
          <a:bodyPr/>
          <a:lstStyle/>
          <a:p/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</p:spPr>
        <p:txBody>
          <a:bodyPr/>
          <a:lstStyle/>
          <a:p/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</p:spPr>
        <p:txBody>
          <a:bodyPr/>
          <a:lstStyle/>
          <a:p/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</p:spPr>
        <p:txBody>
          <a:bodyPr/>
          <a:lstStyle/>
          <a:p/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</p:spPr>
        <p:txBody>
          <a:bodyPr/>
          <a:lstStyle/>
          <a:p/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preserve="1">
  <p:cSld name="Slide 7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</p:spPr>
        <p:txBody>
          <a:bodyPr/>
          <a:lstStyle/>
          <a:p/>
        </p:txBody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jpeg" /><Relationship Id="rId5" Type="http://schemas.openxmlformats.org/officeDocument/2006/relationships/image" Target="../media/image5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6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7.jpeg" /><Relationship Id="rId4" Type="http://schemas.openxmlformats.org/officeDocument/2006/relationships/image" Target="../media/image8.jpeg" /><Relationship Id="rId5" Type="http://schemas.openxmlformats.org/officeDocument/2006/relationships/image" Target="../media/image9.jpeg" /><Relationship Id="rId6" Type="http://schemas.openxmlformats.org/officeDocument/2006/relationships/image" Target="../media/image10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Relationship Id="rId5" Type="http://schemas.openxmlformats.org/officeDocument/2006/relationships/image" Target="../media/image13.jpeg" /><Relationship Id="rId6" Type="http://schemas.openxmlformats.org/officeDocument/2006/relationships/image" Target="../media/image1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Relationship Id="rId5" Type="http://schemas.openxmlformats.org/officeDocument/2006/relationships/image" Target="../media/image19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20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89" y="644912"/>
            <a:ext cx="7556421" cy="141755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ru-RU" sz="4400" b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Игра-</a:t>
            </a:r>
            <a:r>
              <a:rPr lang="ru-RU" sz="4400" b="1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в</a:t>
            </a:r>
            <a:r>
              <a:rPr lang="en-US" sz="4400" b="1" err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икторина «</a:t>
            </a:r>
            <a:r>
              <a:rPr lang="ru-RU" sz="4400" b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Любимый Кадуй</a:t>
            </a:r>
            <a:r>
              <a:rPr lang="en-US" sz="4450" b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"</a:t>
            </a:r>
            <a:endParaRPr lang="en-US" sz="4450"/>
          </a:p>
        </p:txBody>
      </p:sp>
      <p:sp>
        <p:nvSpPr>
          <p:cNvPr id="4" name="Text 1"/>
          <p:cNvSpPr/>
          <p:nvPr/>
        </p:nvSpPr>
        <p:spPr>
          <a:xfrm>
            <a:off x="793790" y="3505200"/>
            <a:ext cx="7556421" cy="3629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ru-RU" sz="1750" smtClean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,</a:t>
            </a:r>
            <a:endParaRPr lang="en-US" sz="1750"/>
          </a:p>
        </p:txBody>
      </p:sp>
      <p:sp>
        <p:nvSpPr>
          <p:cNvPr id="7" name="Shape 4"/>
          <p:cNvSpPr/>
          <p:nvPr/>
        </p:nvSpPr>
        <p:spPr>
          <a:xfrm>
            <a:off x="793790" y="6102072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  <p:txBody>
          <a:bodyPr/>
          <a:lstStyle/>
          <a:p/>
        </p:txBody>
      </p:sp>
      <p:pic>
        <p:nvPicPr>
          <p:cNvPr id="1026" name="Picture 2" descr="C:\Users\SONY\Desktop\игра\LiMH8nRoDg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69680" y="352958"/>
            <a:ext cx="4984037" cy="3333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36991" y="4426570"/>
            <a:ext cx="4984037" cy="331719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  <a:scene3d>
            <a:camera prst="obliqueBottom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89348" y="2499470"/>
            <a:ext cx="816531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Из опыта работы (досуговое мероприятие  </a:t>
            </a:r>
            <a:endParaRPr lang="ru-RU" sz="32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по просвещению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родителей</a:t>
            </a:r>
          </a:p>
          <a:p>
            <a:pPr algn="ctr"/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 детей</a:t>
            </a:r>
            <a:r>
              <a:rPr lang="ru-RU" sz="3200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средней группы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(4-5</a:t>
            </a:r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л.) </a:t>
            </a:r>
          </a:p>
          <a:p>
            <a:pPr algn="ctr"/>
            <a:r>
              <a:rPr lang="ru-RU" sz="3200" b="1" smtClean="0">
                <a:latin typeface="Times New Roman" pitchFamily="18" charset="0"/>
                <a:cs typeface="Times New Roman" pitchFamily="18" charset="0"/>
              </a:rPr>
              <a:t>с учетом регионального компонента</a:t>
            </a:r>
            <a:endParaRPr lang="ru-RU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15671" y="6464975"/>
            <a:ext cx="59525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ФИО автора: Уткина Ольга Михайловна, воспитатель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Место работы: МБДОУ «Детский сад №4 «Солнышко»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Населенный пункт: п.Кадуй</a:t>
            </a:r>
            <a:endParaRPr 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0"/>
          <p:cNvSpPr/>
          <p:nvPr/>
        </p:nvSpPr>
        <p:spPr>
          <a:xfrm>
            <a:off x="2204136" y="381720"/>
            <a:ext cx="7133749" cy="70877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ru-RU" sz="4450" b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Актуальность.</a:t>
            </a:r>
            <a:endParaRPr lang="en-US" sz="4450"/>
          </a:p>
        </p:txBody>
      </p:sp>
      <p:sp>
        <p:nvSpPr>
          <p:cNvPr id="3" name="TextBox 2"/>
          <p:cNvSpPr txBox="1"/>
          <p:nvPr/>
        </p:nvSpPr>
        <p:spPr>
          <a:xfrm>
            <a:off x="666427" y="1441342"/>
            <a:ext cx="12151788" cy="3816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smtClean="0"/>
              <a:t>«Важным аспектом реализации регионального компонента является </a:t>
            </a:r>
          </a:p>
          <a:p>
            <a:r>
              <a:rPr lang="ru-RU" sz="2800" smtClean="0"/>
              <a:t>взаимодействие с семьей, </a:t>
            </a:r>
          </a:p>
          <a:p>
            <a:r>
              <a:rPr lang="ru-RU" sz="2800" smtClean="0"/>
              <a:t>которое строится на понимании того, что</a:t>
            </a:r>
          </a:p>
          <a:p>
            <a:r>
              <a:rPr lang="ru-RU" sz="2800" smtClean="0"/>
              <a:t>родители – это полноправные участники образовательного процесса</a:t>
            </a:r>
          </a:p>
          <a:p>
            <a:r>
              <a:rPr lang="ru-RU" sz="2800" smtClean="0"/>
              <a:t>Семья занимает ведущее место в воспитании, ведь именно в ней происходит </a:t>
            </a:r>
          </a:p>
          <a:p>
            <a:r>
              <a:rPr lang="ru-RU" sz="2800" smtClean="0"/>
              <a:t>формирование личности ребенка, </a:t>
            </a:r>
          </a:p>
          <a:p>
            <a:r>
              <a:rPr lang="ru-RU" sz="2800" smtClean="0"/>
              <a:t>взращивается любовь к родным и близким людям, к дому, детскому саду, </a:t>
            </a:r>
          </a:p>
          <a:p>
            <a:r>
              <a:rPr lang="ru-RU" sz="2800" smtClean="0"/>
              <a:t>родному городу, природе родного края</a:t>
            </a:r>
            <a:r>
              <a:rPr lang="ru-RU" smtClean="0"/>
              <a:t>»*</a:t>
            </a:r>
          </a:p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04515" y="4461574"/>
            <a:ext cx="5486399" cy="3657600"/>
          </a:xfrm>
          <a:prstGeom prst="rect">
            <a:avLst/>
          </a:prstGeom>
          <a:noFill/>
          <a:ln w="12700">
            <a:solidFill>
              <a:schemeClr val="accent1">
                <a:lumMod val="50000"/>
              </a:schemeClr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29899" y="6305872"/>
            <a:ext cx="766812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mtClean="0"/>
              <a:t>*Региональный компонент содержания дошкольного образования</a:t>
            </a:r>
          </a:p>
          <a:p>
            <a:r>
              <a:rPr lang="ru-RU" smtClean="0"/>
              <a:t>в соответствии с ФОП ДО : практическое пособие / Министерство</a:t>
            </a:r>
          </a:p>
          <a:p>
            <a:r>
              <a:rPr lang="ru-RU" smtClean="0"/>
              <a:t>образования Вологодской области, Вологодский институт развития</a:t>
            </a:r>
          </a:p>
          <a:p>
            <a:r>
              <a:rPr lang="ru-RU" smtClean="0"/>
              <a:t>образования ; [составители: И.В. Лыскова, З.С. Балабанова, Т.Н. Румянцева; </a:t>
            </a:r>
          </a:p>
          <a:p>
            <a:r>
              <a:rPr lang="ru-RU" smtClean="0"/>
              <a:t>под редакцией И.В. Лысковой]. – Вологда : ВИРО, 2024. с.36-37</a:t>
            </a:r>
            <a:endParaRPr lang="ru-RU"/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 0"/>
          <p:cNvSpPr/>
          <p:nvPr/>
        </p:nvSpPr>
        <p:spPr>
          <a:xfrm>
            <a:off x="743798" y="310516"/>
            <a:ext cx="5670590" cy="70877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ru-RU" sz="4450" b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Цель:</a:t>
            </a:r>
          </a:p>
          <a:p>
            <a:pPr marL="0" indent="0" algn="l">
              <a:lnSpc>
                <a:spcPts val="5550"/>
              </a:lnSpc>
              <a:buNone/>
            </a:pPr>
            <a:endParaRPr lang="ru-RU" sz="4450" b="1">
              <a:solidFill>
                <a:srgbClr val="006747"/>
              </a:solidFill>
              <a:latin typeface="Noto Serif SC Bold" pitchFamily="34" charset="0"/>
              <a:ea typeface="Noto Serif SC Bold" pitchFamily="34" charset="-122"/>
              <a:cs typeface="Noto Serif SC Bold" pitchFamily="34" charset="-120"/>
            </a:endParaRPr>
          </a:p>
          <a:p>
            <a:pPr marL="0" indent="0" algn="l">
              <a:lnSpc>
                <a:spcPts val="5550"/>
              </a:lnSpc>
              <a:buNone/>
            </a:pPr>
            <a:r>
              <a:rPr lang="ru-RU" sz="4450" b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Задачи:</a:t>
            </a:r>
            <a:endParaRPr lang="en-US" sz="4450"/>
          </a:p>
        </p:txBody>
      </p:sp>
      <p:sp>
        <p:nvSpPr>
          <p:cNvPr id="5" name="Text 2"/>
          <p:cNvSpPr/>
          <p:nvPr/>
        </p:nvSpPr>
        <p:spPr>
          <a:xfrm>
            <a:off x="6365260" y="2138958"/>
            <a:ext cx="340162" cy="425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endParaRPr lang="en-US" sz="2650"/>
          </a:p>
        </p:txBody>
      </p:sp>
      <p:sp>
        <p:nvSpPr>
          <p:cNvPr id="6" name="Text 3"/>
          <p:cNvSpPr/>
          <p:nvPr/>
        </p:nvSpPr>
        <p:spPr>
          <a:xfrm>
            <a:off x="7017306" y="2174319"/>
            <a:ext cx="2835235" cy="35433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/>
          </a:p>
        </p:txBody>
      </p:sp>
      <p:sp>
        <p:nvSpPr>
          <p:cNvPr id="7" name="Text 4"/>
          <p:cNvSpPr/>
          <p:nvPr/>
        </p:nvSpPr>
        <p:spPr>
          <a:xfrm>
            <a:off x="7017306" y="2664738"/>
            <a:ext cx="6819305" cy="3629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smtClean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1750"/>
          </a:p>
        </p:txBody>
      </p:sp>
      <p:sp>
        <p:nvSpPr>
          <p:cNvPr id="9" name="Text 6"/>
          <p:cNvSpPr/>
          <p:nvPr/>
        </p:nvSpPr>
        <p:spPr>
          <a:xfrm>
            <a:off x="6365260" y="3523774"/>
            <a:ext cx="340162" cy="425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endParaRPr lang="en-US" sz="2650"/>
          </a:p>
        </p:txBody>
      </p:sp>
      <p:sp>
        <p:nvSpPr>
          <p:cNvPr id="13" name="Text 10"/>
          <p:cNvSpPr/>
          <p:nvPr/>
        </p:nvSpPr>
        <p:spPr>
          <a:xfrm>
            <a:off x="6365260" y="4908590"/>
            <a:ext cx="340162" cy="425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endParaRPr lang="en-US" sz="2650"/>
          </a:p>
        </p:txBody>
      </p:sp>
      <p:sp>
        <p:nvSpPr>
          <p:cNvPr id="14" name="Text 11"/>
          <p:cNvSpPr/>
          <p:nvPr/>
        </p:nvSpPr>
        <p:spPr>
          <a:xfrm>
            <a:off x="7017306" y="4943951"/>
            <a:ext cx="3204091" cy="35433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/>
          </a:p>
        </p:txBody>
      </p:sp>
      <p:sp>
        <p:nvSpPr>
          <p:cNvPr id="15" name="Text 12"/>
          <p:cNvSpPr/>
          <p:nvPr/>
        </p:nvSpPr>
        <p:spPr>
          <a:xfrm>
            <a:off x="7017306" y="5434370"/>
            <a:ext cx="6819305" cy="3629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/>
          </a:p>
        </p:txBody>
      </p:sp>
      <p:sp>
        <p:nvSpPr>
          <p:cNvPr id="18" name="Text 15"/>
          <p:cNvSpPr/>
          <p:nvPr/>
        </p:nvSpPr>
        <p:spPr>
          <a:xfrm>
            <a:off x="7017306" y="6328767"/>
            <a:ext cx="2835235" cy="35433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/>
          </a:p>
        </p:txBody>
      </p:sp>
      <p:sp>
        <p:nvSpPr>
          <p:cNvPr id="19" name="Text 16"/>
          <p:cNvSpPr/>
          <p:nvPr/>
        </p:nvSpPr>
        <p:spPr>
          <a:xfrm>
            <a:off x="7017306" y="6819186"/>
            <a:ext cx="6819305" cy="3629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smtClean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1750"/>
          </a:p>
        </p:txBody>
      </p:sp>
      <p:sp>
        <p:nvSpPr>
          <p:cNvPr id="20" name="Прямоугольник 19"/>
          <p:cNvSpPr/>
          <p:nvPr/>
        </p:nvSpPr>
        <p:spPr>
          <a:xfrm>
            <a:off x="338227" y="988863"/>
            <a:ext cx="73152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Формирование  познавательной активности и интереса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дошкольников и их родителей к истории родного 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поселка</a:t>
            </a:r>
            <a:r>
              <a:rPr lang="ru-RU" sz="20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mtClean="0"/>
          </a:p>
          <a:p>
            <a:r>
              <a:rPr lang="ru-RU" smtClean="0"/>
              <a:t> </a:t>
            </a:r>
            <a:r>
              <a:rPr lang="ru-RU">
                <a:solidFill>
                  <a:srgbClr val="000000"/>
                </a:solidFill>
                <a:latin typeface="Open Sans"/>
              </a:rPr>
              <a:t> </a:t>
            </a:r>
            <a:endParaRPr lang="en-US" smtClean="0"/>
          </a:p>
          <a:p>
            <a:pPr marL="342900" indent="-342900">
              <a:buAutoNum type="arabicPeriod"/>
            </a:pPr>
            <a:endParaRPr lang="ru-RU" smtClean="0"/>
          </a:p>
          <a:p>
            <a:pPr marL="342900" indent="-342900">
              <a:buAutoNum type="arabicPeriod"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Закрепить первоначальные знания детей о малой родине</a:t>
            </a:r>
          </a:p>
          <a:p>
            <a:pPr marL="342900" indent="-342900">
              <a:buAutoNum type="arabicPeriod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Развитие интереса к изучению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родного края.</a:t>
            </a:r>
          </a:p>
          <a:p>
            <a:pPr marL="342900" indent="-342900">
              <a:buAutoNum type="arabicPeriod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 Расширить знания детей о родном посёлке, его истории, достопримечательностях и значимых местах.</a:t>
            </a:r>
            <a:endParaRPr lang="ru-RU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оспитывать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чувство гордости и любви к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малой родине.</a:t>
            </a:r>
          </a:p>
          <a:p>
            <a:pPr marL="342900" indent="-342900">
              <a:buAutoNum type="arabicPeriod"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Способствовать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укреплению семейных связей и взаимодействию между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поколениями.</a:t>
            </a:r>
          </a:p>
          <a:p>
            <a:pPr marL="342900" indent="-342900">
              <a:buAutoNum type="arabicPeriod"/>
            </a:pPr>
            <a:r>
              <a:rPr lang="ru-RU" b="1">
                <a:latin typeface="Times New Roman" pitchFamily="18" charset="0"/>
                <a:cs typeface="Times New Roman" pitchFamily="18" charset="0"/>
              </a:rPr>
              <a:t>Установить доверительные отношения между родителями и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педагогами и  повышение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родительской компетентности в вопросах воспитания и образования дошкольника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AutoNum type="arabicPeriod"/>
            </a:pPr>
            <a:endParaRPr lang="ru-RU" smtClean="0"/>
          </a:p>
          <a:p>
            <a:pPr marL="342900" indent="-342900">
              <a:buAutoNum type="arabicPeriod"/>
            </a:pPr>
            <a:endParaRPr lang="en-US" smtClean="0"/>
          </a:p>
          <a:p>
            <a:endParaRPr lang="ru-RU"/>
          </a:p>
          <a:p>
            <a:endParaRPr lang="ru-RU" smtClean="0"/>
          </a:p>
          <a:p>
            <a:endParaRPr lang="ru-RU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28066" y="271789"/>
            <a:ext cx="5608545" cy="4624437"/>
          </a:xfrm>
          <a:prstGeom prst="rect">
            <a:avLst/>
          </a:prstGeom>
          <a:noFill/>
          <a:ln w="12700">
            <a:solidFill>
              <a:srgbClr val="00206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16"/>
          <a:stretch>
            <a:fillRect/>
          </a:stretch>
        </p:blipFill>
        <p:spPr bwMode="auto">
          <a:xfrm>
            <a:off x="858098" y="5369486"/>
            <a:ext cx="3048000" cy="2651276"/>
          </a:xfrm>
          <a:prstGeom prst="rect">
            <a:avLst/>
          </a:prstGeom>
          <a:noFill/>
          <a:ln w="12700">
            <a:solidFill>
              <a:srgbClr val="00206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9947137" y="5121235"/>
            <a:ext cx="4572000" cy="3048000"/>
          </a:xfrm>
          <a:prstGeom prst="rect">
            <a:avLst/>
          </a:prstGeom>
          <a:noFill/>
          <a:ln w="12700">
            <a:solidFill>
              <a:srgbClr val="00206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43825" y="5412537"/>
            <a:ext cx="3375526" cy="2531645"/>
          </a:xfrm>
          <a:prstGeom prst="rect">
            <a:avLst/>
          </a:prstGeom>
          <a:noFill/>
          <a:ln w="12700">
            <a:solidFill>
              <a:srgbClr val="00206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939435" y="664905"/>
            <a:ext cx="7315200" cy="1231106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extrusionClr>
              <a:srgbClr val="FF0000"/>
            </a:extrusionClr>
          </a:sp3d>
        </p:spPr>
        <p:txBody>
          <a:bodyPr>
            <a:spAutoFit/>
          </a:bodyPr>
          <a:lstStyle/>
          <a:p>
            <a:r>
              <a:rPr lang="ru-RU"/>
              <a:t> </a:t>
            </a:r>
            <a:r>
              <a:rPr lang="ru-RU" sz="2800" b="1" smtClean="0">
                <a:solidFill>
                  <a:schemeClr val="bg1"/>
                </a:solidFill>
              </a:rPr>
              <a:t>Памятный </a:t>
            </a:r>
            <a:r>
              <a:rPr lang="ru-RU" sz="2800" b="1">
                <a:solidFill>
                  <a:schemeClr val="bg1"/>
                </a:solidFill>
              </a:rPr>
              <a:t>камень – </a:t>
            </a:r>
            <a:endParaRPr lang="ru-RU" sz="2800" b="1" smtClean="0">
              <a:solidFill>
                <a:schemeClr val="bg1"/>
              </a:solidFill>
            </a:endParaRPr>
          </a:p>
          <a:p>
            <a:r>
              <a:rPr lang="ru-RU" sz="2800" b="1" smtClean="0">
                <a:solidFill>
                  <a:schemeClr val="bg1"/>
                </a:solidFill>
              </a:rPr>
              <a:t>символ </a:t>
            </a:r>
            <a:r>
              <a:rPr lang="ru-RU" sz="2800" b="1">
                <a:solidFill>
                  <a:schemeClr val="bg1"/>
                </a:solidFill>
              </a:rPr>
              <a:t>стойкости основателя</a:t>
            </a:r>
          </a:p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9189293" y="7712218"/>
            <a:ext cx="54429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err="1">
                <a:latin typeface="Times New Roman" pitchFamily="18" charset="0"/>
                <a:cs typeface="Times New Roman" pitchFamily="18" charset="0"/>
              </a:rPr>
              <a:t>Кадуйский краеведческий музей им. А. Г. Юкова.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389488" y="7646904"/>
            <a:ext cx="22066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автостанция Кадуй</a:t>
            </a:r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968604" y="7545594"/>
            <a:ext cx="2331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Череповецкая ГРЭС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290809" y="7564520"/>
            <a:ext cx="16736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ПАО «ОГК-2»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 0"/>
          <p:cNvSpPr/>
          <p:nvPr/>
        </p:nvSpPr>
        <p:spPr>
          <a:xfrm>
            <a:off x="1314053" y="595641"/>
            <a:ext cx="8488799" cy="70877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ru-RU" sz="4450" b="1" smtClean="0">
                <a:solidFill>
                  <a:srgbClr val="006747"/>
                </a:solidFill>
                <a:ea typeface="Noto Serif SC Bold" pitchFamily="34" charset="-122"/>
              </a:rPr>
              <a:t>Конспект игры-викторины</a:t>
            </a:r>
            <a:endParaRPr lang="en-US" sz="4450"/>
          </a:p>
        </p:txBody>
      </p:sp>
      <p:sp>
        <p:nvSpPr>
          <p:cNvPr id="5" name="Text 2"/>
          <p:cNvSpPr/>
          <p:nvPr/>
        </p:nvSpPr>
        <p:spPr>
          <a:xfrm>
            <a:off x="1530906" y="5238155"/>
            <a:ext cx="2835235" cy="35433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endParaRPr lang="en-US" sz="2200"/>
          </a:p>
        </p:txBody>
      </p:sp>
      <p:sp>
        <p:nvSpPr>
          <p:cNvPr id="6" name="Text 3"/>
          <p:cNvSpPr/>
          <p:nvPr/>
        </p:nvSpPr>
        <p:spPr>
          <a:xfrm>
            <a:off x="1530906" y="5728573"/>
            <a:ext cx="5642610" cy="72580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/>
          </a:p>
        </p:txBody>
      </p:sp>
      <p:sp>
        <p:nvSpPr>
          <p:cNvPr id="12" name="Прямоугольник 11"/>
          <p:cNvSpPr/>
          <p:nvPr/>
        </p:nvSpPr>
        <p:spPr>
          <a:xfrm>
            <a:off x="878917" y="1821835"/>
            <a:ext cx="8209921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Участники:</a:t>
            </a:r>
          </a:p>
          <a:p>
            <a:endParaRPr lang="ru-RU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/>
              <a:t>—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средней группы детского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сада (4–5 лет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Родители участников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— Ведущий мероприятия  - воспитатель.</a:t>
            </a:r>
            <a:endParaRPr lang="ru-RU" b="1">
              <a:latin typeface="Times New Roman" pitchFamily="18" charset="0"/>
              <a:cs typeface="Times New Roman" pitchFamily="18" charset="0"/>
            </a:endParaRPr>
          </a:p>
          <a:p>
            <a:endParaRPr lang="ru-RU" b="1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>
                <a:latin typeface="Times New Roman" pitchFamily="18" charset="0"/>
                <a:cs typeface="Times New Roman" pitchFamily="18" charset="0"/>
              </a:rPr>
              <a:t>Оборудование и материалы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800" b="1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Иллюстрации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и фотографии местных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достопримечательностей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и 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      известных мест Кадуя.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2.  Игры:  пазл «Собери герб»;  мемо «Любимый </a:t>
            </a:r>
            <a:r>
              <a:rPr lang="ru-RU" b="1" err="1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b="1" err="1" smtClean="0">
                <a:latin typeface="Times New Roman" pitchFamily="18" charset="0"/>
                <a:cs typeface="Times New Roman" pitchFamily="18" charset="0"/>
              </a:rPr>
              <a:t>адуй»; блоки  Дьенеша.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3. Загадки о достопримечательностях поселка.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4. Аудиозапись для физкультминутки.</a:t>
            </a:r>
          </a:p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. Награды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и призы (медали, грамоты, сладости,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сувениры)</a:t>
            </a:r>
          </a:p>
          <a:p>
            <a:endParaRPr lang="ru-RU" b="1">
              <a:latin typeface="Times New Roman" pitchFamily="18" charset="0"/>
              <a:cs typeface="Times New Roman" pitchFamily="18" charset="0"/>
            </a:endParaRPr>
          </a:p>
          <a:p>
            <a:endParaRPr lang="ru-RU" b="1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78918" y="6602684"/>
            <a:ext cx="24295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Примечание: </a:t>
            </a:r>
            <a:endParaRPr lang="ru-RU" sz="2800" b="1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46473" y="6668882"/>
            <a:ext cx="77640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Игра проводится как итоговое мероприятие в конце года  </a:t>
            </a: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88839" y="521946"/>
            <a:ext cx="3843365" cy="2599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137228" y="3340122"/>
            <a:ext cx="3613978" cy="2789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51101" y="852403"/>
            <a:ext cx="1522153" cy="1953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83494" y="6239796"/>
            <a:ext cx="2623800" cy="1878641"/>
          </a:xfrm>
          <a:prstGeom prst="rect">
            <a:avLst/>
          </a:prstGeom>
          <a:noFill/>
          <a:ln w="28575">
            <a:solidFill>
              <a:srgbClr val="00277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0"/>
          <p:cNvSpPr/>
          <p:nvPr/>
        </p:nvSpPr>
        <p:spPr>
          <a:xfrm>
            <a:off x="1097003" y="166697"/>
            <a:ext cx="10161984" cy="70877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ru-RU" sz="4450" b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Ход игры:</a:t>
            </a:r>
          </a:p>
          <a:p>
            <a:pPr>
              <a:lnSpc>
                <a:spcPct val="150000"/>
              </a:lnSpc>
            </a:pPr>
            <a:r>
              <a:rPr lang="en-US" sz="2000" b="1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этап. 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Ведущий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приветствует всех собравшихся, объясняет правила игры, объявляет тему 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викторины</a:t>
            </a:r>
          </a:p>
          <a:p>
            <a:pPr>
              <a:lnSpc>
                <a:spcPct val="150000"/>
              </a:lnSpc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 « Любимый Кадуй »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и цели её проведения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Сейчас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мы отправимся в увлекательное путешествие по нашему любимому посёлку! 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Мы с вами  уже много знаем</a:t>
            </a:r>
          </a:p>
          <a:p>
            <a:pPr>
              <a:lnSpc>
                <a:spcPct val="150000"/>
              </a:lnSpc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 о Кадуе и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сегодня  проверим свою память и знания, 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и познакомимся еще ближе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с нашей 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малой родиной.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А что же такое Родина? (ответы детей) 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Верно и сейчас наши дети расскажут стихотворение «Что мы Родиной зовем?»</a:t>
            </a:r>
          </a:p>
          <a:p>
            <a:pPr>
              <a:lnSpc>
                <a:spcPct val="150000"/>
              </a:lnSpc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Затем все участники делятся на 2 команды (родители вместе с детьми)</a:t>
            </a:r>
          </a:p>
          <a:p>
            <a:pPr>
              <a:lnSpc>
                <a:spcPct val="150000"/>
              </a:lnSpc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II этап. Игра-викторина (30 минут)</a:t>
            </a:r>
          </a:p>
          <a:p>
            <a:pPr>
              <a:lnSpc>
                <a:spcPct val="150000"/>
              </a:lnSpc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Игра состоит из нескольких раундов:</a:t>
            </a:r>
          </a:p>
          <a:p>
            <a:pPr>
              <a:lnSpc>
                <a:spcPct val="150000"/>
              </a:lnSpc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Раунд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№1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. «Наш герб»</a:t>
            </a:r>
          </a:p>
          <a:p>
            <a:pPr>
              <a:lnSpc>
                <a:spcPct val="150000"/>
              </a:lnSpc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С помощью блоков </a:t>
            </a:r>
            <a:r>
              <a:rPr lang="ru-RU" sz="2000" b="1" err="1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000" b="1" err="1" smtClean="0">
                <a:latin typeface="Times New Roman" pitchFamily="18" charset="0"/>
                <a:cs typeface="Times New Roman" pitchFamily="18" charset="0"/>
              </a:rPr>
              <a:t>ьенеша командам надо найти необходимые детали, чтоб затем</a:t>
            </a:r>
          </a:p>
          <a:p>
            <a:pPr>
              <a:lnSpc>
                <a:spcPct val="150000"/>
              </a:lnSpc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 из них собрать рыбку, которая есть на гербе Кадуя.</a:t>
            </a:r>
          </a:p>
          <a:p>
            <a:pPr>
              <a:lnSpc>
                <a:spcPct val="150000"/>
              </a:lnSpc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</a:p>
          <a:p>
            <a:pPr>
              <a:lnSpc>
                <a:spcPct val="150000"/>
              </a:lnSpc>
            </a:pP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(пазл-разрезные карточки)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endParaRPr lang="ru-RU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000" b="1" smtClean="0">
              <a:solidFill>
                <a:srgbClr val="00674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97003" y="6434643"/>
            <a:ext cx="30646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>
                <a:latin typeface="Times New Roman" pitchFamily="18" charset="0"/>
                <a:cs typeface="Times New Roman" pitchFamily="18" charset="0"/>
              </a:rPr>
              <a:t>Раунд 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№2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. «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Собери герб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619188" y="4565214"/>
            <a:ext cx="2866477" cy="3569798"/>
          </a:xfrm>
          <a:prstGeom prst="rect">
            <a:avLst/>
          </a:prstGeom>
          <a:noFill/>
          <a:ln w="12700">
            <a:solidFill>
              <a:srgbClr val="00206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059021" y="2794607"/>
            <a:ext cx="1647990" cy="2571827"/>
          </a:xfrm>
          <a:prstGeom prst="rect">
            <a:avLst/>
          </a:prstGeom>
          <a:noFill/>
          <a:ln w="12700">
            <a:solidFill>
              <a:srgbClr val="00206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0"/>
          <p:cNvSpPr/>
          <p:nvPr/>
        </p:nvSpPr>
        <p:spPr>
          <a:xfrm>
            <a:off x="693301" y="544711"/>
            <a:ext cx="3688556" cy="4024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50"/>
              </a:lnSpc>
              <a:buNone/>
            </a:pPr>
            <a:r>
              <a:rPr lang="ru-RU" sz="2500" b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Музыкальная подвижная и</a:t>
            </a:r>
            <a:r>
              <a:rPr lang="en-US" sz="2500" b="1" err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гра «</a:t>
            </a:r>
            <a:r>
              <a:rPr lang="ru-RU" sz="2500" b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Три хлопка над головой»  </a:t>
            </a:r>
            <a:r>
              <a:rPr lang="ru-RU" sz="2400" b="1" smtClean="0"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физкультминутка</a:t>
            </a:r>
          </a:p>
          <a:p>
            <a:pPr marL="0" indent="0" algn="l">
              <a:lnSpc>
                <a:spcPts val="3150"/>
              </a:lnSpc>
              <a:buNone/>
            </a:pPr>
            <a:endParaRPr lang="ru-RU" sz="2400">
              <a:latin typeface="Noto Serif SC Bold" pitchFamily="34" charset="0"/>
              <a:ea typeface="Noto Serif SC Bold" pitchFamily="34" charset="-122"/>
              <a:cs typeface="Noto Serif SC Bold" pitchFamily="34" charset="-120"/>
            </a:endParaRPr>
          </a:p>
          <a:p>
            <a:pPr marL="0" indent="0" algn="l">
              <a:lnSpc>
                <a:spcPts val="3150"/>
              </a:lnSpc>
              <a:buNone/>
            </a:pPr>
            <a:r>
              <a:rPr lang="ru-RU" sz="2000" b="1" smtClean="0"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Раунд № 3 «Знакомые места Кадуя»</a:t>
            </a:r>
          </a:p>
          <a:p>
            <a:pPr marL="0" indent="0" algn="l">
              <a:lnSpc>
                <a:spcPts val="3150"/>
              </a:lnSpc>
              <a:buNone/>
            </a:pPr>
            <a:r>
              <a:rPr lang="ru-RU" sz="2000" b="1" smtClean="0"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Воспитатель загадывает загадки про известные места Кадуя, а команды отвечают, подняв  картинку-отгадку.</a:t>
            </a:r>
          </a:p>
          <a:p>
            <a:pPr marL="0" indent="0" algn="l">
              <a:lnSpc>
                <a:spcPts val="3150"/>
              </a:lnSpc>
              <a:buNone/>
            </a:pPr>
            <a:r>
              <a:rPr lang="ru-RU" sz="2000" b="1" smtClean="0"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Раунд № 4 игра мемо  «Любимый Кадуй» </a:t>
            </a:r>
          </a:p>
          <a:p>
            <a:pPr marL="0" indent="0" algn="l">
              <a:lnSpc>
                <a:spcPts val="3150"/>
              </a:lnSpc>
              <a:buNone/>
            </a:pPr>
            <a:r>
              <a:rPr lang="ru-RU" sz="2000" b="1" smtClean="0"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У каждой команды набор карточек с достопримечательностями поселка. Цель: как можно быстрее открыть все </a:t>
            </a:r>
          </a:p>
          <a:p>
            <a:pPr marL="0" indent="0" algn="l">
              <a:lnSpc>
                <a:spcPts val="3150"/>
              </a:lnSpc>
              <a:buNone/>
            </a:pPr>
            <a:r>
              <a:rPr lang="ru-RU" sz="2000" b="1"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п</a:t>
            </a:r>
            <a:r>
              <a:rPr lang="ru-RU" sz="2000" b="1" smtClean="0"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ары картинок. </a:t>
            </a:r>
          </a:p>
          <a:p>
            <a:pPr marL="0" indent="0" algn="l">
              <a:lnSpc>
                <a:spcPts val="3150"/>
              </a:lnSpc>
              <a:buNone/>
            </a:pPr>
            <a:endParaRPr lang="ru-RU" sz="2400">
              <a:latin typeface="Noto Serif SC Bold" pitchFamily="34" charset="0"/>
              <a:ea typeface="Noto Serif SC Bold" pitchFamily="34" charset="-122"/>
              <a:cs typeface="Noto Serif SC Bold" pitchFamily="34" charset="-120"/>
            </a:endParaRPr>
          </a:p>
          <a:p>
            <a:pPr marL="0" indent="0" algn="l">
              <a:lnSpc>
                <a:spcPts val="3150"/>
              </a:lnSpc>
              <a:buNone/>
            </a:pPr>
            <a:r>
              <a:rPr lang="ru-RU" sz="2400" smtClean="0"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 </a:t>
            </a:r>
          </a:p>
          <a:p>
            <a:pPr marL="0" indent="0" algn="l">
              <a:lnSpc>
                <a:spcPts val="3150"/>
              </a:lnSpc>
              <a:buNone/>
            </a:pPr>
            <a:endParaRPr lang="en-US" sz="240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7" t="6585" b="14522"/>
          <a:stretch>
            <a:fillRect/>
          </a:stretch>
        </p:blipFill>
        <p:spPr bwMode="auto">
          <a:xfrm>
            <a:off x="10461007" y="3654419"/>
            <a:ext cx="4033792" cy="4428566"/>
          </a:xfrm>
          <a:prstGeom prst="rect">
            <a:avLst/>
          </a:prstGeom>
          <a:noFill/>
          <a:ln w="12700">
            <a:solidFill>
              <a:srgbClr val="00206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5330794" y="3639671"/>
            <a:ext cx="4750429" cy="4428566"/>
          </a:xfrm>
          <a:prstGeom prst="rect">
            <a:avLst/>
          </a:prstGeom>
          <a:noFill/>
          <a:ln w="12700">
            <a:solidFill>
              <a:srgbClr val="00206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5873" y="3639671"/>
            <a:ext cx="4675342" cy="4428566"/>
          </a:xfrm>
          <a:prstGeom prst="rect">
            <a:avLst/>
          </a:prstGeom>
          <a:noFill/>
          <a:ln w="12700">
            <a:solidFill>
              <a:srgbClr val="00206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38925" y="5589556"/>
            <a:ext cx="2732482" cy="25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0"/>
          <p:cNvSpPr/>
          <p:nvPr/>
        </p:nvSpPr>
        <p:spPr>
          <a:xfrm>
            <a:off x="526112" y="427553"/>
            <a:ext cx="5968008" cy="70877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ru-RU" sz="4450" b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Заключительная часть</a:t>
            </a:r>
            <a:endParaRPr lang="en-US" sz="4450"/>
          </a:p>
        </p:txBody>
      </p:sp>
      <p:sp>
        <p:nvSpPr>
          <p:cNvPr id="5" name="Text 2"/>
          <p:cNvSpPr/>
          <p:nvPr/>
        </p:nvSpPr>
        <p:spPr>
          <a:xfrm>
            <a:off x="878860" y="5633799"/>
            <a:ext cx="340162" cy="4252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endParaRPr lang="en-US" sz="2650"/>
          </a:p>
        </p:txBody>
      </p:sp>
      <p:sp>
        <p:nvSpPr>
          <p:cNvPr id="12" name="Прямоугольник 11"/>
          <p:cNvSpPr/>
          <p:nvPr/>
        </p:nvSpPr>
        <p:spPr>
          <a:xfrm>
            <a:off x="526112" y="1194081"/>
            <a:ext cx="73152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>
                <a:latin typeface="Times New Roman" pitchFamily="18" charset="0"/>
                <a:cs typeface="Times New Roman" pitchFamily="18" charset="0"/>
              </a:rPr>
              <a:t>III этап. Подведение итогов и награждение </a:t>
            </a:r>
            <a:endParaRPr lang="ru-RU" sz="20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>
              <a:latin typeface="Times New Roman" pitchFamily="18" charset="0"/>
              <a:cs typeface="Times New Roman" pitchFamily="18" charset="0"/>
            </a:endParaRPr>
          </a:p>
          <a:p>
            <a:endParaRPr lang="ru-RU" sz="2000" b="1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>
              <a:latin typeface="Times New Roman" pitchFamily="18" charset="0"/>
              <a:cs typeface="Times New Roman" pitchFamily="18" charset="0"/>
            </a:endParaRPr>
          </a:p>
          <a:p>
            <a:endParaRPr lang="ru-RU" sz="2000" b="1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Ведущий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вручает награды 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и благодарит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всех 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участников! </a:t>
            </a:r>
            <a:endParaRPr lang="ru-RU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26112" y="1682022"/>
            <a:ext cx="73152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/>
          </a:p>
          <a:p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Ведущий: вот и подошла к концу наша  игра.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Вы оказались достойными знатоками своего поселка и отлично справились со всеми заданиями.</a:t>
            </a:r>
          </a:p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26112" y="3701347"/>
            <a:ext cx="1265894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Значимость такого формата мероприятия заключается в следующем:</a:t>
            </a:r>
          </a:p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Повышение педагогической компетенции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родителей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дошкольников.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Такие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события позволяют родителям глубже познакомиться с методами воспитания и развивающими технологиями, применяемыми в образовательном учреждении. Совместная деятельность укрепляет понимание значимости семейного влияния на развитие ребёнка, мотивирует взрослых проявлять инициативу в участии в образовательных мероприятиях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Достигается цель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взаимодействия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 ДОО с родителями воспитанников –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установление партнерских отношений участников педагогического процесса, приобщение родителей к жизни детского сада.</a:t>
            </a:r>
          </a:p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Укрепление доверительных отношений между родителями и персоналом детского сада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. Совместная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работа над проектами,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праздниками, досугами создаёт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атмосферу открытости и сотрудничества, позволяет лучше понять интересы и потребности каждой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стороны.</a:t>
            </a:r>
          </a:p>
          <a:p>
            <a:r>
              <a:rPr lang="ru-RU" b="1" smtClean="0">
                <a:latin typeface="Times New Roman" pitchFamily="18" charset="0"/>
                <a:cs typeface="Times New Roman" pitchFamily="18" charset="0"/>
              </a:rPr>
              <a:t>Участие </a:t>
            </a:r>
            <a:r>
              <a:rPr lang="ru-RU" b="1">
                <a:latin typeface="Times New Roman" pitchFamily="18" charset="0"/>
                <a:cs typeface="Times New Roman" pitchFamily="18" charset="0"/>
              </a:rPr>
              <a:t>родителей в тематических мероприятиях способствует осознанию важности воспитания нравственных качеств у детей, бережного отношения к природе, истории и культурному наследию региона. </a:t>
            </a: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PptxGenJS</Company>
  <PresentationFormat>Произвольный</PresentationFormat>
  <Paragraphs>88</Paragraphs>
  <Slides>7</Slides>
  <Notes>7</Notes>
  <TotalTime>381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baseType="lpstr" size="15">
      <vt:lpstr>Arial</vt:lpstr>
      <vt:lpstr>Calibri Light</vt:lpstr>
      <vt:lpstr>Calibri</vt:lpstr>
      <vt:lpstr>Noto Serif SC Bold</vt:lpstr>
      <vt:lpstr>Geist</vt:lpstr>
      <vt:lpstr>Times New Roman</vt:lpstr>
      <vt:lpstr>Open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PptxGenJS Presentation</dc:title>
  <dc:creator>PptxGenJS</dc:creator>
  <cp:lastModifiedBy>SONY</cp:lastModifiedBy>
  <cp:revision>30</cp:revision>
  <dcterms:created xsi:type="dcterms:W3CDTF">2025-05-29T13:03:15Z</dcterms:created>
  <dcterms:modified xsi:type="dcterms:W3CDTF">2025-09-19T20:25:24Z</dcterms:modified>
  <dc:subject>PptxGenJS Presentation</dc:subject>
</cp:coreProperties>
</file>