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099E51-C4E5-438E-A512-8FC391466782}" type="doc">
      <dgm:prSet loTypeId="urn:microsoft.com/office/officeart/2005/8/layout/vList5" loCatId="list" qsTypeId="urn:microsoft.com/office/officeart/2005/8/quickstyle/3d4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CA9DA5CC-5824-4792-BFDD-B2B442E7E322}">
      <dgm:prSet phldrT="[Текст]"/>
      <dgm:spPr/>
      <dgm:t>
        <a:bodyPr/>
        <a:lstStyle/>
        <a:p>
          <a:r>
            <a:rPr lang="ru-RU" b="1" dirty="0"/>
            <a:t>Создаётся он -лайн платформа и ссылка-приглашение отправляется ученикам и родителям</a:t>
          </a:r>
          <a:endParaRPr lang="ru-RU" dirty="0"/>
        </a:p>
      </dgm:t>
    </dgm:pt>
    <dgm:pt modelId="{CF7E99EF-4B41-44C8-A122-A220CE9EF163}" type="parTrans" cxnId="{C124CBE3-37C0-40D2-9477-9A2400E437FD}">
      <dgm:prSet/>
      <dgm:spPr/>
      <dgm:t>
        <a:bodyPr/>
        <a:lstStyle/>
        <a:p>
          <a:endParaRPr lang="ru-RU"/>
        </a:p>
      </dgm:t>
    </dgm:pt>
    <dgm:pt modelId="{7A1E2C64-528B-4131-AFC4-89019B3B1039}" type="sibTrans" cxnId="{C124CBE3-37C0-40D2-9477-9A2400E437FD}">
      <dgm:prSet/>
      <dgm:spPr/>
      <dgm:t>
        <a:bodyPr/>
        <a:lstStyle/>
        <a:p>
          <a:endParaRPr lang="ru-RU"/>
        </a:p>
      </dgm:t>
    </dgm:pt>
    <dgm:pt modelId="{B6DCD4ED-B5C8-4459-95A4-F8236D511E73}">
      <dgm:prSet phldrT="[Текст]"/>
      <dgm:spPr/>
      <dgm:t>
        <a:bodyPr/>
        <a:lstStyle/>
        <a:p>
          <a:r>
            <a:rPr lang="ru-RU" dirty="0"/>
            <a:t>Отдельный чат в мессенджере вотс'ап или на любой другой удобной платформе</a:t>
          </a:r>
        </a:p>
      </dgm:t>
    </dgm:pt>
    <dgm:pt modelId="{D8486BA4-F909-4E1A-B11C-498708E7F74B}" type="parTrans" cxnId="{407CD387-78DB-4151-B529-0D6F604DC1AE}">
      <dgm:prSet/>
      <dgm:spPr/>
      <dgm:t>
        <a:bodyPr/>
        <a:lstStyle/>
        <a:p>
          <a:endParaRPr lang="ru-RU"/>
        </a:p>
      </dgm:t>
    </dgm:pt>
    <dgm:pt modelId="{11CBC15F-1389-4540-AA5C-5306124FFD41}" type="sibTrans" cxnId="{407CD387-78DB-4151-B529-0D6F604DC1AE}">
      <dgm:prSet/>
      <dgm:spPr/>
      <dgm:t>
        <a:bodyPr/>
        <a:lstStyle/>
        <a:p>
          <a:endParaRPr lang="ru-RU"/>
        </a:p>
      </dgm:t>
    </dgm:pt>
    <dgm:pt modelId="{3D68F0F6-CE07-4523-86F0-EFFC16F9D819}">
      <dgm:prSet phldrT="[Текст]"/>
      <dgm:spPr/>
      <dgm:t>
        <a:bodyPr/>
        <a:lstStyle/>
        <a:p>
          <a:r>
            <a:rPr lang="ru-RU" dirty="0"/>
            <a:t>Дети младшего школьного возраста, а так же другие ученики, не имеющие своего смартфона, могут участвовать в марафоне через родителей</a:t>
          </a:r>
        </a:p>
      </dgm:t>
    </dgm:pt>
    <dgm:pt modelId="{D7B8406B-DAAD-40B0-89B3-7742C8630AB4}" type="parTrans" cxnId="{627B29C7-FD69-4640-A388-47EEA17A64FC}">
      <dgm:prSet/>
      <dgm:spPr/>
      <dgm:t>
        <a:bodyPr/>
        <a:lstStyle/>
        <a:p>
          <a:endParaRPr lang="ru-RU"/>
        </a:p>
      </dgm:t>
    </dgm:pt>
    <dgm:pt modelId="{BDFCA1B9-8182-4326-9220-CC24ED7769E4}" type="sibTrans" cxnId="{627B29C7-FD69-4640-A388-47EEA17A64FC}">
      <dgm:prSet/>
      <dgm:spPr/>
      <dgm:t>
        <a:bodyPr/>
        <a:lstStyle/>
        <a:p>
          <a:endParaRPr lang="ru-RU"/>
        </a:p>
      </dgm:t>
    </dgm:pt>
    <dgm:pt modelId="{52774346-9870-4B7F-A603-FEBE36F9DB70}">
      <dgm:prSet phldrT="[Текст]"/>
      <dgm:spPr/>
      <dgm:t>
        <a:bodyPr/>
        <a:lstStyle/>
        <a:p>
          <a:r>
            <a:rPr lang="ru-RU" b="1" dirty="0"/>
            <a:t>Ученики подключаются к чату марафона и начинают выполнять задания</a:t>
          </a:r>
          <a:endParaRPr lang="ru-RU" dirty="0"/>
        </a:p>
      </dgm:t>
    </dgm:pt>
    <dgm:pt modelId="{0BCACE8C-526D-4311-BB4F-0B99A4BE4757}" type="parTrans" cxnId="{2D5EEFA5-AC6D-47F4-BDD5-CE9BA41E30AE}">
      <dgm:prSet/>
      <dgm:spPr/>
      <dgm:t>
        <a:bodyPr/>
        <a:lstStyle/>
        <a:p>
          <a:endParaRPr lang="ru-RU"/>
        </a:p>
      </dgm:t>
    </dgm:pt>
    <dgm:pt modelId="{7506E0A6-337B-4411-83D7-52666FEC174C}" type="sibTrans" cxnId="{2D5EEFA5-AC6D-47F4-BDD5-CE9BA41E30AE}">
      <dgm:prSet/>
      <dgm:spPr/>
      <dgm:t>
        <a:bodyPr/>
        <a:lstStyle/>
        <a:p>
          <a:endParaRPr lang="ru-RU"/>
        </a:p>
      </dgm:t>
    </dgm:pt>
    <dgm:pt modelId="{A4CBC2E7-DE2C-4BC3-8A0B-9E7C37CEDB1C}">
      <dgm:prSet phldrT="[Текст]"/>
      <dgm:spPr/>
      <dgm:t>
        <a:bodyPr/>
        <a:lstStyle/>
        <a:p>
          <a:r>
            <a:rPr lang="ru-RU" b="0" i="0" dirty="0"/>
            <a:t>Важно опубликовать мотивационное послание! (следует делать упор на те результаты, которые могут получить ребята, пройдя марафон)</a:t>
          </a:r>
          <a:endParaRPr lang="ru-RU" dirty="0"/>
        </a:p>
      </dgm:t>
    </dgm:pt>
    <dgm:pt modelId="{958A9186-6345-458B-AA7D-65309B05D681}" type="parTrans" cxnId="{DB9C4167-ABED-4C46-9A42-0B45296D19EB}">
      <dgm:prSet/>
      <dgm:spPr/>
      <dgm:t>
        <a:bodyPr/>
        <a:lstStyle/>
        <a:p>
          <a:endParaRPr lang="ru-RU"/>
        </a:p>
      </dgm:t>
    </dgm:pt>
    <dgm:pt modelId="{CE254EE4-D8E3-42BE-83C2-BE9BAFF927A2}" type="sibTrans" cxnId="{DB9C4167-ABED-4C46-9A42-0B45296D19EB}">
      <dgm:prSet/>
      <dgm:spPr/>
      <dgm:t>
        <a:bodyPr/>
        <a:lstStyle/>
        <a:p>
          <a:endParaRPr lang="ru-RU"/>
        </a:p>
      </dgm:t>
    </dgm:pt>
    <dgm:pt modelId="{D07AF057-4078-4CE7-AB60-DFC1E47AC041}">
      <dgm:prSet phldrT="[Текст]"/>
      <dgm:spPr/>
      <dgm:t>
        <a:bodyPr/>
        <a:lstStyle/>
        <a:p>
          <a:r>
            <a:rPr lang="ru-RU" dirty="0"/>
            <a:t>В чате так  же публикуются временные рамки, правила марафона, задания и форма отчётности о выполнении.</a:t>
          </a:r>
        </a:p>
      </dgm:t>
    </dgm:pt>
    <dgm:pt modelId="{B054AA78-66C5-4B08-A1EC-5075CAA30E1B}" type="parTrans" cxnId="{E68E0B2D-368B-4984-8A2B-B234DF6995CA}">
      <dgm:prSet/>
      <dgm:spPr/>
      <dgm:t>
        <a:bodyPr/>
        <a:lstStyle/>
        <a:p>
          <a:endParaRPr lang="ru-RU"/>
        </a:p>
      </dgm:t>
    </dgm:pt>
    <dgm:pt modelId="{F1E0F9B0-FA39-4312-BEF1-CE366EB5402C}" type="sibTrans" cxnId="{E68E0B2D-368B-4984-8A2B-B234DF6995CA}">
      <dgm:prSet/>
      <dgm:spPr/>
      <dgm:t>
        <a:bodyPr/>
        <a:lstStyle/>
        <a:p>
          <a:endParaRPr lang="ru-RU"/>
        </a:p>
      </dgm:t>
    </dgm:pt>
    <dgm:pt modelId="{17CF6E6D-355F-4C28-88FA-7C486C5CB359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b="1" dirty="0"/>
            <a:t>По окончанию марафона определяются победители и проводится церемония награждения </a:t>
          </a:r>
          <a:endParaRPr lang="ru-RU" dirty="0"/>
        </a:p>
      </dgm:t>
    </dgm:pt>
    <dgm:pt modelId="{EA7E04C8-F084-46B9-A825-515C5CC522AC}" type="parTrans" cxnId="{9FC5CF9C-32EB-4DE6-AC53-B4949CDB98AC}">
      <dgm:prSet/>
      <dgm:spPr/>
      <dgm:t>
        <a:bodyPr/>
        <a:lstStyle/>
        <a:p>
          <a:endParaRPr lang="ru-RU"/>
        </a:p>
      </dgm:t>
    </dgm:pt>
    <dgm:pt modelId="{198C783C-19EE-4834-A892-F27CA4712B78}" type="sibTrans" cxnId="{9FC5CF9C-32EB-4DE6-AC53-B4949CDB98AC}">
      <dgm:prSet/>
      <dgm:spPr/>
      <dgm:t>
        <a:bodyPr/>
        <a:lstStyle/>
        <a:p>
          <a:endParaRPr lang="ru-RU"/>
        </a:p>
      </dgm:t>
    </dgm:pt>
    <dgm:pt modelId="{F4817B5F-A197-4A28-A0DC-392952F27E2E}">
      <dgm:prSet phldrT="[Текст]"/>
      <dgm:spPr/>
      <dgm:t>
        <a:bodyPr/>
        <a:lstStyle/>
        <a:p>
          <a:r>
            <a:rPr lang="ru-RU" dirty="0"/>
            <a:t>За каждое выполненное задания участникам марафона начисляются баллы</a:t>
          </a:r>
        </a:p>
      </dgm:t>
    </dgm:pt>
    <dgm:pt modelId="{A91CFAC2-3DE3-47E1-85BE-DD27DF4877ED}" type="parTrans" cxnId="{DAEC8D09-E590-49BB-8936-E2E14BA2A1E6}">
      <dgm:prSet/>
      <dgm:spPr/>
      <dgm:t>
        <a:bodyPr/>
        <a:lstStyle/>
        <a:p>
          <a:endParaRPr lang="ru-RU"/>
        </a:p>
      </dgm:t>
    </dgm:pt>
    <dgm:pt modelId="{DECD9008-ABA8-45EB-A6B7-9C5BD334564E}" type="sibTrans" cxnId="{DAEC8D09-E590-49BB-8936-E2E14BA2A1E6}">
      <dgm:prSet/>
      <dgm:spPr/>
      <dgm:t>
        <a:bodyPr/>
        <a:lstStyle/>
        <a:p>
          <a:endParaRPr lang="ru-RU"/>
        </a:p>
      </dgm:t>
    </dgm:pt>
    <dgm:pt modelId="{CB2FADB0-7402-401C-9CFB-FD8E8C5E924B}">
      <dgm:prSet phldrT="[Текст]"/>
      <dgm:spPr/>
      <dgm:t>
        <a:bodyPr/>
        <a:lstStyle/>
        <a:p>
          <a:r>
            <a:rPr lang="ru-RU" dirty="0"/>
            <a:t>В торжественной обстановке происходит подведение итогов марафона и награждение победителей и самых активных участников.</a:t>
          </a:r>
        </a:p>
      </dgm:t>
    </dgm:pt>
    <dgm:pt modelId="{07164222-8858-4A07-BE90-6DCD638870B3}" type="parTrans" cxnId="{3C41E6C4-4DCC-40DE-8F18-B7F747FF42EE}">
      <dgm:prSet/>
      <dgm:spPr/>
      <dgm:t>
        <a:bodyPr/>
        <a:lstStyle/>
        <a:p>
          <a:endParaRPr lang="ru-RU"/>
        </a:p>
      </dgm:t>
    </dgm:pt>
    <dgm:pt modelId="{20EA7162-94BE-4251-98FE-C9A48C5A6473}" type="sibTrans" cxnId="{3C41E6C4-4DCC-40DE-8F18-B7F747FF42EE}">
      <dgm:prSet/>
      <dgm:spPr/>
      <dgm:t>
        <a:bodyPr/>
        <a:lstStyle/>
        <a:p>
          <a:endParaRPr lang="ru-RU"/>
        </a:p>
      </dgm:t>
    </dgm:pt>
    <dgm:pt modelId="{C9602D20-438D-4E56-8B0F-6ADE424989C8}" type="pres">
      <dgm:prSet presAssocID="{49099E51-C4E5-438E-A512-8FC391466782}" presName="Name0" presStyleCnt="0">
        <dgm:presLayoutVars>
          <dgm:dir/>
          <dgm:animLvl val="lvl"/>
          <dgm:resizeHandles val="exact"/>
        </dgm:presLayoutVars>
      </dgm:prSet>
      <dgm:spPr/>
    </dgm:pt>
    <dgm:pt modelId="{A921D98D-BAD3-41B7-82AC-2152AFB2D2E6}" type="pres">
      <dgm:prSet presAssocID="{CA9DA5CC-5824-4792-BFDD-B2B442E7E322}" presName="linNode" presStyleCnt="0"/>
      <dgm:spPr/>
    </dgm:pt>
    <dgm:pt modelId="{F8C02510-84AD-481D-BEAF-9771FDD4E870}" type="pres">
      <dgm:prSet presAssocID="{CA9DA5CC-5824-4792-BFDD-B2B442E7E322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F8529325-7E69-42CB-9B92-B374773AA6D8}" type="pres">
      <dgm:prSet presAssocID="{CA9DA5CC-5824-4792-BFDD-B2B442E7E322}" presName="descendantText" presStyleLbl="alignAccFollowNode1" presStyleIdx="0" presStyleCnt="3">
        <dgm:presLayoutVars>
          <dgm:bulletEnabled val="1"/>
        </dgm:presLayoutVars>
      </dgm:prSet>
      <dgm:spPr/>
    </dgm:pt>
    <dgm:pt modelId="{76CD717F-FA41-4E0D-9A5E-E2E07561BCDA}" type="pres">
      <dgm:prSet presAssocID="{7A1E2C64-528B-4131-AFC4-89019B3B1039}" presName="sp" presStyleCnt="0"/>
      <dgm:spPr/>
    </dgm:pt>
    <dgm:pt modelId="{F32A940B-0D85-4F6C-8EBB-01F0168ACFB1}" type="pres">
      <dgm:prSet presAssocID="{52774346-9870-4B7F-A603-FEBE36F9DB70}" presName="linNode" presStyleCnt="0"/>
      <dgm:spPr/>
    </dgm:pt>
    <dgm:pt modelId="{2BC156F4-B144-4CE1-951A-D647D9066162}" type="pres">
      <dgm:prSet presAssocID="{52774346-9870-4B7F-A603-FEBE36F9DB70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480DE9A6-BFDB-49B7-8E5F-B1744BB7B4C1}" type="pres">
      <dgm:prSet presAssocID="{52774346-9870-4B7F-A603-FEBE36F9DB70}" presName="descendantText" presStyleLbl="alignAccFollowNode1" presStyleIdx="1" presStyleCnt="3">
        <dgm:presLayoutVars>
          <dgm:bulletEnabled val="1"/>
        </dgm:presLayoutVars>
      </dgm:prSet>
      <dgm:spPr/>
    </dgm:pt>
    <dgm:pt modelId="{1BE4C420-AA3E-4EB0-A92A-D97C4AB0AF45}" type="pres">
      <dgm:prSet presAssocID="{7506E0A6-337B-4411-83D7-52666FEC174C}" presName="sp" presStyleCnt="0"/>
      <dgm:spPr/>
    </dgm:pt>
    <dgm:pt modelId="{C3F78D88-B30D-4546-8A93-EB5AC5BE9F8D}" type="pres">
      <dgm:prSet presAssocID="{17CF6E6D-355F-4C28-88FA-7C486C5CB359}" presName="linNode" presStyleCnt="0"/>
      <dgm:spPr/>
    </dgm:pt>
    <dgm:pt modelId="{4A8F5D68-574D-4CFC-BD76-EB569AA9EACD}" type="pres">
      <dgm:prSet presAssocID="{17CF6E6D-355F-4C28-88FA-7C486C5CB359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7DC78484-565B-43F2-A58C-2F390125FFC9}" type="pres">
      <dgm:prSet presAssocID="{17CF6E6D-355F-4C28-88FA-7C486C5CB359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DAEC8D09-E590-49BB-8936-E2E14BA2A1E6}" srcId="{17CF6E6D-355F-4C28-88FA-7C486C5CB359}" destId="{F4817B5F-A197-4A28-A0DC-392952F27E2E}" srcOrd="0" destOrd="0" parTransId="{A91CFAC2-3DE3-47E1-85BE-DD27DF4877ED}" sibTransId="{DECD9008-ABA8-45EB-A6B7-9C5BD334564E}"/>
    <dgm:cxn modelId="{E68E0B2D-368B-4984-8A2B-B234DF6995CA}" srcId="{52774346-9870-4B7F-A603-FEBE36F9DB70}" destId="{D07AF057-4078-4CE7-AB60-DFC1E47AC041}" srcOrd="1" destOrd="0" parTransId="{B054AA78-66C5-4B08-A1EC-5075CAA30E1B}" sibTransId="{F1E0F9B0-FA39-4312-BEF1-CE366EB5402C}"/>
    <dgm:cxn modelId="{2C949A35-5E03-4C1F-B6A0-23B95F667A81}" type="presOf" srcId="{52774346-9870-4B7F-A603-FEBE36F9DB70}" destId="{2BC156F4-B144-4CE1-951A-D647D9066162}" srcOrd="0" destOrd="0" presId="urn:microsoft.com/office/officeart/2005/8/layout/vList5"/>
    <dgm:cxn modelId="{DB9C4167-ABED-4C46-9A42-0B45296D19EB}" srcId="{52774346-9870-4B7F-A603-FEBE36F9DB70}" destId="{A4CBC2E7-DE2C-4BC3-8A0B-9E7C37CEDB1C}" srcOrd="0" destOrd="0" parTransId="{958A9186-6345-458B-AA7D-65309B05D681}" sibTransId="{CE254EE4-D8E3-42BE-83C2-BE9BAFF927A2}"/>
    <dgm:cxn modelId="{2ABDB66A-B27A-43E7-9A5D-635BDFA5BF97}" type="presOf" srcId="{CA9DA5CC-5824-4792-BFDD-B2B442E7E322}" destId="{F8C02510-84AD-481D-BEAF-9771FDD4E870}" srcOrd="0" destOrd="0" presId="urn:microsoft.com/office/officeart/2005/8/layout/vList5"/>
    <dgm:cxn modelId="{6A163456-4452-4085-A602-04A2F9110B96}" type="presOf" srcId="{49099E51-C4E5-438E-A512-8FC391466782}" destId="{C9602D20-438D-4E56-8B0F-6ADE424989C8}" srcOrd="0" destOrd="0" presId="urn:microsoft.com/office/officeart/2005/8/layout/vList5"/>
    <dgm:cxn modelId="{7662FA84-C7CB-4853-AAFD-34C5BD5607AC}" type="presOf" srcId="{F4817B5F-A197-4A28-A0DC-392952F27E2E}" destId="{7DC78484-565B-43F2-A58C-2F390125FFC9}" srcOrd="0" destOrd="0" presId="urn:microsoft.com/office/officeart/2005/8/layout/vList5"/>
    <dgm:cxn modelId="{407CD387-78DB-4151-B529-0D6F604DC1AE}" srcId="{CA9DA5CC-5824-4792-BFDD-B2B442E7E322}" destId="{B6DCD4ED-B5C8-4459-95A4-F8236D511E73}" srcOrd="0" destOrd="0" parTransId="{D8486BA4-F909-4E1A-B11C-498708E7F74B}" sibTransId="{11CBC15F-1389-4540-AA5C-5306124FFD41}"/>
    <dgm:cxn modelId="{C795D693-0C13-4C4B-8ACE-458F1017BE56}" type="presOf" srcId="{CB2FADB0-7402-401C-9CFB-FD8E8C5E924B}" destId="{7DC78484-565B-43F2-A58C-2F390125FFC9}" srcOrd="0" destOrd="1" presId="urn:microsoft.com/office/officeart/2005/8/layout/vList5"/>
    <dgm:cxn modelId="{DBAC0E96-AA64-4304-BFC6-97322C46D18F}" type="presOf" srcId="{B6DCD4ED-B5C8-4459-95A4-F8236D511E73}" destId="{F8529325-7E69-42CB-9B92-B374773AA6D8}" srcOrd="0" destOrd="0" presId="urn:microsoft.com/office/officeart/2005/8/layout/vList5"/>
    <dgm:cxn modelId="{9FC5CF9C-32EB-4DE6-AC53-B4949CDB98AC}" srcId="{49099E51-C4E5-438E-A512-8FC391466782}" destId="{17CF6E6D-355F-4C28-88FA-7C486C5CB359}" srcOrd="2" destOrd="0" parTransId="{EA7E04C8-F084-46B9-A825-515C5CC522AC}" sibTransId="{198C783C-19EE-4834-A892-F27CA4712B78}"/>
    <dgm:cxn modelId="{17235E9F-CE7F-459B-880C-930B1CD0B70F}" type="presOf" srcId="{A4CBC2E7-DE2C-4BC3-8A0B-9E7C37CEDB1C}" destId="{480DE9A6-BFDB-49B7-8E5F-B1744BB7B4C1}" srcOrd="0" destOrd="0" presId="urn:microsoft.com/office/officeart/2005/8/layout/vList5"/>
    <dgm:cxn modelId="{2D5EEFA5-AC6D-47F4-BDD5-CE9BA41E30AE}" srcId="{49099E51-C4E5-438E-A512-8FC391466782}" destId="{52774346-9870-4B7F-A603-FEBE36F9DB70}" srcOrd="1" destOrd="0" parTransId="{0BCACE8C-526D-4311-BB4F-0B99A4BE4757}" sibTransId="{7506E0A6-337B-4411-83D7-52666FEC174C}"/>
    <dgm:cxn modelId="{139596A6-D4FF-467B-A9AE-3AF7703FE01C}" type="presOf" srcId="{D07AF057-4078-4CE7-AB60-DFC1E47AC041}" destId="{480DE9A6-BFDB-49B7-8E5F-B1744BB7B4C1}" srcOrd="0" destOrd="1" presId="urn:microsoft.com/office/officeart/2005/8/layout/vList5"/>
    <dgm:cxn modelId="{B99F00BC-CE66-4F57-93E8-7513DA28C0AB}" type="presOf" srcId="{17CF6E6D-355F-4C28-88FA-7C486C5CB359}" destId="{4A8F5D68-574D-4CFC-BD76-EB569AA9EACD}" srcOrd="0" destOrd="0" presId="urn:microsoft.com/office/officeart/2005/8/layout/vList5"/>
    <dgm:cxn modelId="{3C41E6C4-4DCC-40DE-8F18-B7F747FF42EE}" srcId="{17CF6E6D-355F-4C28-88FA-7C486C5CB359}" destId="{CB2FADB0-7402-401C-9CFB-FD8E8C5E924B}" srcOrd="1" destOrd="0" parTransId="{07164222-8858-4A07-BE90-6DCD638870B3}" sibTransId="{20EA7162-94BE-4251-98FE-C9A48C5A6473}"/>
    <dgm:cxn modelId="{627B29C7-FD69-4640-A388-47EEA17A64FC}" srcId="{CA9DA5CC-5824-4792-BFDD-B2B442E7E322}" destId="{3D68F0F6-CE07-4523-86F0-EFFC16F9D819}" srcOrd="1" destOrd="0" parTransId="{D7B8406B-DAAD-40B0-89B3-7742C8630AB4}" sibTransId="{BDFCA1B9-8182-4326-9220-CC24ED7769E4}"/>
    <dgm:cxn modelId="{C124CBE3-37C0-40D2-9477-9A2400E437FD}" srcId="{49099E51-C4E5-438E-A512-8FC391466782}" destId="{CA9DA5CC-5824-4792-BFDD-B2B442E7E322}" srcOrd="0" destOrd="0" parTransId="{CF7E99EF-4B41-44C8-A122-A220CE9EF163}" sibTransId="{7A1E2C64-528B-4131-AFC4-89019B3B1039}"/>
    <dgm:cxn modelId="{E45D76FB-0613-40D1-A117-82EA32F85491}" type="presOf" srcId="{3D68F0F6-CE07-4523-86F0-EFFC16F9D819}" destId="{F8529325-7E69-42CB-9B92-B374773AA6D8}" srcOrd="0" destOrd="1" presId="urn:microsoft.com/office/officeart/2005/8/layout/vList5"/>
    <dgm:cxn modelId="{5F2BE189-70E9-4150-A5C9-72FE9C7BD2AB}" type="presParOf" srcId="{C9602D20-438D-4E56-8B0F-6ADE424989C8}" destId="{A921D98D-BAD3-41B7-82AC-2152AFB2D2E6}" srcOrd="0" destOrd="0" presId="urn:microsoft.com/office/officeart/2005/8/layout/vList5"/>
    <dgm:cxn modelId="{3B926366-B7B2-4FE6-B985-6855BB0C958A}" type="presParOf" srcId="{A921D98D-BAD3-41B7-82AC-2152AFB2D2E6}" destId="{F8C02510-84AD-481D-BEAF-9771FDD4E870}" srcOrd="0" destOrd="0" presId="urn:microsoft.com/office/officeart/2005/8/layout/vList5"/>
    <dgm:cxn modelId="{6D0472C2-D8D4-49F9-9EF9-69EE022A5E62}" type="presParOf" srcId="{A921D98D-BAD3-41B7-82AC-2152AFB2D2E6}" destId="{F8529325-7E69-42CB-9B92-B374773AA6D8}" srcOrd="1" destOrd="0" presId="urn:microsoft.com/office/officeart/2005/8/layout/vList5"/>
    <dgm:cxn modelId="{579C6C7B-5DA5-40A0-8FDE-423DD378D6A1}" type="presParOf" srcId="{C9602D20-438D-4E56-8B0F-6ADE424989C8}" destId="{76CD717F-FA41-4E0D-9A5E-E2E07561BCDA}" srcOrd="1" destOrd="0" presId="urn:microsoft.com/office/officeart/2005/8/layout/vList5"/>
    <dgm:cxn modelId="{7E29EF5D-A673-485C-AF71-DCDEC9810560}" type="presParOf" srcId="{C9602D20-438D-4E56-8B0F-6ADE424989C8}" destId="{F32A940B-0D85-4F6C-8EBB-01F0168ACFB1}" srcOrd="2" destOrd="0" presId="urn:microsoft.com/office/officeart/2005/8/layout/vList5"/>
    <dgm:cxn modelId="{85799CE5-13E1-4C85-91BA-B5F6AFCB1352}" type="presParOf" srcId="{F32A940B-0D85-4F6C-8EBB-01F0168ACFB1}" destId="{2BC156F4-B144-4CE1-951A-D647D9066162}" srcOrd="0" destOrd="0" presId="urn:microsoft.com/office/officeart/2005/8/layout/vList5"/>
    <dgm:cxn modelId="{B8A33351-6A7B-4DE7-99AA-4823E03837AF}" type="presParOf" srcId="{F32A940B-0D85-4F6C-8EBB-01F0168ACFB1}" destId="{480DE9A6-BFDB-49B7-8E5F-B1744BB7B4C1}" srcOrd="1" destOrd="0" presId="urn:microsoft.com/office/officeart/2005/8/layout/vList5"/>
    <dgm:cxn modelId="{FAA4ECC2-4502-4F28-935B-F5664684AE35}" type="presParOf" srcId="{C9602D20-438D-4E56-8B0F-6ADE424989C8}" destId="{1BE4C420-AA3E-4EB0-A92A-D97C4AB0AF45}" srcOrd="3" destOrd="0" presId="urn:microsoft.com/office/officeart/2005/8/layout/vList5"/>
    <dgm:cxn modelId="{0C1C94BF-2688-4244-A5CD-926A704BF76A}" type="presParOf" srcId="{C9602D20-438D-4E56-8B0F-6ADE424989C8}" destId="{C3F78D88-B30D-4546-8A93-EB5AC5BE9F8D}" srcOrd="4" destOrd="0" presId="urn:microsoft.com/office/officeart/2005/8/layout/vList5"/>
    <dgm:cxn modelId="{49093F87-BDFA-42D6-A899-1DEA727C418A}" type="presParOf" srcId="{C3F78D88-B30D-4546-8A93-EB5AC5BE9F8D}" destId="{4A8F5D68-574D-4CFC-BD76-EB569AA9EACD}" srcOrd="0" destOrd="0" presId="urn:microsoft.com/office/officeart/2005/8/layout/vList5"/>
    <dgm:cxn modelId="{E202E1CB-258B-4907-8A1B-325758DD1A59}" type="presParOf" srcId="{C3F78D88-B30D-4546-8A93-EB5AC5BE9F8D}" destId="{7DC78484-565B-43F2-A58C-2F390125FF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0F756E-4719-4536-89D8-3B5C86AE348F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64518B-74B4-4E54-B270-1EAF6714F2CF}">
      <dgm:prSet phldrT="[Текст]" custT="1"/>
      <dgm:spPr/>
      <dgm:t>
        <a:bodyPr/>
        <a:lstStyle/>
        <a:p>
          <a:r>
            <a:rPr lang="ru-RU" sz="4400" dirty="0">
              <a:solidFill>
                <a:schemeClr val="bg2"/>
              </a:solidFill>
            </a:rPr>
            <a:t>ЦЕЛЬ организации марафона:</a:t>
          </a:r>
        </a:p>
      </dgm:t>
    </dgm:pt>
    <dgm:pt modelId="{74280E9F-9B9C-4CFE-B407-7D7444AC00E3}" type="parTrans" cxnId="{B4172BD9-85C2-456E-AE88-0773F178AE59}">
      <dgm:prSet/>
      <dgm:spPr/>
      <dgm:t>
        <a:bodyPr/>
        <a:lstStyle/>
        <a:p>
          <a:endParaRPr lang="ru-RU"/>
        </a:p>
      </dgm:t>
    </dgm:pt>
    <dgm:pt modelId="{0CFBD99C-DAF3-4A31-891D-3FC63C29C783}" type="sibTrans" cxnId="{B4172BD9-85C2-456E-AE88-0773F178AE59}">
      <dgm:prSet/>
      <dgm:spPr/>
      <dgm:t>
        <a:bodyPr/>
        <a:lstStyle/>
        <a:p>
          <a:endParaRPr lang="ru-RU"/>
        </a:p>
      </dgm:t>
    </dgm:pt>
    <dgm:pt modelId="{91417C09-68EA-4BA8-B246-1C8F3A71EDAE}">
      <dgm:prSet phldrT="[Текст]" custT="1"/>
      <dgm:spPr/>
      <dgm:t>
        <a:bodyPr/>
        <a:lstStyle/>
        <a:p>
          <a:pPr algn="l"/>
          <a:r>
            <a:rPr lang="ru-RU" sz="2400" u="sng" dirty="0"/>
            <a:t>сохранить</a:t>
          </a:r>
          <a:r>
            <a:rPr lang="ru-RU" sz="2400" dirty="0"/>
            <a:t> и </a:t>
          </a:r>
          <a:r>
            <a:rPr lang="ru-RU" sz="2400" u="sng" dirty="0"/>
            <a:t>улучшить</a:t>
          </a:r>
          <a:r>
            <a:rPr lang="ru-RU" sz="2400" dirty="0"/>
            <a:t> приобретенные учащимися за первый год обучения </a:t>
          </a:r>
          <a:r>
            <a:rPr lang="ru-RU" sz="2400" b="1" u="sng" dirty="0"/>
            <a:t>навыки игры на гитаре </a:t>
          </a:r>
          <a:r>
            <a:rPr lang="ru-RU" sz="2400" dirty="0"/>
            <a:t>и </a:t>
          </a:r>
          <a:r>
            <a:rPr lang="ru-RU" sz="2400" b="1" u="sng" dirty="0"/>
            <a:t>пения</a:t>
          </a:r>
          <a:r>
            <a:rPr lang="ru-RU" sz="2400" dirty="0"/>
            <a:t> под собственный аккомпанемент</a:t>
          </a:r>
        </a:p>
      </dgm:t>
    </dgm:pt>
    <dgm:pt modelId="{CC37A8C6-10A8-4D39-8AEA-E18D7B03BBD0}" type="parTrans" cxnId="{5CB9FE4F-663D-4839-BADA-7BB86A80DA8C}">
      <dgm:prSet/>
      <dgm:spPr/>
      <dgm:t>
        <a:bodyPr/>
        <a:lstStyle/>
        <a:p>
          <a:endParaRPr lang="ru-RU"/>
        </a:p>
      </dgm:t>
    </dgm:pt>
    <dgm:pt modelId="{34E5E421-81A7-4FAE-9921-6B789D36DF70}" type="sibTrans" cxnId="{5CB9FE4F-663D-4839-BADA-7BB86A80DA8C}">
      <dgm:prSet/>
      <dgm:spPr/>
      <dgm:t>
        <a:bodyPr/>
        <a:lstStyle/>
        <a:p>
          <a:endParaRPr lang="ru-RU"/>
        </a:p>
      </dgm:t>
    </dgm:pt>
    <dgm:pt modelId="{2A2FAF56-8157-4CF7-9679-93081E0B26B2}">
      <dgm:prSet phldrT="[Текст]" custT="1"/>
      <dgm:spPr/>
      <dgm:t>
        <a:bodyPr/>
        <a:lstStyle/>
        <a:p>
          <a:r>
            <a:rPr lang="ru-RU" sz="4400" dirty="0">
              <a:solidFill>
                <a:schemeClr val="bg2"/>
              </a:solidFill>
            </a:rPr>
            <a:t>ЗАДАЧИ для достижения цели:</a:t>
          </a:r>
        </a:p>
      </dgm:t>
    </dgm:pt>
    <dgm:pt modelId="{F7BF9374-5F0D-4E54-BA1E-ED39A3D29CA6}" type="parTrans" cxnId="{E5DB91B7-2DB3-4510-B725-7A3BF805C375}">
      <dgm:prSet/>
      <dgm:spPr/>
      <dgm:t>
        <a:bodyPr/>
        <a:lstStyle/>
        <a:p>
          <a:endParaRPr lang="ru-RU"/>
        </a:p>
      </dgm:t>
    </dgm:pt>
    <dgm:pt modelId="{CA35EC47-63C6-4D24-80CC-405D299351FE}" type="sibTrans" cxnId="{E5DB91B7-2DB3-4510-B725-7A3BF805C375}">
      <dgm:prSet/>
      <dgm:spPr/>
      <dgm:t>
        <a:bodyPr/>
        <a:lstStyle/>
        <a:p>
          <a:endParaRPr lang="ru-RU"/>
        </a:p>
      </dgm:t>
    </dgm:pt>
    <dgm:pt modelId="{3C2BD2E3-EB69-4250-8E92-F88B50E9F079}">
      <dgm:prSet phldrT="[Текст]" custT="1"/>
      <dgm:spPr/>
      <dgm:t>
        <a:bodyPr/>
        <a:lstStyle/>
        <a:p>
          <a:r>
            <a:rPr lang="ru-RU" sz="2400" b="0" i="0" dirty="0"/>
            <a:t>создать стимул для самостоятельных занятий дома;</a:t>
          </a:r>
          <a:endParaRPr lang="ru-RU" sz="2400" dirty="0"/>
        </a:p>
      </dgm:t>
    </dgm:pt>
    <dgm:pt modelId="{DEC19104-DC4A-4A55-89A8-B67A8EE0F0D6}" type="parTrans" cxnId="{D99F3787-D085-45D3-A6DD-656C19EE9FB7}">
      <dgm:prSet/>
      <dgm:spPr/>
      <dgm:t>
        <a:bodyPr/>
        <a:lstStyle/>
        <a:p>
          <a:endParaRPr lang="ru-RU"/>
        </a:p>
      </dgm:t>
    </dgm:pt>
    <dgm:pt modelId="{5C876A65-FFED-43EB-9510-2DB696DAD991}" type="sibTrans" cxnId="{D99F3787-D085-45D3-A6DD-656C19EE9FB7}">
      <dgm:prSet/>
      <dgm:spPr/>
      <dgm:t>
        <a:bodyPr/>
        <a:lstStyle/>
        <a:p>
          <a:endParaRPr lang="ru-RU"/>
        </a:p>
      </dgm:t>
    </dgm:pt>
    <dgm:pt modelId="{E5A0193F-5F31-4822-84B9-F504FB98870A}">
      <dgm:prSet phldrT="[Текст]" custT="1"/>
      <dgm:spPr/>
      <dgm:t>
        <a:bodyPr/>
        <a:lstStyle/>
        <a:p>
          <a:r>
            <a:rPr lang="ru-RU" sz="2400" b="0" i="0" dirty="0"/>
            <a:t>составить оптимальный набор заданий в текстовом/аудио и видео – формате;</a:t>
          </a:r>
          <a:endParaRPr lang="ru-RU" sz="2400" dirty="0"/>
        </a:p>
      </dgm:t>
    </dgm:pt>
    <dgm:pt modelId="{34CB086F-B896-4799-8385-F29A8987B5E8}" type="parTrans" cxnId="{0AA7BF58-5507-439B-8380-785A3796F60E}">
      <dgm:prSet/>
      <dgm:spPr/>
      <dgm:t>
        <a:bodyPr/>
        <a:lstStyle/>
        <a:p>
          <a:endParaRPr lang="ru-RU"/>
        </a:p>
      </dgm:t>
    </dgm:pt>
    <dgm:pt modelId="{86BD6308-DD4D-4419-96F2-F92FF95F2DAF}" type="sibTrans" cxnId="{0AA7BF58-5507-439B-8380-785A3796F60E}">
      <dgm:prSet/>
      <dgm:spPr/>
      <dgm:t>
        <a:bodyPr/>
        <a:lstStyle/>
        <a:p>
          <a:endParaRPr lang="ru-RU"/>
        </a:p>
      </dgm:t>
    </dgm:pt>
    <dgm:pt modelId="{62FC6A79-C7AC-4A8B-ABB3-7DDB2AAADFF6}">
      <dgm:prSet phldrT="[Текст]" custT="1"/>
      <dgm:spPr/>
      <dgm:t>
        <a:bodyPr/>
        <a:lstStyle/>
        <a:p>
          <a:r>
            <a:rPr lang="ru-RU" sz="2400" b="0" i="0" dirty="0"/>
            <a:t>организовать качественную обратную связь с участниками марафона</a:t>
          </a:r>
          <a:endParaRPr lang="ru-RU" sz="2400" dirty="0"/>
        </a:p>
      </dgm:t>
    </dgm:pt>
    <dgm:pt modelId="{719F0AC0-B0E0-4B87-AFC8-BB8D0E4C5F22}" type="parTrans" cxnId="{438D197E-4AA0-4A88-84CD-3C53BBE14684}">
      <dgm:prSet/>
      <dgm:spPr/>
      <dgm:t>
        <a:bodyPr/>
        <a:lstStyle/>
        <a:p>
          <a:endParaRPr lang="ru-RU"/>
        </a:p>
      </dgm:t>
    </dgm:pt>
    <dgm:pt modelId="{6E8A11EC-511B-4A95-B30D-AAC40C42BC20}" type="sibTrans" cxnId="{438D197E-4AA0-4A88-84CD-3C53BBE14684}">
      <dgm:prSet/>
      <dgm:spPr/>
      <dgm:t>
        <a:bodyPr/>
        <a:lstStyle/>
        <a:p>
          <a:endParaRPr lang="ru-RU"/>
        </a:p>
      </dgm:t>
    </dgm:pt>
    <dgm:pt modelId="{EE065AA6-5880-4BD5-928D-C57E2BFDC515}" type="pres">
      <dgm:prSet presAssocID="{7C0F756E-4719-4536-89D8-3B5C86AE348F}" presName="linear" presStyleCnt="0">
        <dgm:presLayoutVars>
          <dgm:animLvl val="lvl"/>
          <dgm:resizeHandles val="exact"/>
        </dgm:presLayoutVars>
      </dgm:prSet>
      <dgm:spPr/>
    </dgm:pt>
    <dgm:pt modelId="{D9AA7043-DA47-4017-BC7D-FAE4AFAAF5BD}" type="pres">
      <dgm:prSet presAssocID="{DF64518B-74B4-4E54-B270-1EAF6714F2CF}" presName="parentText" presStyleLbl="node1" presStyleIdx="0" presStyleCnt="2" custScaleY="62627" custLinFactNeighborX="-88" custLinFactNeighborY="-34523">
        <dgm:presLayoutVars>
          <dgm:chMax val="0"/>
          <dgm:bulletEnabled val="1"/>
        </dgm:presLayoutVars>
      </dgm:prSet>
      <dgm:spPr/>
    </dgm:pt>
    <dgm:pt modelId="{792C60EC-4A9B-4A56-A9EF-0CC2F74F445A}" type="pres">
      <dgm:prSet presAssocID="{DF64518B-74B4-4E54-B270-1EAF6714F2CF}" presName="childText" presStyleLbl="revTx" presStyleIdx="0" presStyleCnt="2" custLinFactNeighborX="0" custLinFactNeighborY="-13795">
        <dgm:presLayoutVars>
          <dgm:bulletEnabled val="1"/>
        </dgm:presLayoutVars>
      </dgm:prSet>
      <dgm:spPr/>
    </dgm:pt>
    <dgm:pt modelId="{1738E691-9695-4492-A572-D05EBCC64047}" type="pres">
      <dgm:prSet presAssocID="{2A2FAF56-8157-4CF7-9679-93081E0B26B2}" presName="parentText" presStyleLbl="node1" presStyleIdx="1" presStyleCnt="2" custScaleY="54667" custLinFactNeighborX="0" custLinFactNeighborY="16104">
        <dgm:presLayoutVars>
          <dgm:chMax val="0"/>
          <dgm:bulletEnabled val="1"/>
        </dgm:presLayoutVars>
      </dgm:prSet>
      <dgm:spPr/>
    </dgm:pt>
    <dgm:pt modelId="{9BE8F061-C225-49BC-A2BD-E98B08B77028}" type="pres">
      <dgm:prSet presAssocID="{2A2FAF56-8157-4CF7-9679-93081E0B26B2}" presName="childText" presStyleLbl="revTx" presStyleIdx="1" presStyleCnt="2" custLinFactNeighborX="0" custLinFactNeighborY="35972">
        <dgm:presLayoutVars>
          <dgm:bulletEnabled val="1"/>
        </dgm:presLayoutVars>
      </dgm:prSet>
      <dgm:spPr/>
    </dgm:pt>
  </dgm:ptLst>
  <dgm:cxnLst>
    <dgm:cxn modelId="{AA6ED615-B8D3-45E6-A91A-5643B139C14A}" type="presOf" srcId="{E5A0193F-5F31-4822-84B9-F504FB98870A}" destId="{9BE8F061-C225-49BC-A2BD-E98B08B77028}" srcOrd="0" destOrd="1" presId="urn:microsoft.com/office/officeart/2005/8/layout/vList2"/>
    <dgm:cxn modelId="{E44E0734-F005-4FA6-B90C-D83B4B02DCE8}" type="presOf" srcId="{62FC6A79-C7AC-4A8B-ABB3-7DDB2AAADFF6}" destId="{9BE8F061-C225-49BC-A2BD-E98B08B77028}" srcOrd="0" destOrd="2" presId="urn:microsoft.com/office/officeart/2005/8/layout/vList2"/>
    <dgm:cxn modelId="{D334F342-C7E5-4747-A437-D3A2F7FE2198}" type="presOf" srcId="{91417C09-68EA-4BA8-B246-1C8F3A71EDAE}" destId="{792C60EC-4A9B-4A56-A9EF-0CC2F74F445A}" srcOrd="0" destOrd="0" presId="urn:microsoft.com/office/officeart/2005/8/layout/vList2"/>
    <dgm:cxn modelId="{9D664448-1809-4F62-9ADE-6472BCAD7A4A}" type="presOf" srcId="{2A2FAF56-8157-4CF7-9679-93081E0B26B2}" destId="{1738E691-9695-4492-A572-D05EBCC64047}" srcOrd="0" destOrd="0" presId="urn:microsoft.com/office/officeart/2005/8/layout/vList2"/>
    <dgm:cxn modelId="{5CB9FE4F-663D-4839-BADA-7BB86A80DA8C}" srcId="{DF64518B-74B4-4E54-B270-1EAF6714F2CF}" destId="{91417C09-68EA-4BA8-B246-1C8F3A71EDAE}" srcOrd="0" destOrd="0" parTransId="{CC37A8C6-10A8-4D39-8AEA-E18D7B03BBD0}" sibTransId="{34E5E421-81A7-4FAE-9921-6B789D36DF70}"/>
    <dgm:cxn modelId="{16375A51-3B11-402F-8E29-67ADB42E0CE8}" type="presOf" srcId="{7C0F756E-4719-4536-89D8-3B5C86AE348F}" destId="{EE065AA6-5880-4BD5-928D-C57E2BFDC515}" srcOrd="0" destOrd="0" presId="urn:microsoft.com/office/officeart/2005/8/layout/vList2"/>
    <dgm:cxn modelId="{0AA7BF58-5507-439B-8380-785A3796F60E}" srcId="{2A2FAF56-8157-4CF7-9679-93081E0B26B2}" destId="{E5A0193F-5F31-4822-84B9-F504FB98870A}" srcOrd="1" destOrd="0" parTransId="{34CB086F-B896-4799-8385-F29A8987B5E8}" sibTransId="{86BD6308-DD4D-4419-96F2-F92FF95F2DAF}"/>
    <dgm:cxn modelId="{438D197E-4AA0-4A88-84CD-3C53BBE14684}" srcId="{2A2FAF56-8157-4CF7-9679-93081E0B26B2}" destId="{62FC6A79-C7AC-4A8B-ABB3-7DDB2AAADFF6}" srcOrd="2" destOrd="0" parTransId="{719F0AC0-B0E0-4B87-AFC8-BB8D0E4C5F22}" sibTransId="{6E8A11EC-511B-4A95-B30D-AAC40C42BC20}"/>
    <dgm:cxn modelId="{D99F3787-D085-45D3-A6DD-656C19EE9FB7}" srcId="{2A2FAF56-8157-4CF7-9679-93081E0B26B2}" destId="{3C2BD2E3-EB69-4250-8E92-F88B50E9F079}" srcOrd="0" destOrd="0" parTransId="{DEC19104-DC4A-4A55-89A8-B67A8EE0F0D6}" sibTransId="{5C876A65-FFED-43EB-9510-2DB696DAD991}"/>
    <dgm:cxn modelId="{E5DB91B7-2DB3-4510-B725-7A3BF805C375}" srcId="{7C0F756E-4719-4536-89D8-3B5C86AE348F}" destId="{2A2FAF56-8157-4CF7-9679-93081E0B26B2}" srcOrd="1" destOrd="0" parTransId="{F7BF9374-5F0D-4E54-BA1E-ED39A3D29CA6}" sibTransId="{CA35EC47-63C6-4D24-80CC-405D299351FE}"/>
    <dgm:cxn modelId="{B4172BD9-85C2-456E-AE88-0773F178AE59}" srcId="{7C0F756E-4719-4536-89D8-3B5C86AE348F}" destId="{DF64518B-74B4-4E54-B270-1EAF6714F2CF}" srcOrd="0" destOrd="0" parTransId="{74280E9F-9B9C-4CFE-B407-7D7444AC00E3}" sibTransId="{0CFBD99C-DAF3-4A31-891D-3FC63C29C783}"/>
    <dgm:cxn modelId="{7AB287E8-43C5-420E-A1C8-FF32371E1A02}" type="presOf" srcId="{DF64518B-74B4-4E54-B270-1EAF6714F2CF}" destId="{D9AA7043-DA47-4017-BC7D-FAE4AFAAF5BD}" srcOrd="0" destOrd="0" presId="urn:microsoft.com/office/officeart/2005/8/layout/vList2"/>
    <dgm:cxn modelId="{E24DE1EB-34AE-48F7-A516-54717E8A1408}" type="presOf" srcId="{3C2BD2E3-EB69-4250-8E92-F88B50E9F079}" destId="{9BE8F061-C225-49BC-A2BD-E98B08B77028}" srcOrd="0" destOrd="0" presId="urn:microsoft.com/office/officeart/2005/8/layout/vList2"/>
    <dgm:cxn modelId="{8E9273D1-FB32-4B20-A839-443562847DF8}" type="presParOf" srcId="{EE065AA6-5880-4BD5-928D-C57E2BFDC515}" destId="{D9AA7043-DA47-4017-BC7D-FAE4AFAAF5BD}" srcOrd="0" destOrd="0" presId="urn:microsoft.com/office/officeart/2005/8/layout/vList2"/>
    <dgm:cxn modelId="{44ED6BB6-FF49-44C2-B745-1D5C25CEFB7A}" type="presParOf" srcId="{EE065AA6-5880-4BD5-928D-C57E2BFDC515}" destId="{792C60EC-4A9B-4A56-A9EF-0CC2F74F445A}" srcOrd="1" destOrd="0" presId="urn:microsoft.com/office/officeart/2005/8/layout/vList2"/>
    <dgm:cxn modelId="{C6170E3C-BE83-4C12-844E-CCC882EBD05D}" type="presParOf" srcId="{EE065AA6-5880-4BD5-928D-C57E2BFDC515}" destId="{1738E691-9695-4492-A572-D05EBCC64047}" srcOrd="2" destOrd="0" presId="urn:microsoft.com/office/officeart/2005/8/layout/vList2"/>
    <dgm:cxn modelId="{E1D6A80E-CD33-4F79-AED1-1A76F90ADC64}" type="presParOf" srcId="{EE065AA6-5880-4BD5-928D-C57E2BFDC515}" destId="{9BE8F061-C225-49BC-A2BD-E98B08B7702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529325-7E69-42CB-9B92-B374773AA6D8}">
      <dsp:nvSpPr>
        <dsp:cNvPr id="0" name=""/>
        <dsp:cNvSpPr/>
      </dsp:nvSpPr>
      <dsp:spPr>
        <a:xfrm rot="5400000">
          <a:off x="6035065" y="-2320093"/>
          <a:ext cx="1327726" cy="6304874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/>
            <a:t>Отдельный чат в мессенджере вотс'ап или на любой другой удобной платформе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/>
            <a:t>Дети младшего школьного возраста, а так же другие ученики, не имеющие своего смартфона, могут участвовать в марафоне через родителей</a:t>
          </a:r>
        </a:p>
      </dsp:txBody>
      <dsp:txXfrm rot="-5400000">
        <a:off x="3546491" y="233295"/>
        <a:ext cx="6240060" cy="1198098"/>
      </dsp:txXfrm>
    </dsp:sp>
    <dsp:sp modelId="{F8C02510-84AD-481D-BEAF-9771FDD4E870}">
      <dsp:nvSpPr>
        <dsp:cNvPr id="0" name=""/>
        <dsp:cNvSpPr/>
      </dsp:nvSpPr>
      <dsp:spPr>
        <a:xfrm>
          <a:off x="0" y="2514"/>
          <a:ext cx="3546491" cy="1659657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/>
            <a:t>Создаётся он -лайн платформа и ссылка-приглашение отправляется ученикам и родителям</a:t>
          </a:r>
          <a:endParaRPr lang="ru-RU" sz="2100" kern="1200" dirty="0"/>
        </a:p>
      </dsp:txBody>
      <dsp:txXfrm>
        <a:off x="81018" y="83532"/>
        <a:ext cx="3384455" cy="1497621"/>
      </dsp:txXfrm>
    </dsp:sp>
    <dsp:sp modelId="{480DE9A6-BFDB-49B7-8E5F-B1744BB7B4C1}">
      <dsp:nvSpPr>
        <dsp:cNvPr id="0" name=""/>
        <dsp:cNvSpPr/>
      </dsp:nvSpPr>
      <dsp:spPr>
        <a:xfrm rot="5400000">
          <a:off x="6035065" y="-577452"/>
          <a:ext cx="1327726" cy="6304874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0" i="0" kern="1200" dirty="0"/>
            <a:t>Важно опубликовать мотивационное послание! (следует делать упор на те результаты, которые могут получить ребята, пройдя марафон)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/>
            <a:t>В чате так  же публикуются временные рамки, правила марафона, задания и форма отчётности о выполнении.</a:t>
          </a:r>
        </a:p>
      </dsp:txBody>
      <dsp:txXfrm rot="-5400000">
        <a:off x="3546491" y="1975936"/>
        <a:ext cx="6240060" cy="1198098"/>
      </dsp:txXfrm>
    </dsp:sp>
    <dsp:sp modelId="{2BC156F4-B144-4CE1-951A-D647D9066162}">
      <dsp:nvSpPr>
        <dsp:cNvPr id="0" name=""/>
        <dsp:cNvSpPr/>
      </dsp:nvSpPr>
      <dsp:spPr>
        <a:xfrm>
          <a:off x="0" y="1745155"/>
          <a:ext cx="3546491" cy="1659657"/>
        </a:xfrm>
        <a:prstGeom prst="roundRect">
          <a:avLst/>
        </a:prstGeom>
        <a:solidFill>
          <a:schemeClr val="accent1">
            <a:shade val="50000"/>
            <a:hueOff val="-256168"/>
            <a:satOff val="857"/>
            <a:lumOff val="2733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/>
            <a:t>Ученики подключаются к чату марафона и начинают выполнять задания</a:t>
          </a:r>
          <a:endParaRPr lang="ru-RU" sz="2100" kern="1200" dirty="0"/>
        </a:p>
      </dsp:txBody>
      <dsp:txXfrm>
        <a:off x="81018" y="1826173"/>
        <a:ext cx="3384455" cy="1497621"/>
      </dsp:txXfrm>
    </dsp:sp>
    <dsp:sp modelId="{7DC78484-565B-43F2-A58C-2F390125FFC9}">
      <dsp:nvSpPr>
        <dsp:cNvPr id="0" name=""/>
        <dsp:cNvSpPr/>
      </dsp:nvSpPr>
      <dsp:spPr>
        <a:xfrm rot="5400000">
          <a:off x="6035065" y="1165188"/>
          <a:ext cx="1327726" cy="6304874"/>
        </a:xfrm>
        <a:prstGeom prst="round2Same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/>
            <a:t>За каждое выполненное задания участникам марафона начисляются баллы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/>
            <a:t>В торжественной обстановке происходит подведение итогов марафона и награждение победителей и самых активных участников.</a:t>
          </a:r>
        </a:p>
      </dsp:txBody>
      <dsp:txXfrm rot="-5400000">
        <a:off x="3546491" y="3718576"/>
        <a:ext cx="6240060" cy="1198098"/>
      </dsp:txXfrm>
    </dsp:sp>
    <dsp:sp modelId="{4A8F5D68-574D-4CFC-BD76-EB569AA9EACD}">
      <dsp:nvSpPr>
        <dsp:cNvPr id="0" name=""/>
        <dsp:cNvSpPr/>
      </dsp:nvSpPr>
      <dsp:spPr>
        <a:xfrm>
          <a:off x="0" y="3487796"/>
          <a:ext cx="3546491" cy="1659657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/>
            <a:t>По окончанию марафона определяются победители и проводится церемония награждения </a:t>
          </a:r>
          <a:endParaRPr lang="ru-RU" sz="2100" kern="1200" dirty="0"/>
        </a:p>
      </dsp:txBody>
      <dsp:txXfrm>
        <a:off x="81018" y="3568814"/>
        <a:ext cx="3384455" cy="14976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AA7043-DA47-4017-BC7D-FAE4AFAAF5BD}">
      <dsp:nvSpPr>
        <dsp:cNvPr id="0" name=""/>
        <dsp:cNvSpPr/>
      </dsp:nvSpPr>
      <dsp:spPr>
        <a:xfrm>
          <a:off x="0" y="250333"/>
          <a:ext cx="10058401" cy="7503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400" kern="1200" dirty="0">
              <a:solidFill>
                <a:schemeClr val="bg2"/>
              </a:solidFill>
            </a:rPr>
            <a:t>ЦЕЛЬ организации марафона:</a:t>
          </a:r>
        </a:p>
      </dsp:txBody>
      <dsp:txXfrm>
        <a:off x="36628" y="286961"/>
        <a:ext cx="9985145" cy="677065"/>
      </dsp:txXfrm>
    </dsp:sp>
    <dsp:sp modelId="{792C60EC-4A9B-4A56-A9EF-0CC2F74F445A}">
      <dsp:nvSpPr>
        <dsp:cNvPr id="0" name=""/>
        <dsp:cNvSpPr/>
      </dsp:nvSpPr>
      <dsp:spPr>
        <a:xfrm>
          <a:off x="0" y="1212702"/>
          <a:ext cx="10058401" cy="109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354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u="sng" kern="1200" dirty="0"/>
            <a:t>сохранить</a:t>
          </a:r>
          <a:r>
            <a:rPr lang="ru-RU" sz="2400" kern="1200" dirty="0"/>
            <a:t> и </a:t>
          </a:r>
          <a:r>
            <a:rPr lang="ru-RU" sz="2400" u="sng" kern="1200" dirty="0"/>
            <a:t>улучшить</a:t>
          </a:r>
          <a:r>
            <a:rPr lang="ru-RU" sz="2400" kern="1200" dirty="0"/>
            <a:t> приобретенные учащимися за первый год обучения </a:t>
          </a:r>
          <a:r>
            <a:rPr lang="ru-RU" sz="2400" b="1" u="sng" kern="1200" dirty="0"/>
            <a:t>навыки игры на гитаре </a:t>
          </a:r>
          <a:r>
            <a:rPr lang="ru-RU" sz="2400" kern="1200" dirty="0"/>
            <a:t>и </a:t>
          </a:r>
          <a:r>
            <a:rPr lang="ru-RU" sz="2400" b="1" u="sng" kern="1200" dirty="0"/>
            <a:t>пения</a:t>
          </a:r>
          <a:r>
            <a:rPr lang="ru-RU" sz="2400" kern="1200" dirty="0"/>
            <a:t> под собственный аккомпанемент</a:t>
          </a:r>
        </a:p>
      </dsp:txBody>
      <dsp:txXfrm>
        <a:off x="0" y="1212702"/>
        <a:ext cx="10058401" cy="1092960"/>
      </dsp:txXfrm>
    </dsp:sp>
    <dsp:sp modelId="{1738E691-9695-4492-A572-D05EBCC64047}">
      <dsp:nvSpPr>
        <dsp:cNvPr id="0" name=""/>
        <dsp:cNvSpPr/>
      </dsp:nvSpPr>
      <dsp:spPr>
        <a:xfrm>
          <a:off x="0" y="2721618"/>
          <a:ext cx="10058401" cy="654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400" kern="1200" dirty="0">
              <a:solidFill>
                <a:schemeClr val="bg2"/>
              </a:solidFill>
            </a:rPr>
            <a:t>ЗАДАЧИ для достижения цели:</a:t>
          </a:r>
        </a:p>
      </dsp:txBody>
      <dsp:txXfrm>
        <a:off x="31972" y="2753590"/>
        <a:ext cx="9994457" cy="591010"/>
      </dsp:txXfrm>
    </dsp:sp>
    <dsp:sp modelId="{9BE8F061-C225-49BC-A2BD-E98B08B77028}">
      <dsp:nvSpPr>
        <dsp:cNvPr id="0" name=""/>
        <dsp:cNvSpPr/>
      </dsp:nvSpPr>
      <dsp:spPr>
        <a:xfrm>
          <a:off x="0" y="3556865"/>
          <a:ext cx="10058401" cy="155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354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0" i="0" kern="1200" dirty="0"/>
            <a:t>создать стимул для самостоятельных занятий дома;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0" i="0" kern="1200" dirty="0"/>
            <a:t>составить оптимальный набор заданий в текстовом/аудио и видео – формате;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0" i="0" kern="1200" dirty="0"/>
            <a:t>организовать качественную обратную связь с участниками марафона</a:t>
          </a:r>
          <a:endParaRPr lang="ru-RU" sz="2400" kern="1200" dirty="0"/>
        </a:p>
      </dsp:txBody>
      <dsp:txXfrm>
        <a:off x="0" y="3556865"/>
        <a:ext cx="10058401" cy="1556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hyperlink" Target="https://vk.com/wall-214842264_1428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B731DB-C2B3-AB5B-5FC0-0850991306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7746" y="501261"/>
            <a:ext cx="8561538" cy="225056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«ОРГАНИЗАЦИЯ ПРОЦЕССА ОБУЧЕНИЯ ДЕТЕЙ ПОСРЕДСТВОМ ОН-ЛАЙН МАРАФОНА»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14FA238-41B7-43EF-BAFC-0F06FF1A58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endParaRPr lang="ru-RU" dirty="0"/>
          </a:p>
          <a:p>
            <a:r>
              <a:rPr lang="ru-RU" dirty="0">
                <a:solidFill>
                  <a:schemeClr val="tx1"/>
                </a:solidFill>
              </a:rPr>
              <a:t>МБУДО «Центр дополнительного образования детей «Сэяхэт» кировского района г. Казани </a:t>
            </a:r>
          </a:p>
          <a:p>
            <a:r>
              <a:rPr lang="ru-RU" dirty="0">
                <a:solidFill>
                  <a:schemeClr val="tx1"/>
                </a:solidFill>
              </a:rPr>
              <a:t>ОБЪЕДИНЕНИЕ - «Студия гитары «атмосфера»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AFC898-65C8-43A2-8FD1-0E0B5977D915}"/>
              </a:ext>
            </a:extLst>
          </p:cNvPr>
          <p:cNvSpPr txBox="1"/>
          <p:nvPr/>
        </p:nvSpPr>
        <p:spPr>
          <a:xfrm>
            <a:off x="3709358" y="2297766"/>
            <a:ext cx="7746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b="1" i="1" dirty="0"/>
              <a:t>Кузнецова Елена Анатольевна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EF9F61-A163-6B5A-EABC-5BEF0545095B}"/>
              </a:ext>
            </a:extLst>
          </p:cNvPr>
          <p:cNvSpPr txBox="1"/>
          <p:nvPr/>
        </p:nvSpPr>
        <p:spPr>
          <a:xfrm>
            <a:off x="6341222" y="2911519"/>
            <a:ext cx="4732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/>
              <a:t>Педагог дополнительного образования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D8EF6A-40A4-9B94-B64A-E16AB87C88F8}"/>
              </a:ext>
            </a:extLst>
          </p:cNvPr>
          <p:cNvSpPr txBox="1"/>
          <p:nvPr/>
        </p:nvSpPr>
        <p:spPr>
          <a:xfrm>
            <a:off x="5143868" y="5454077"/>
            <a:ext cx="65776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/>
              <a:t>Номинация «Педагогическая инновация»</a:t>
            </a:r>
          </a:p>
        </p:txBody>
      </p:sp>
    </p:spTree>
    <p:extLst>
      <p:ext uri="{BB962C8B-B14F-4D97-AF65-F5344CB8AC3E}">
        <p14:creationId xmlns:p14="http://schemas.microsoft.com/office/powerpoint/2010/main" val="3111840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A4FDB91-FE30-7915-CEFC-31D85499AAB1}"/>
              </a:ext>
            </a:extLst>
          </p:cNvPr>
          <p:cNvSpPr txBox="1"/>
          <p:nvPr/>
        </p:nvSpPr>
        <p:spPr>
          <a:xfrm>
            <a:off x="1043796" y="1191018"/>
            <a:ext cx="30192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Как известно, эффективность обучения любому виду деятельности напрямую зависит от регулярности занятий.</a:t>
            </a:r>
          </a:p>
        </p:txBody>
      </p:sp>
      <p:sp>
        <p:nvSpPr>
          <p:cNvPr id="8" name="Стрелка: вниз 7">
            <a:extLst>
              <a:ext uri="{FF2B5EF4-FFF2-40B4-BE49-F238E27FC236}">
                <a16:creationId xmlns:a16="http://schemas.microsoft.com/office/drawing/2014/main" id="{6899493A-2FB1-4F9E-2201-7127CA150854}"/>
              </a:ext>
            </a:extLst>
          </p:cNvPr>
          <p:cNvSpPr/>
          <p:nvPr/>
        </p:nvSpPr>
        <p:spPr>
          <a:xfrm rot="16200000">
            <a:off x="4215372" y="1749800"/>
            <a:ext cx="293298" cy="5116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046AF9-13A5-0F05-476A-2B9891130E7D}"/>
              </a:ext>
            </a:extLst>
          </p:cNvPr>
          <p:cNvSpPr txBox="1"/>
          <p:nvPr/>
        </p:nvSpPr>
        <p:spPr>
          <a:xfrm>
            <a:off x="879894" y="405443"/>
            <a:ext cx="448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ru-RU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АКТУАЛЬНОСТЬ И ЦЕЛЬ ПРИМЕНЕНИЯ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B6BBD7A4-3F9A-911B-4589-CBA4A8C4287C}"/>
              </a:ext>
            </a:extLst>
          </p:cNvPr>
          <p:cNvCxnSpPr>
            <a:cxnSpLocks/>
          </p:cNvCxnSpPr>
          <p:nvPr/>
        </p:nvCxnSpPr>
        <p:spPr>
          <a:xfrm>
            <a:off x="1043796" y="783400"/>
            <a:ext cx="107140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78E18E1-C2F0-9C26-E9C1-5DBC9ECDC2A2}"/>
              </a:ext>
            </a:extLst>
          </p:cNvPr>
          <p:cNvSpPr txBox="1"/>
          <p:nvPr/>
        </p:nvSpPr>
        <p:spPr>
          <a:xfrm>
            <a:off x="4684178" y="1805590"/>
            <a:ext cx="5963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ПРОГРЕСС В ОБУЧЕНИИ</a:t>
            </a:r>
          </a:p>
        </p:txBody>
      </p:sp>
      <p:sp>
        <p:nvSpPr>
          <p:cNvPr id="17" name="Равно 16">
            <a:extLst>
              <a:ext uri="{FF2B5EF4-FFF2-40B4-BE49-F238E27FC236}">
                <a16:creationId xmlns:a16="http://schemas.microsoft.com/office/drawing/2014/main" id="{FCFDBF88-82C5-4314-FC69-9F37B408C3CF}"/>
              </a:ext>
            </a:extLst>
          </p:cNvPr>
          <p:cNvSpPr/>
          <p:nvPr/>
        </p:nvSpPr>
        <p:spPr>
          <a:xfrm>
            <a:off x="7447542" y="1924939"/>
            <a:ext cx="437001" cy="235575"/>
          </a:xfrm>
          <a:prstGeom prst="mathEqua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A78329-AF65-722F-DDE7-A1605F292642}"/>
              </a:ext>
            </a:extLst>
          </p:cNvPr>
          <p:cNvSpPr txBox="1"/>
          <p:nvPr/>
        </p:nvSpPr>
        <p:spPr>
          <a:xfrm>
            <a:off x="7944928" y="1818533"/>
            <a:ext cx="31227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РЕГУЛЯРНОСТЬ ЗАНЯТИЙ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E89F047-76CF-9182-CB0F-43D4B9B012F6}"/>
              </a:ext>
            </a:extLst>
          </p:cNvPr>
          <p:cNvSpPr txBox="1"/>
          <p:nvPr/>
        </p:nvSpPr>
        <p:spPr>
          <a:xfrm>
            <a:off x="1224951" y="4356341"/>
            <a:ext cx="3019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В спорте не бывает каникул! - скажет вам настоящий спортсмен.</a:t>
            </a:r>
          </a:p>
        </p:txBody>
      </p:sp>
      <p:sp>
        <p:nvSpPr>
          <p:cNvPr id="20" name="Стрелка: вниз 19">
            <a:extLst>
              <a:ext uri="{FF2B5EF4-FFF2-40B4-BE49-F238E27FC236}">
                <a16:creationId xmlns:a16="http://schemas.microsoft.com/office/drawing/2014/main" id="{27E1AB07-1D29-C9D0-597C-07A3D6991D94}"/>
              </a:ext>
            </a:extLst>
          </p:cNvPr>
          <p:cNvSpPr/>
          <p:nvPr/>
        </p:nvSpPr>
        <p:spPr>
          <a:xfrm rot="16200000">
            <a:off x="4172150" y="4557186"/>
            <a:ext cx="293298" cy="5116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E6B5E26-7B40-9145-B827-DF3D3D483024}"/>
              </a:ext>
            </a:extLst>
          </p:cNvPr>
          <p:cNvSpPr txBox="1"/>
          <p:nvPr/>
        </p:nvSpPr>
        <p:spPr>
          <a:xfrm>
            <a:off x="5236947" y="4459088"/>
            <a:ext cx="56699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Аналогично, и любой уважающий себя музыкант </a:t>
            </a:r>
          </a:p>
          <a:p>
            <a:r>
              <a:rPr lang="ru-RU" sz="2000" dirty="0"/>
              <a:t>не допустит больших перерывов в занятиях.</a:t>
            </a:r>
          </a:p>
        </p:txBody>
      </p:sp>
    </p:spTree>
    <p:extLst>
      <p:ext uri="{BB962C8B-B14F-4D97-AF65-F5344CB8AC3E}">
        <p14:creationId xmlns:p14="http://schemas.microsoft.com/office/powerpoint/2010/main" val="4258547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D03E7C-AC06-AB57-7266-8F385DC94815}"/>
              </a:ext>
            </a:extLst>
          </p:cNvPr>
          <p:cNvSpPr txBox="1"/>
          <p:nvPr/>
        </p:nvSpPr>
        <p:spPr>
          <a:xfrm>
            <a:off x="1742536" y="241539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ПРОБЛЕМА</a:t>
            </a:r>
            <a:endParaRPr lang="ru-RU" b="1" i="1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F88FD394-7A2C-FA4B-65F9-006C8E26A315}"/>
              </a:ext>
            </a:extLst>
          </p:cNvPr>
          <p:cNvCxnSpPr/>
          <p:nvPr/>
        </p:nvCxnSpPr>
        <p:spPr>
          <a:xfrm>
            <a:off x="1319842" y="628124"/>
            <a:ext cx="984274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3EF4F28-E977-FF64-7CF7-F4149975FB86}"/>
              </a:ext>
            </a:extLst>
          </p:cNvPr>
          <p:cNvSpPr txBox="1"/>
          <p:nvPr/>
        </p:nvSpPr>
        <p:spPr>
          <a:xfrm>
            <a:off x="1224952" y="744827"/>
            <a:ext cx="10291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Но у детей, обучающихся различным наукам и искусствам в школах и центрах дополнительного образования, перерывы в обучении всё-таки есть. И они бывают достаточно длительными.</a:t>
            </a:r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id="{385EAB84-2533-5149-8D19-B8AAFCC37DC4}"/>
              </a:ext>
            </a:extLst>
          </p:cNvPr>
          <p:cNvSpPr/>
          <p:nvPr/>
        </p:nvSpPr>
        <p:spPr>
          <a:xfrm>
            <a:off x="5492081" y="1937337"/>
            <a:ext cx="293298" cy="5116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FD4A4E-4BB2-807C-7218-A472A6683884}"/>
              </a:ext>
            </a:extLst>
          </p:cNvPr>
          <p:cNvSpPr txBox="1"/>
          <p:nvPr/>
        </p:nvSpPr>
        <p:spPr>
          <a:xfrm>
            <a:off x="379562" y="2413991"/>
            <a:ext cx="11136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Летние каникулы - самый большой трёхмесячный перерыв в  учебе.</a:t>
            </a:r>
          </a:p>
          <a:p>
            <a:pPr algn="ctr"/>
            <a:r>
              <a:rPr lang="ru-RU" sz="2400" dirty="0"/>
              <a:t>Помимо этого - большие зимние каникулы, а так же карантины, которые с каждым годом случаются все чаще и становятся все длительнее.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2177E6-DA16-7BC1-A20C-23ED5E7572A6}"/>
              </a:ext>
            </a:extLst>
          </p:cNvPr>
          <p:cNvSpPr txBox="1"/>
          <p:nvPr/>
        </p:nvSpPr>
        <p:spPr>
          <a:xfrm>
            <a:off x="1552756" y="5279493"/>
            <a:ext cx="2398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Что же делать </a:t>
            </a:r>
          </a:p>
        </p:txBody>
      </p:sp>
      <p:sp>
        <p:nvSpPr>
          <p:cNvPr id="11" name="Управляющая кнопка: справка 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047A252-E593-DBF1-29F8-8D39FCA64826}"/>
              </a:ext>
            </a:extLst>
          </p:cNvPr>
          <p:cNvSpPr/>
          <p:nvPr/>
        </p:nvSpPr>
        <p:spPr>
          <a:xfrm>
            <a:off x="3690668" y="5314149"/>
            <a:ext cx="457198" cy="392355"/>
          </a:xfrm>
          <a:prstGeom prst="actionButtonHel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DF9756-154B-F4E6-58D0-35F9EA4DC6C0}"/>
              </a:ext>
            </a:extLst>
          </p:cNvPr>
          <p:cNvSpPr txBox="1"/>
          <p:nvPr/>
        </p:nvSpPr>
        <p:spPr>
          <a:xfrm>
            <a:off x="3821503" y="5254249"/>
            <a:ext cx="7211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Ведь перерыв в обучении тоже необходим, как детям, так и педагогам!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FA7CE8-B8EE-2BC8-5A1E-0075562AD6FE}"/>
              </a:ext>
            </a:extLst>
          </p:cNvPr>
          <p:cNvSpPr txBox="1"/>
          <p:nvPr/>
        </p:nvSpPr>
        <p:spPr>
          <a:xfrm>
            <a:off x="2112034" y="3932501"/>
            <a:ext cx="7211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/>
              <a:t>По статистике,  учащиеся за время летних каникул теряют от 10 до 60 % знаний и навыков.</a:t>
            </a:r>
          </a:p>
        </p:txBody>
      </p:sp>
      <p:sp>
        <p:nvSpPr>
          <p:cNvPr id="18" name="Половина рамки 17">
            <a:extLst>
              <a:ext uri="{FF2B5EF4-FFF2-40B4-BE49-F238E27FC236}">
                <a16:creationId xmlns:a16="http://schemas.microsoft.com/office/drawing/2014/main" id="{AB54890A-B7C5-229F-8A5B-402DF032529C}"/>
              </a:ext>
            </a:extLst>
          </p:cNvPr>
          <p:cNvSpPr/>
          <p:nvPr/>
        </p:nvSpPr>
        <p:spPr>
          <a:xfrm>
            <a:off x="1915784" y="3811659"/>
            <a:ext cx="392501" cy="828728"/>
          </a:xfrm>
          <a:prstGeom prst="half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Половина рамки 18">
            <a:extLst>
              <a:ext uri="{FF2B5EF4-FFF2-40B4-BE49-F238E27FC236}">
                <a16:creationId xmlns:a16="http://schemas.microsoft.com/office/drawing/2014/main" id="{06BF577C-3FD1-5AA9-1494-D495C53E375A}"/>
              </a:ext>
            </a:extLst>
          </p:cNvPr>
          <p:cNvSpPr/>
          <p:nvPr/>
        </p:nvSpPr>
        <p:spPr>
          <a:xfrm rot="10800000">
            <a:off x="9127466" y="4021886"/>
            <a:ext cx="392501" cy="828728"/>
          </a:xfrm>
          <a:prstGeom prst="half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823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Блок-схема: альтернативный процесс 6">
            <a:extLst>
              <a:ext uri="{FF2B5EF4-FFF2-40B4-BE49-F238E27FC236}">
                <a16:creationId xmlns:a16="http://schemas.microsoft.com/office/drawing/2014/main" id="{BA894A25-1D1A-AD1D-00FF-0F5FFD515E8E}"/>
              </a:ext>
            </a:extLst>
          </p:cNvPr>
          <p:cNvSpPr/>
          <p:nvPr/>
        </p:nvSpPr>
        <p:spPr>
          <a:xfrm>
            <a:off x="3394495" y="1127806"/>
            <a:ext cx="5076645" cy="560717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6DC390-7E22-A83E-B80C-CAB27CDB4322}"/>
              </a:ext>
            </a:extLst>
          </p:cNvPr>
          <p:cNvSpPr txBox="1"/>
          <p:nvPr/>
        </p:nvSpPr>
        <p:spPr>
          <a:xfrm>
            <a:off x="1673525" y="336431"/>
            <a:ext cx="282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РЕШЕНИЕ ПРОБЛЕМЫ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5C7BF1DE-A6D1-963E-059C-738B617D3521}"/>
              </a:ext>
            </a:extLst>
          </p:cNvPr>
          <p:cNvCxnSpPr/>
          <p:nvPr/>
        </p:nvCxnSpPr>
        <p:spPr>
          <a:xfrm flipV="1">
            <a:off x="1181819" y="662631"/>
            <a:ext cx="10118785" cy="8626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48D5AA6-59C4-557E-E51B-168F5CC7519D}"/>
              </a:ext>
            </a:extLst>
          </p:cNvPr>
          <p:cNvSpPr txBox="1"/>
          <p:nvPr/>
        </p:nvSpPr>
        <p:spPr>
          <a:xfrm>
            <a:off x="3707921" y="1174145"/>
            <a:ext cx="4692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Решение - он-лайн марафон!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7EB2DD-1FBD-5CF1-B23F-F146ACDDFEB3}"/>
              </a:ext>
            </a:extLst>
          </p:cNvPr>
          <p:cNvSpPr txBox="1"/>
          <p:nvPr/>
        </p:nvSpPr>
        <p:spPr>
          <a:xfrm>
            <a:off x="917276" y="1906438"/>
            <a:ext cx="10383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Нарушение регулярности занятий можно сгладить  посредством такой  формы обучения, как он-лайн марафон!</a:t>
            </a:r>
          </a:p>
          <a:p>
            <a:pPr algn="ctr"/>
            <a:r>
              <a:rPr lang="ru-RU" sz="20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C0927B-A247-0002-02A1-15D4C0B137D0}"/>
              </a:ext>
            </a:extLst>
          </p:cNvPr>
          <p:cNvSpPr txBox="1"/>
          <p:nvPr/>
        </p:nvSpPr>
        <p:spPr>
          <a:xfrm>
            <a:off x="917276" y="3140016"/>
            <a:ext cx="105846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Он-лайн марафон - лёгкая, интересная, многофункциональная форма обучения.</a:t>
            </a:r>
          </a:p>
          <a:p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Он эффективен для любого направления деятельности (творчество, спорт, точные науки).</a:t>
            </a:r>
          </a:p>
          <a:p>
            <a:r>
              <a:rPr lang="ru-RU" sz="20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Возраст участников так же может быть любой (только стоит учесть , что детям до 9 лет нужна будет поддержка и участие родителей) </a:t>
            </a:r>
          </a:p>
          <a:p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Самое главное в марафоне - подготовить интересные, увлекательные задания для детей и обеспечить качественной обратной связью.</a:t>
            </a:r>
          </a:p>
        </p:txBody>
      </p:sp>
    </p:spTree>
    <p:extLst>
      <p:ext uri="{BB962C8B-B14F-4D97-AF65-F5344CB8AC3E}">
        <p14:creationId xmlns:p14="http://schemas.microsoft.com/office/powerpoint/2010/main" val="1009331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B9760C0B-87FC-12AB-769B-4F347CE45B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1225118"/>
              </p:ext>
            </p:extLst>
          </p:nvPr>
        </p:nvGraphicFramePr>
        <p:xfrm>
          <a:off x="1250830" y="1112808"/>
          <a:ext cx="9851366" cy="5149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7F6BECC-F449-5C87-7157-FEBF0F684943}"/>
              </a:ext>
            </a:extLst>
          </p:cNvPr>
          <p:cNvSpPr txBox="1"/>
          <p:nvPr/>
        </p:nvSpPr>
        <p:spPr>
          <a:xfrm>
            <a:off x="129397" y="137871"/>
            <a:ext cx="610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СУТЬ ОН-ЛАЙН МАРАФОНА</a:t>
            </a:r>
            <a:endParaRPr lang="ru-RU" b="1" i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5D9FCE92-61EF-F65C-95B7-3ADFB5C48850}"/>
              </a:ext>
            </a:extLst>
          </p:cNvPr>
          <p:cNvCxnSpPr/>
          <p:nvPr/>
        </p:nvCxnSpPr>
        <p:spPr>
          <a:xfrm>
            <a:off x="1397479" y="507203"/>
            <a:ext cx="96702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778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7FD79D-0602-BCFF-BC06-D7E2EC7A07F4}"/>
              </a:ext>
            </a:extLst>
          </p:cNvPr>
          <p:cNvSpPr txBox="1"/>
          <p:nvPr/>
        </p:nvSpPr>
        <p:spPr>
          <a:xfrm>
            <a:off x="1043797" y="543465"/>
            <a:ext cx="10619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ОПИСАНИЕ ОПЫТА ПРИМЕНЕНИЯ ОН-ЛАЙН МАРАФОНА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578D98-43BA-4A38-8372-BA6702A885E3}"/>
              </a:ext>
            </a:extLst>
          </p:cNvPr>
          <p:cNvSpPr txBox="1"/>
          <p:nvPr/>
        </p:nvSpPr>
        <p:spPr>
          <a:xfrm>
            <a:off x="1200508" y="1259455"/>
            <a:ext cx="97909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Данный метод был применен в период летних каникул в 2023 году </a:t>
            </a:r>
          </a:p>
          <a:p>
            <a:pPr algn="ctr"/>
            <a:r>
              <a:rPr lang="ru-RU" sz="2000" dirty="0"/>
              <a:t>в объединении "Гитарная студия "Атмосфера" ЦДОД «Сэяхэт»</a:t>
            </a:r>
          </a:p>
          <a:p>
            <a:pPr algn="ctr"/>
            <a:r>
              <a:rPr lang="ru-RU" sz="2000" dirty="0"/>
              <a:t>с группой, которая окончила первый год обучения.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B20BD0D-4880-6823-F831-E02BBFBE64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666"/>
          <a:stretch/>
        </p:blipFill>
        <p:spPr>
          <a:xfrm>
            <a:off x="2963998" y="2964182"/>
            <a:ext cx="6264000" cy="3034264"/>
          </a:xfrm>
          <a:prstGeom prst="rect">
            <a:avLst/>
          </a:prstGeom>
          <a:ln w="38100">
            <a:solidFill>
              <a:srgbClr val="7DDDAF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2A33E3-9240-5A76-38DD-3CB2EEEE97BA}"/>
              </a:ext>
            </a:extLst>
          </p:cNvPr>
          <p:cNvSpPr txBox="1"/>
          <p:nvPr/>
        </p:nvSpPr>
        <p:spPr>
          <a:xfrm>
            <a:off x="2001328" y="2337758"/>
            <a:ext cx="8462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Всего в марафоне участвовало 24 ребенка в возрасте от 9 до 16 лет.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E31349-21BE-DA41-762D-BC3EBD7CE786}"/>
              </a:ext>
            </a:extLst>
          </p:cNvPr>
          <p:cNvSpPr txBox="1"/>
          <p:nvPr/>
        </p:nvSpPr>
        <p:spPr>
          <a:xfrm>
            <a:off x="3053751" y="6212622"/>
            <a:ext cx="5779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*фото с отчетного концерта группы 1 года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1337064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514E4E7-3CCD-60EB-7412-FAB0F40722F7}"/>
              </a:ext>
            </a:extLst>
          </p:cNvPr>
          <p:cNvSpPr/>
          <p:nvPr/>
        </p:nvSpPr>
        <p:spPr>
          <a:xfrm>
            <a:off x="1845483" y="258792"/>
            <a:ext cx="239354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МОИ ЦЕЛИ И ЗАДАЧИ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6E5CD902-C75D-29A2-9E46-C0AA3A8F0351}"/>
              </a:ext>
            </a:extLst>
          </p:cNvPr>
          <p:cNvCxnSpPr/>
          <p:nvPr/>
        </p:nvCxnSpPr>
        <p:spPr>
          <a:xfrm>
            <a:off x="1319842" y="628124"/>
            <a:ext cx="984274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839415D0-BCB0-312F-1202-79ECB4A8EA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2453278"/>
              </p:ext>
            </p:extLst>
          </p:nvPr>
        </p:nvGraphicFramePr>
        <p:xfrm>
          <a:off x="1104180" y="828145"/>
          <a:ext cx="10058401" cy="53101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9003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785247-17D2-8DD6-C97B-F568F981C8AA}"/>
              </a:ext>
            </a:extLst>
          </p:cNvPr>
          <p:cNvSpPr txBox="1"/>
          <p:nvPr/>
        </p:nvSpPr>
        <p:spPr>
          <a:xfrm>
            <a:off x="851858" y="285474"/>
            <a:ext cx="610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ЛЕТНИЙ ГИТАРНЫЙ ОН-Л</a:t>
            </a:r>
            <a:r>
              <a:rPr lang="ru-RU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АЙН МАРАФОН-2023</a:t>
            </a:r>
            <a:endParaRPr lang="ru-RU" b="1" i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618F169F-B641-7629-4687-616A22F8931B}"/>
              </a:ext>
            </a:extLst>
          </p:cNvPr>
          <p:cNvCxnSpPr/>
          <p:nvPr/>
        </p:nvCxnSpPr>
        <p:spPr>
          <a:xfrm>
            <a:off x="1319842" y="628124"/>
            <a:ext cx="984274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D948E8-CF87-1818-BC98-C889531B8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2091" y="1351843"/>
            <a:ext cx="2520000" cy="4270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117BB8B-BA58-03F9-9EB9-677099546F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26" b="4986"/>
          <a:stretch/>
        </p:blipFill>
        <p:spPr>
          <a:xfrm>
            <a:off x="5795270" y="1343359"/>
            <a:ext cx="2520000" cy="27431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D568682-14EC-BFA9-34AF-51B882F4A5DD}"/>
              </a:ext>
            </a:extLst>
          </p:cNvPr>
          <p:cNvSpPr txBox="1"/>
          <p:nvPr/>
        </p:nvSpPr>
        <p:spPr>
          <a:xfrm>
            <a:off x="1255629" y="704571"/>
            <a:ext cx="29334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/>
              <a:t>ПРАВИЛА МАРАФОНА  И</a:t>
            </a:r>
          </a:p>
          <a:p>
            <a:r>
              <a:rPr lang="ru-RU" sz="1600" dirty="0"/>
              <a:t>МОТИВАЦИОННОЕ ПОСЛАНИЕ </a:t>
            </a:r>
          </a:p>
          <a:p>
            <a:pPr algn="ctr"/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590A6-6BAC-DE2E-B8B4-E08AA5B21189}"/>
              </a:ext>
            </a:extLst>
          </p:cNvPr>
          <p:cNvSpPr txBox="1"/>
          <p:nvPr/>
        </p:nvSpPr>
        <p:spPr>
          <a:xfrm>
            <a:off x="1086929" y="1327216"/>
            <a:ext cx="365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✅Задания нужно присылать личным сообщением в аудио формате (диктофонная запись или аудиосообщение)</a:t>
            </a:r>
          </a:p>
          <a:p>
            <a:endParaRPr lang="ru-RU" sz="1200" dirty="0"/>
          </a:p>
          <a:p>
            <a:r>
              <a:rPr lang="ru-RU" sz="1200" dirty="0"/>
              <a:t>✅Всего будет 5 одинаковых заданий на каждую неделю. Два задания на повторение и три задания на изучение нового материала.</a:t>
            </a:r>
          </a:p>
          <a:p>
            <a:endParaRPr lang="ru-RU" sz="1200" dirty="0"/>
          </a:p>
          <a:p>
            <a:r>
              <a:rPr lang="ru-RU" sz="1200" dirty="0"/>
              <a:t>✅Не обязательно делать все 5 заданий каждую неделю. Чтобы набрать минимальный балл достаточно делать первые два задания на повторение (5-10 минут)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B1D23D-6014-4A1E-8F47-005B355EB5C9}"/>
              </a:ext>
            </a:extLst>
          </p:cNvPr>
          <p:cNvSpPr txBox="1"/>
          <p:nvPr/>
        </p:nvSpPr>
        <p:spPr>
          <a:xfrm>
            <a:off x="734287" y="3635540"/>
            <a:ext cx="4166558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u="sng" dirty="0">
                <a:solidFill>
                  <a:srgbClr val="7DDDAF"/>
                </a:solidFill>
              </a:rPr>
              <a:t>Если вы пройдете марафон, то: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/>
              <a:t>Ваши песни под гитару станут звучать почти профессионально;</a:t>
            </a:r>
          </a:p>
          <a:p>
            <a:pPr algn="just"/>
            <a:endParaRPr lang="ru-RU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/>
              <a:t>Вы сможете выучить новые песни и композиции и удивить этим друзей!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/>
              <a:t>Каждый участник, набравший минимальное количество баллов, получит ПРИЗ! (для этого достаточно заниматься дома всего 5-10 минут в НЕДЕЛЮ!!!)</a:t>
            </a:r>
          </a:p>
          <a:p>
            <a:pPr algn="just"/>
            <a:endParaRPr lang="ru-RU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/>
              <a:t>Участники, набравшие больше всех баллов будут признаны победителями марафона и получат специальные призы!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24E659-64B1-99D7-265A-DEBEA1CBFC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27" t="-807" r="136" b="807"/>
          <a:stretch/>
        </p:blipFill>
        <p:spPr>
          <a:xfrm>
            <a:off x="5141344" y="4165549"/>
            <a:ext cx="3827853" cy="24069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7FDF270-F2EC-9901-601D-0C5235BC501C}"/>
              </a:ext>
            </a:extLst>
          </p:cNvPr>
          <p:cNvSpPr txBox="1"/>
          <p:nvPr/>
        </p:nvSpPr>
        <p:spPr>
          <a:xfrm>
            <a:off x="5500222" y="4007564"/>
            <a:ext cx="3581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highlight>
                  <a:srgbClr val="000000"/>
                </a:highlight>
              </a:rPr>
              <a:t>ОБЩАЯ ТАБЛИЦА РЕЗУЛЬТАТОВ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F8AD6-B75A-89D4-351B-DFCD252635BF}"/>
              </a:ext>
            </a:extLst>
          </p:cNvPr>
          <p:cNvSpPr txBox="1"/>
          <p:nvPr/>
        </p:nvSpPr>
        <p:spPr>
          <a:xfrm>
            <a:off x="6500265" y="827757"/>
            <a:ext cx="4625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*</a:t>
            </a:r>
            <a:r>
              <a:rPr lang="ru-RU" i="1" dirty="0"/>
              <a:t>скриншоты чата марафона:</a:t>
            </a:r>
          </a:p>
        </p:txBody>
      </p:sp>
    </p:spTree>
    <p:extLst>
      <p:ext uri="{BB962C8B-B14F-4D97-AF65-F5344CB8AC3E}">
        <p14:creationId xmlns:p14="http://schemas.microsoft.com/office/powerpoint/2010/main" val="330219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C88506-1004-BC82-A689-520BCFF557A3}"/>
              </a:ext>
            </a:extLst>
          </p:cNvPr>
          <p:cNvSpPr txBox="1"/>
          <p:nvPr/>
        </p:nvSpPr>
        <p:spPr>
          <a:xfrm>
            <a:off x="1319842" y="258792"/>
            <a:ext cx="610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ПОДВЕДЕНИЕ ИТОГОВ И ДОСТИГНУТЫЕ РЕЗУЛЬТАТЫ </a:t>
            </a:r>
            <a:endParaRPr lang="ru-RU" b="1" i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4A5A71E5-2FA4-991E-E09A-2E063CF53195}"/>
              </a:ext>
            </a:extLst>
          </p:cNvPr>
          <p:cNvCxnSpPr/>
          <p:nvPr/>
        </p:nvCxnSpPr>
        <p:spPr>
          <a:xfrm>
            <a:off x="1319842" y="628124"/>
            <a:ext cx="984274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6595A87-4FC6-DAA6-0054-E6ECBF14A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355" y="799072"/>
            <a:ext cx="2232000" cy="2232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A4D3DB3-AC88-BF6C-944D-DAF8A62FDF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1455" y="799072"/>
            <a:ext cx="2232000" cy="2232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160078E-E6EE-167B-B1EF-92D9FD6815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905" y="815045"/>
            <a:ext cx="2232000" cy="2232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A5F88D9-BB57-D288-458D-4D32DA0D3D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435" t="10270" r="9610" b="22404"/>
          <a:stretch/>
        </p:blipFill>
        <p:spPr>
          <a:xfrm>
            <a:off x="8893485" y="856239"/>
            <a:ext cx="2376000" cy="127907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E26CB05-9B0C-12D7-A595-428F5D52537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184" r="9876" b="7426"/>
          <a:stretch/>
        </p:blipFill>
        <p:spPr>
          <a:xfrm>
            <a:off x="8921108" y="2462662"/>
            <a:ext cx="2412000" cy="2668163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9ADCF1-1310-BE6F-9FE6-E611C25CEB05}"/>
              </a:ext>
            </a:extLst>
          </p:cNvPr>
          <p:cNvSpPr txBox="1"/>
          <p:nvPr/>
        </p:nvSpPr>
        <p:spPr>
          <a:xfrm>
            <a:off x="649251" y="3202019"/>
            <a:ext cx="79113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ru-RU" sz="1400" dirty="0"/>
              <a:t>Из 24 участников марафона 13 человек показали отличные результаты.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/>
              <a:t>Все участники марафона к началу нового учебного года сохранили полученные знания и навыки!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/>
              <a:t>Самые активные участники так же приумножили свои знания за счет самостоятельного обучения по аудио и видео заданиям марафона!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/>
              <a:t>13 участников были награждены дипломами и памятными призами!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/>
              <a:t>Самым главным призом для всех активных участников стало сольное выступление на концерте!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/>
              <a:t>Летний гитарный марафон дал хороший старт для начала второго года обучения!</a:t>
            </a:r>
          </a:p>
          <a:p>
            <a:pPr algn="just"/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112B2A-DC40-34DD-C065-CB6AB316A118}"/>
              </a:ext>
            </a:extLst>
          </p:cNvPr>
          <p:cNvSpPr txBox="1"/>
          <p:nvPr/>
        </p:nvSpPr>
        <p:spPr>
          <a:xfrm>
            <a:off x="1237681" y="5458179"/>
            <a:ext cx="91916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*</a:t>
            </a:r>
            <a:r>
              <a:rPr lang="ru-RU" sz="1400" i="1" dirty="0"/>
              <a:t>ссылки на официальную страницу в ВК, освещающие марафон:</a:t>
            </a:r>
          </a:p>
          <a:p>
            <a:pPr algn="ctr"/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https://vk.com/wall-214842264_1209</a:t>
            </a:r>
            <a:endParaRPr lang="ru-RU" sz="1400" dirty="0"/>
          </a:p>
          <a:p>
            <a:pPr algn="ctr"/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hlinkClick r:id="rId7"/>
              </a:rPr>
              <a:t>https://vk.com/wall-214842264_1428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*</a:t>
            </a:r>
            <a:r>
              <a:rPr lang="ru-RU" sz="1400" i="1" dirty="0">
                <a:latin typeface="Times New Roman" panose="02020603050405020304" pitchFamily="18" charset="0"/>
                <a:ea typeface="Calibri" panose="020F0502020204030204" pitchFamily="34" charset="0"/>
              </a:rPr>
              <a:t>ссылка на видео с концерта активных участников марафона:</a:t>
            </a:r>
          </a:p>
          <a:p>
            <a:pPr algn="ctr"/>
            <a:r>
              <a:rPr lang="en-US" sz="1400" dirty="0"/>
              <a:t>https://youtu.be/pfaBZTuNS2E?si=9tYkNkWFCuod7vIR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85714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665E0FEF-6658-F53B-3061-D7B873F05610}"/>
              </a:ext>
            </a:extLst>
          </p:cNvPr>
          <p:cNvCxnSpPr/>
          <p:nvPr/>
        </p:nvCxnSpPr>
        <p:spPr>
          <a:xfrm>
            <a:off x="1319842" y="628124"/>
            <a:ext cx="984274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02A67714-0E8C-9D1F-EC21-D9D234D55583}"/>
              </a:ext>
            </a:extLst>
          </p:cNvPr>
          <p:cNvSpPr txBox="1"/>
          <p:nvPr/>
        </p:nvSpPr>
        <p:spPr>
          <a:xfrm>
            <a:off x="1319842" y="258792"/>
            <a:ext cx="610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РЕКОМЕНДАЦИИ ПО ПРИМЕНЕНИЮ МЕТОДА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7F545-457D-680E-EFD7-E77596AD18E2}"/>
              </a:ext>
            </a:extLst>
          </p:cNvPr>
          <p:cNvSpPr txBox="1"/>
          <p:nvPr/>
        </p:nvSpPr>
        <p:spPr>
          <a:xfrm>
            <a:off x="861203" y="724620"/>
            <a:ext cx="1046959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Старайтесь вдохновить к участию в марафоне как можно больше учащихся. Не забывайте просить поддержки у родителей.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Будьте готовы к тому, что далеко не все дети и родители будут готовы пожертвовать свое законное время отдыха на выполнение заданий и отчетов по ним.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Делайте список заданий как можно проще и разнообразнее. Пусть дети сами выбирают какие задания им делать. Кому-то легче выполнять простые однотипные задания на повтор, а кому-то наоборот хочется чего-то более интересного и сложного.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Отчет о выполненном задании тоже должен быть удобным как для записи, так и для проверки педагогом. Например, аудио-отчеты намного проще, чем видео.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Если марафон проводится летом, то временные рамки должны быть как можно шире. Если вы возьмете только один месяц лета, то многие ребята могут выпасть из марафона по причине отъезда. 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Обязательно делайте перерыв или вставляйте творческие задания в марафон, чтобы дети не устали от заданий и не потеряли интерес к участию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Каждую неделю публикуйте результаты. Делайте мотивационные посты. Давайте качественную обратную связь, хвалите ребят, выставляйте в общий чат самые лучшие задания недели.</a:t>
            </a:r>
          </a:p>
          <a:p>
            <a:pPr marL="342900" indent="-342900" algn="just">
              <a:buFont typeface="+mj-lt"/>
              <a:buAutoNum type="arabicParenR"/>
            </a:pPr>
            <a:r>
              <a:rPr lang="ru-RU" sz="1600" dirty="0"/>
              <a:t>Система начисления баллов за задания должна быть продумана таким образом, чтобы каждый, даже самый слабый ученик, смог стать победителем. То есть дети соревнуются не друг с другом, а с самим собой.  </a:t>
            </a:r>
          </a:p>
          <a:p>
            <a:pPr algn="just"/>
            <a:endParaRPr lang="ru-RU" sz="1600" i="1" dirty="0"/>
          </a:p>
          <a:p>
            <a:pPr algn="just"/>
            <a:r>
              <a:rPr lang="ru-RU" i="1" dirty="0">
                <a:solidFill>
                  <a:srgbClr val="7DDDAF"/>
                </a:solidFill>
              </a:rPr>
              <a:t>Честно скажу, что я получила большое удовольствие от марафона! На протяжении всего лета я была на связи с ребятами и с большим удовольствием слушала все их аудио! И самое главное- я лучше узнала  своих учеников и получила более детальное представление об их способностях и возможностях. </a:t>
            </a:r>
          </a:p>
          <a:p>
            <a:pPr algn="just"/>
            <a:endParaRPr lang="ru-RU" dirty="0"/>
          </a:p>
          <a:p>
            <a:pPr marL="342900" indent="-342900" algn="just">
              <a:buFont typeface="+mj-lt"/>
              <a:buAutoNum type="arabicParenR"/>
            </a:pPr>
            <a:endParaRPr lang="ru-RU" dirty="0"/>
          </a:p>
          <a:p>
            <a:pPr marL="342900" indent="-342900" algn="just">
              <a:buFont typeface="+mj-lt"/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6160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356</TotalTime>
  <Words>1079</Words>
  <Application>Microsoft Office PowerPoint</Application>
  <PresentationFormat>Широкоэкранный</PresentationFormat>
  <Paragraphs>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Tw Cen MT</vt:lpstr>
      <vt:lpstr>Контур</vt:lpstr>
      <vt:lpstr>«ОРГАНИЗАЦИЯ ПРОЦЕССА ОБУЧЕНИЯ ДЕТЕЙ ПОСРЕДСТВОМ ОН-ЛАЙН МАРАФОНА»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ПРОЦЕССА ОБУЧЕНИЯ ДЕТЕЙ ПОСРЕДСТВОМ ОН-ЛАЙН МАРАФОНА» </dc:title>
  <dc:creator>User</dc:creator>
  <cp:lastModifiedBy>User</cp:lastModifiedBy>
  <cp:revision>10</cp:revision>
  <dcterms:created xsi:type="dcterms:W3CDTF">2024-01-25T15:14:20Z</dcterms:created>
  <dcterms:modified xsi:type="dcterms:W3CDTF">2024-01-26T18:26:49Z</dcterms:modified>
</cp:coreProperties>
</file>