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4" r:id="rId3"/>
    <p:sldId id="265" r:id="rId4"/>
    <p:sldId id="266" r:id="rId5"/>
    <p:sldId id="267" r:id="rId6"/>
    <p:sldId id="268" r:id="rId7"/>
    <p:sldId id="270" r:id="rId8"/>
    <p:sldId id="269" r:id="rId9"/>
    <p:sldId id="271" r:id="rId10"/>
    <p:sldId id="272" r:id="rId11"/>
    <p:sldId id="263" r:id="rId12"/>
    <p:sldId id="260" r:id="rId13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91985D3E-D024-4754-B199-0C319D5335C4}">
          <p14:sldIdLst>
            <p14:sldId id="256"/>
            <p14:sldId id="264"/>
            <p14:sldId id="265"/>
            <p14:sldId id="266"/>
            <p14:sldId id="267"/>
            <p14:sldId id="268"/>
            <p14:sldId id="270"/>
            <p14:sldId id="269"/>
            <p14:sldId id="271"/>
            <p14:sldId id="272"/>
            <p14:sldId id="263"/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666699"/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77" autoAdjust="0"/>
    <p:restoredTop sz="84583" autoAdjust="0"/>
  </p:normalViewPr>
  <p:slideViewPr>
    <p:cSldViewPr>
      <p:cViewPr varScale="1">
        <p:scale>
          <a:sx n="97" d="100"/>
          <a:sy n="97" d="100"/>
        </p:scale>
        <p:origin x="-17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3666" y="-11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10.11.2022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10.11.2022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066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13384" y="0"/>
            <a:ext cx="6517232" cy="1368152"/>
          </a:xfrm>
        </p:spPr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</a:t>
            </a:r>
            <a:r>
              <a:rPr lang="en-US" dirty="0" smtClean="0"/>
              <a:t> </a:t>
            </a:r>
            <a:r>
              <a:rPr lang="ru-RU" dirty="0" smtClean="0"/>
              <a:t>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483768" y="45855"/>
            <a:ext cx="6480720" cy="1336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9" name="Текст 2"/>
          <p:cNvSpPr>
            <a:spLocks noGrp="1"/>
          </p:cNvSpPr>
          <p:nvPr>
            <p:ph idx="1"/>
          </p:nvPr>
        </p:nvSpPr>
        <p:spPr>
          <a:xfrm>
            <a:off x="251520" y="1988840"/>
            <a:ext cx="8640960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45855"/>
            <a:ext cx="6480720" cy="1336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88840"/>
            <a:ext cx="8640960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04664"/>
            <a:ext cx="8136904" cy="5688632"/>
          </a:xfrm>
        </p:spPr>
        <p:txBody>
          <a:bodyPr>
            <a:noAutofit/>
          </a:bodyPr>
          <a:lstStyle/>
          <a:p>
            <a:pPr algn="r"/>
            <a:r>
              <a:rPr lang="ru-RU" sz="2400" dirty="0">
                <a:solidFill>
                  <a:schemeClr val="tx1"/>
                </a:solidFill>
                <a:latin typeface="Monotype Corsiva" pitchFamily="66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Использование нестандартных упражнений </a:t>
            </a:r>
            <a:b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по формированию орфографической грамотности </a:t>
            </a:r>
            <a:b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у обучающихся с ОВЗ(задержка психического развития) </a:t>
            </a:r>
            <a:b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при подготовке к ГВЭ по русскому языку </a:t>
            </a:r>
            <a:b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на логопедических занятиях</a:t>
            </a:r>
            <a:b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2400" dirty="0">
                <a:solidFill>
                  <a:srgbClr val="C00000"/>
                </a:solidFill>
                <a:latin typeface="Monotype Corsiva" pitchFamily="66" charset="0"/>
              </a:rPr>
              <a:t/>
            </a:r>
            <a:br>
              <a:rPr lang="ru-RU" sz="2400" dirty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>
                <a:latin typeface="Monotype Corsiva" pitchFamily="66" charset="0"/>
              </a:rPr>
              <a:t/>
            </a:r>
            <a:br>
              <a:rPr lang="ru-RU" sz="2400" dirty="0">
                <a:latin typeface="Monotype Corsiva" pitchFamily="66" charset="0"/>
              </a:rPr>
            </a:br>
            <a:r>
              <a:rPr lang="ru-RU" sz="2400" dirty="0">
                <a:latin typeface="Monotype Corsiva" pitchFamily="66" charset="0"/>
              </a:rPr>
              <a:t/>
            </a:r>
            <a:br>
              <a:rPr lang="ru-RU" sz="2400" dirty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000" dirty="0" err="1" smtClean="0">
                <a:solidFill>
                  <a:srgbClr val="C00000"/>
                </a:solidFill>
                <a:latin typeface="Monotype Corsiva" pitchFamily="66" charset="0"/>
              </a:rPr>
              <a:t>Бедокурова</a:t>
            </a:r>
            <a:r>
              <a:rPr lang="ru-RU" sz="2000" dirty="0" smtClean="0">
                <a:solidFill>
                  <a:srgbClr val="C00000"/>
                </a:solidFill>
                <a:latin typeface="Monotype Corsiva" pitchFamily="66" charset="0"/>
              </a:rPr>
              <a:t> Анастасия Сергеевна,</a:t>
            </a:r>
            <a:br>
              <a:rPr lang="ru-RU" sz="2000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2000" dirty="0" smtClean="0">
                <a:solidFill>
                  <a:srgbClr val="C00000"/>
                </a:solidFill>
                <a:latin typeface="Monotype Corsiva" pitchFamily="66" charset="0"/>
              </a:rPr>
              <a:t>учитель-логопед МОУ «СОШ № 35»</a:t>
            </a:r>
            <a:br>
              <a:rPr lang="ru-RU" sz="2000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2000" dirty="0" smtClean="0">
                <a:solidFill>
                  <a:srgbClr val="C00000"/>
                </a:solidFill>
                <a:latin typeface="Monotype Corsiva" pitchFamily="66" charset="0"/>
              </a:rPr>
              <a:t>  Румянцева Татьяна Павловна,</a:t>
            </a:r>
            <a:br>
              <a:rPr lang="ru-RU" sz="2000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2000" dirty="0">
                <a:solidFill>
                  <a:srgbClr val="C00000"/>
                </a:solidFill>
                <a:latin typeface="Monotype Corsiva" pitchFamily="66" charset="0"/>
              </a:rPr>
              <a:t>учитель-логопед МОУ «СОШ № 35</a:t>
            </a:r>
            <a:r>
              <a:rPr lang="ru-RU" sz="2000" dirty="0" smtClean="0">
                <a:solidFill>
                  <a:srgbClr val="C00000"/>
                </a:solidFill>
                <a:latin typeface="Monotype Corsiva" pitchFamily="66" charset="0"/>
              </a:rPr>
              <a:t>» </a:t>
            </a:r>
            <a:endParaRPr lang="ru-RU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indent="457200" algn="just">
              <a:spcAft>
                <a:spcPts val="0"/>
              </a:spcAft>
              <a:buNone/>
            </a:pPr>
            <a:r>
              <a:rPr lang="ru-RU" sz="3400" dirty="0">
                <a:solidFill>
                  <a:schemeClr val="tx1"/>
                </a:solidFill>
                <a:latin typeface="Times New Roman"/>
                <a:ea typeface="Times New Roman"/>
              </a:rPr>
              <a:t>В 9-м классе обучающимся предстоит сдача ГИА по русскому языку. По решению ПМПК учащиеся с ОВЗ проходят государственную итоговую аттестацию в форме ГВЭ. Независимо от формы проведения экзамена, обучающиеся должны продемонстрировать результаты овладения нормами современного русского языка, основами культуры устной и письменной речи. Чаще всего экзаменуемые  выбирают изложение с творческим заданием. Безусловно, одним из критериев оценивания работы школьника является соблюдение им  орфографических норм.</a:t>
            </a:r>
          </a:p>
          <a:p>
            <a:pPr indent="457200" algn="just">
              <a:spcAft>
                <a:spcPts val="0"/>
              </a:spcAft>
              <a:buNone/>
            </a:pPr>
            <a:r>
              <a:rPr lang="ru-RU" sz="3400" dirty="0">
                <a:solidFill>
                  <a:schemeClr val="tx1"/>
                </a:solidFill>
                <a:latin typeface="Times New Roman"/>
                <a:ea typeface="Times New Roman"/>
              </a:rPr>
              <a:t>В связи с тем, что учащиеся с ЗПР работают на уровне репродуктивного восприятия, основой при обучении является пассивное механическое запоминание изучаемого материала, таким детям с трудом даются отдельные приемы умственной деятельности, овладение интеллектуальными умениями. Для закрепления элементарных знаний и навыков требуются многократные указания и упражнения. Таким образом, при подготовке к ГВЭ учителями русского языка производится сложнейшая, часто до механизма отработанная деятельность  по формированию навыка передачи содержания исходного текста, смысловой цельности, речевой связности и последовательности изложения.</a:t>
            </a:r>
          </a:p>
          <a:p>
            <a:pPr indent="457200" algn="just">
              <a:spcAft>
                <a:spcPts val="0"/>
              </a:spcAft>
              <a:buNone/>
            </a:pPr>
            <a:r>
              <a:rPr lang="ru-RU" sz="3400" dirty="0">
                <a:solidFill>
                  <a:schemeClr val="tx1"/>
                </a:solidFill>
                <a:latin typeface="Times New Roman"/>
                <a:ea typeface="Times New Roman"/>
              </a:rPr>
              <a:t> Для целостной и всесторонней подготовки учащихся с ЗПР, в силу их  психофизиологических особенностей,  к сдаче ГИА, считаем целесообразным использование нестандартных упражнений по формированию орфографической грамотности у вышеописанной категории детей. Предложенные упражнения в различных вариациях используются учителями-логопедами нашей школы на логопедических занятиях.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579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45854"/>
            <a:ext cx="6480720" cy="1582945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Орфодомино</a:t>
            </a:r>
            <a:r>
              <a:rPr lang="ru-RU" sz="2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К концу игры фишки расположились следующим образом. Замените их соответствующими парами слов, записанными под номерами 1–16, учитывая, что на фишке указано общее количество букв в корне и та безударная гласная, которая в нём пропущена.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436368" y="2060848"/>
            <a:ext cx="3672408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564905"/>
            <a:ext cx="3673475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634" y="2564904"/>
            <a:ext cx="4730624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466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2200" b="1" dirty="0" err="1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Орфокроссворд</a:t>
            </a:r>
            <a:r>
              <a:rPr lang="ru-RU" sz="22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.</a:t>
            </a: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</a:br>
            <a:r>
              <a:rPr lang="ru-RU" sz="2400" b="1" spc="5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Разместите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правильно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данные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слова,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учитывая,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что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пропущенные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в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их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корнях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безударные</a:t>
            </a:r>
            <a:r>
              <a:rPr lang="ru-RU" sz="1800" spc="15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гласные</a:t>
            </a:r>
            <a:r>
              <a:rPr lang="ru-RU" sz="1800" spc="16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открыты</a:t>
            </a:r>
            <a:r>
              <a:rPr lang="ru-RU" sz="1800" spc="13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в</a:t>
            </a:r>
            <a:r>
              <a:rPr lang="ru-RU" sz="1800" spc="14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сетке</a:t>
            </a:r>
            <a:r>
              <a:rPr lang="ru-RU" sz="1800" spc="16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 smtClean="0">
                <a:effectLst/>
                <a:latin typeface="Times New Roman"/>
                <a:ea typeface="Times New Roman"/>
              </a:rPr>
              <a:t>кроссворда.</a:t>
            </a:r>
            <a:endParaRPr lang="ru-RU" sz="1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84784"/>
            <a:ext cx="3819525" cy="503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67" y="1988840"/>
            <a:ext cx="4532965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941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260648"/>
            <a:ext cx="6480720" cy="1336698"/>
          </a:xfrm>
        </p:spPr>
        <p:txBody>
          <a:bodyPr>
            <a:normAutofit fontScale="90000"/>
          </a:bodyPr>
          <a:lstStyle/>
          <a:p>
            <a:pPr marL="193040" marR="189865" algn="just">
              <a:lnSpc>
                <a:spcPct val="103000"/>
              </a:lnSpc>
              <a:spcBef>
                <a:spcPts val="790"/>
              </a:spcBef>
              <a:spcAft>
                <a:spcPts val="0"/>
              </a:spcAft>
            </a:pPr>
            <a:r>
              <a:rPr lang="ru-RU" sz="1800" b="1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1800" b="1" dirty="0" smtClean="0">
                <a:effectLst/>
                <a:latin typeface="Times New Roman"/>
                <a:ea typeface="Times New Roman"/>
              </a:rPr>
            </a:br>
            <a:r>
              <a:rPr lang="ru-RU" sz="1800" b="1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1800" b="1" dirty="0" smtClean="0">
                <a:effectLst/>
                <a:latin typeface="Times New Roman"/>
                <a:ea typeface="Times New Roman"/>
              </a:rPr>
            </a:br>
            <a:r>
              <a:rPr lang="ru-RU" sz="2200" b="1" dirty="0" err="1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Орфолото</a:t>
            </a:r>
            <a:r>
              <a:rPr lang="ru-RU" sz="2200" b="1" dirty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. </a:t>
            </a:r>
            <a:r>
              <a:rPr lang="ru-RU" sz="1800" b="1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1800" b="1" dirty="0" smtClean="0">
                <a:effectLst/>
                <a:latin typeface="Times New Roman"/>
                <a:ea typeface="Times New Roman"/>
              </a:rPr>
            </a:br>
            <a:r>
              <a:rPr lang="ru-RU" sz="1800" dirty="0" smtClean="0">
                <a:effectLst/>
                <a:latin typeface="Times New Roman"/>
                <a:ea typeface="Times New Roman"/>
              </a:rPr>
              <a:t>Из </a:t>
            </a:r>
            <a:r>
              <a:rPr lang="ru-RU" sz="1800" dirty="0">
                <a:effectLst/>
                <a:latin typeface="Times New Roman"/>
                <a:ea typeface="Times New Roman"/>
              </a:rPr>
              <a:t>списка слов подберите по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два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слова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к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каждому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корню,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занесённому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в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карточку.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Используйте</a:t>
            </a:r>
            <a:r>
              <a:rPr lang="ru-RU" sz="1800" spc="11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слова </a:t>
            </a:r>
            <a:r>
              <a:rPr lang="ru-RU" sz="1800" spc="11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только </a:t>
            </a:r>
            <a:r>
              <a:rPr lang="ru-RU" sz="1800" spc="10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с </a:t>
            </a:r>
            <a:r>
              <a:rPr lang="ru-RU" sz="1800" spc="10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чередующимися </a:t>
            </a:r>
            <a:r>
              <a:rPr lang="ru-RU" sz="1800" spc="11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гласными</a:t>
            </a:r>
            <a:r>
              <a:rPr lang="ru-RU" sz="1800" spc="-28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в</a:t>
            </a:r>
            <a:r>
              <a:rPr lang="ru-RU" sz="1800" spc="11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корнях.</a:t>
            </a:r>
            <a:r>
              <a:rPr lang="ru-RU" sz="1800" spc="11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Какие</a:t>
            </a:r>
            <a:r>
              <a:rPr lang="ru-RU" sz="1800" spc="11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слова</a:t>
            </a:r>
            <a:r>
              <a:rPr lang="ru-RU" sz="1800" spc="11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 smtClean="0">
                <a:effectLst/>
                <a:latin typeface="Times New Roman"/>
                <a:ea typeface="Times New Roman"/>
              </a:rPr>
              <a:t>оказались</a:t>
            </a:r>
            <a:br>
              <a:rPr lang="ru-RU" sz="1800" dirty="0" smtClean="0">
                <a:effectLst/>
                <a:latin typeface="Times New Roman"/>
                <a:ea typeface="Times New Roman"/>
              </a:rPr>
            </a:br>
            <a:r>
              <a:rPr lang="ru-RU" sz="1800" spc="115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 smtClean="0">
                <a:effectLst/>
                <a:latin typeface="Times New Roman"/>
                <a:ea typeface="Times New Roman"/>
              </a:rPr>
              <a:t>лишними</a:t>
            </a:r>
            <a:r>
              <a:rPr lang="ru-RU" sz="1800" dirty="0">
                <a:effectLst/>
                <a:latin typeface="Times New Roman"/>
                <a:ea typeface="Times New Roman"/>
              </a:rPr>
              <a:t>?</a:t>
            </a:r>
            <a:r>
              <a:rPr lang="ru-RU" sz="5400" dirty="0">
                <a:effectLst/>
                <a:latin typeface="Times New Roman"/>
                <a:ea typeface="Times New Roman"/>
              </a:rPr>
              <a:t/>
            </a:r>
            <a:br>
              <a:rPr lang="ru-RU" sz="5400" dirty="0">
                <a:effectLst/>
                <a:latin typeface="Times New Roman"/>
                <a:ea typeface="Times New Roman"/>
              </a:rPr>
            </a:b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16139"/>
            <a:ext cx="4109493" cy="2841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834" y="3816139"/>
            <a:ext cx="4092575" cy="299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272" y="1717906"/>
            <a:ext cx="4943971" cy="221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490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116631"/>
            <a:ext cx="6480720" cy="1265921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200" b="1" dirty="0" err="1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Орфоальпинизм</a:t>
            </a:r>
            <a:r>
              <a:rPr lang="ru-RU" sz="2200" b="1" dirty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. </a:t>
            </a:r>
            <a:r>
              <a:rPr lang="ru-RU" sz="2200" b="1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2200" b="1" dirty="0" smtClean="0">
                <a:effectLst/>
                <a:latin typeface="Times New Roman"/>
                <a:ea typeface="Times New Roman"/>
              </a:rPr>
            </a:br>
            <a:r>
              <a:rPr lang="ru-RU" sz="1800" b="1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1800" b="1" dirty="0" smtClean="0">
                <a:effectLst/>
                <a:latin typeface="Times New Roman"/>
                <a:ea typeface="Times New Roman"/>
              </a:rPr>
            </a:br>
            <a:r>
              <a:rPr lang="ru-RU" sz="1800" dirty="0" smtClean="0">
                <a:effectLst/>
                <a:latin typeface="Times New Roman"/>
                <a:ea typeface="Times New Roman"/>
              </a:rPr>
              <a:t>Чтобы </a:t>
            </a:r>
            <a:r>
              <a:rPr lang="ru-RU" sz="1800" dirty="0">
                <a:effectLst/>
                <a:latin typeface="Times New Roman"/>
                <a:ea typeface="Times New Roman"/>
              </a:rPr>
              <a:t>покорить вершину</a:t>
            </a:r>
            <a:r>
              <a:rPr lang="ru-RU" sz="1800" spc="-26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этой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горы,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следует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на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каждом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горном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уступе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оставить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слово с данной приставкой, выбрав его из общего списка.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 smtClean="0">
                <a:solidFill>
                  <a:srgbClr val="3399FF"/>
                </a:solidFill>
                <a:effectLst/>
                <a:latin typeface="Times New Roman"/>
                <a:ea typeface="Times New Roman"/>
              </a:rPr>
              <a:t>Будьте внимательны: не все приведённые</a:t>
            </a:r>
            <a:r>
              <a:rPr lang="ru-RU" sz="1800" spc="90" dirty="0" smtClean="0">
                <a:solidFill>
                  <a:srgbClr val="3399FF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rgbClr val="3399FF"/>
                </a:solidFill>
                <a:effectLst/>
                <a:latin typeface="Times New Roman"/>
                <a:ea typeface="Times New Roman"/>
              </a:rPr>
              <a:t>слова</a:t>
            </a:r>
            <a:r>
              <a:rPr lang="ru-RU" sz="1800" spc="105" dirty="0">
                <a:solidFill>
                  <a:srgbClr val="3399FF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rgbClr val="3399FF"/>
                </a:solidFill>
                <a:effectLst/>
                <a:latin typeface="Times New Roman"/>
                <a:ea typeface="Times New Roman"/>
              </a:rPr>
              <a:t>вам</a:t>
            </a:r>
            <a:r>
              <a:rPr lang="ru-RU" sz="1800" spc="105" dirty="0">
                <a:solidFill>
                  <a:srgbClr val="3399FF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rgbClr val="3399FF"/>
                </a:solidFill>
                <a:effectLst/>
                <a:latin typeface="Times New Roman"/>
                <a:ea typeface="Times New Roman"/>
              </a:rPr>
              <a:t>пригодятся</a:t>
            </a:r>
            <a:r>
              <a:rPr lang="ru-RU" sz="1600" dirty="0">
                <a:solidFill>
                  <a:srgbClr val="3399FF"/>
                </a:solidFill>
                <a:effectLst/>
                <a:latin typeface="Times New Roman"/>
                <a:ea typeface="Times New Roman"/>
              </a:rPr>
              <a:t>.</a:t>
            </a:r>
            <a:endParaRPr lang="ru-RU" sz="1600" dirty="0">
              <a:solidFill>
                <a:srgbClr val="3399FF"/>
              </a:solidFill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4896901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492896"/>
            <a:ext cx="4881796" cy="2336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95936" y="4852059"/>
            <a:ext cx="47268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/>
                <a:ea typeface="Times New Roman"/>
              </a:rPr>
              <a:t>1-й</a:t>
            </a:r>
            <a:r>
              <a:rPr lang="ru-RU" sz="1400" b="1" spc="180" dirty="0" smtClean="0">
                <a:latin typeface="Times New Roman"/>
                <a:ea typeface="Times New Roman"/>
              </a:rPr>
              <a:t> </a:t>
            </a:r>
            <a:r>
              <a:rPr lang="ru-RU" sz="1400" b="1" dirty="0">
                <a:latin typeface="Times New Roman"/>
                <a:ea typeface="Times New Roman"/>
              </a:rPr>
              <a:t>игрок</a:t>
            </a:r>
            <a:r>
              <a:rPr lang="ru-RU" sz="1400" b="1" spc="180" dirty="0">
                <a:latin typeface="Times New Roman"/>
                <a:ea typeface="Times New Roman"/>
              </a:rPr>
              <a:t> </a:t>
            </a:r>
            <a:r>
              <a:rPr lang="ru-RU" sz="1400" b="1" dirty="0">
                <a:latin typeface="Times New Roman"/>
                <a:ea typeface="Times New Roman"/>
              </a:rPr>
              <a:t>(команда)	</a:t>
            </a:r>
            <a:r>
              <a:rPr lang="ru-RU" sz="1400" b="1" dirty="0" smtClean="0">
                <a:latin typeface="Times New Roman"/>
                <a:ea typeface="Times New Roman"/>
              </a:rPr>
              <a:t>                 2-й</a:t>
            </a:r>
            <a:r>
              <a:rPr lang="ru-RU" sz="1400" b="1" spc="190" dirty="0" smtClean="0">
                <a:latin typeface="Times New Roman"/>
                <a:ea typeface="Times New Roman"/>
              </a:rPr>
              <a:t> </a:t>
            </a:r>
            <a:r>
              <a:rPr lang="ru-RU" sz="1400" b="1" dirty="0">
                <a:latin typeface="Times New Roman"/>
                <a:ea typeface="Times New Roman"/>
              </a:rPr>
              <a:t>игрок</a:t>
            </a:r>
            <a:r>
              <a:rPr lang="ru-RU" sz="1400" b="1" spc="185" dirty="0">
                <a:latin typeface="Times New Roman"/>
                <a:ea typeface="Times New Roman"/>
              </a:rPr>
              <a:t> </a:t>
            </a:r>
            <a:r>
              <a:rPr lang="ru-RU" sz="1400" b="1" dirty="0">
                <a:latin typeface="Times New Roman"/>
                <a:ea typeface="Times New Roman"/>
              </a:rPr>
              <a:t>(команда)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30115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err="1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Грамконструктор</a:t>
            </a:r>
            <a:r>
              <a:rPr lang="ru-RU" sz="2000" b="1" dirty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.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988840"/>
            <a:ext cx="4248472" cy="4176464"/>
          </a:xfrm>
        </p:spPr>
        <p:txBody>
          <a:bodyPr>
            <a:normAutofit/>
          </a:bodyPr>
          <a:lstStyle/>
          <a:p>
            <a:pPr marL="0" marR="190500" indent="0" algn="just">
              <a:lnSpc>
                <a:spcPct val="103000"/>
              </a:lnSpc>
              <a:spcAft>
                <a:spcPts val="0"/>
              </a:spcAft>
              <a:buNone/>
            </a:pPr>
            <a:r>
              <a:rPr lang="ru-RU" sz="1200" b="1" dirty="0" smtClean="0">
                <a:latin typeface="Times New Roman"/>
                <a:ea typeface="Times New Roman"/>
              </a:rPr>
              <a:t> I</a:t>
            </a:r>
            <a:r>
              <a:rPr lang="ru-RU" sz="1200" dirty="0">
                <a:latin typeface="Times New Roman"/>
                <a:ea typeface="Times New Roman"/>
              </a:rPr>
              <a:t>. Грамматическая</a:t>
            </a:r>
            <a:r>
              <a:rPr lang="ru-RU" sz="1200" spc="5" dirty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основа каждого из предложений представляет собой под-</a:t>
            </a:r>
            <a:r>
              <a:rPr lang="ru-RU" sz="1200" spc="5" dirty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лежащее-существительное, которое должно стать </a:t>
            </a:r>
            <a:r>
              <a:rPr lang="ru-RU" sz="1200" dirty="0" smtClean="0">
                <a:latin typeface="Times New Roman"/>
                <a:ea typeface="Times New Roman"/>
              </a:rPr>
              <a:t>определяемым</a:t>
            </a:r>
            <a:r>
              <a:rPr lang="ru-RU" sz="1200" spc="5" dirty="0" smtClean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словом,</a:t>
            </a:r>
            <a:r>
              <a:rPr lang="ru-RU" sz="1200" spc="5" dirty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и</a:t>
            </a:r>
            <a:r>
              <a:rPr lang="ru-RU" sz="1200" spc="5" dirty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два</a:t>
            </a:r>
            <a:r>
              <a:rPr lang="ru-RU" sz="1200" spc="5" dirty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однородных</a:t>
            </a:r>
            <a:r>
              <a:rPr lang="ru-RU" sz="1200" spc="5" dirty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сказуемых-глагола,</a:t>
            </a:r>
            <a:r>
              <a:rPr lang="ru-RU" sz="1200" spc="5" dirty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одно из которых вместе со своими зависимыми словами</a:t>
            </a:r>
            <a:r>
              <a:rPr lang="ru-RU" sz="1200" spc="5" dirty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станет причастным оборотом. Обороты располагайте так,</a:t>
            </a:r>
            <a:r>
              <a:rPr lang="ru-RU" sz="1200" spc="5" dirty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как</a:t>
            </a:r>
            <a:r>
              <a:rPr lang="ru-RU" sz="1200" spc="115" dirty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указано,</a:t>
            </a:r>
            <a:r>
              <a:rPr lang="ru-RU" sz="1200" spc="110" dirty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учитывая,</a:t>
            </a:r>
            <a:r>
              <a:rPr lang="ru-RU" sz="1200" spc="120" dirty="0">
                <a:latin typeface="Times New Roman"/>
                <a:ea typeface="Times New Roman"/>
              </a:rPr>
              <a:t> </a:t>
            </a:r>
            <a:r>
              <a:rPr lang="ru-RU" sz="1200" dirty="0">
                <a:latin typeface="Times New Roman"/>
                <a:ea typeface="Times New Roman"/>
              </a:rPr>
              <a:t>что: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59916"/>
            <a:ext cx="4079875" cy="243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27777" y="1981912"/>
            <a:ext cx="4572000" cy="103175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93040" marR="190500" indent="250825" algn="just">
              <a:lnSpc>
                <a:spcPct val="103000"/>
              </a:lnSpc>
              <a:spcAft>
                <a:spcPts val="0"/>
              </a:spcAft>
            </a:pPr>
            <a:r>
              <a:rPr lang="ru-RU" sz="1200" b="1" spc="-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II</a:t>
            </a:r>
            <a:r>
              <a:rPr lang="ru-RU" sz="1200" spc="-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.</a:t>
            </a:r>
            <a:r>
              <a:rPr lang="ru-RU" sz="1200" spc="-6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spc="-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Сложное</a:t>
            </a:r>
            <a:r>
              <a:rPr lang="ru-RU" sz="1200" spc="-6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spc="-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предложение</a:t>
            </a:r>
            <a:r>
              <a:rPr lang="ru-RU" sz="1200" spc="-6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дано</a:t>
            </a:r>
            <a:r>
              <a:rPr lang="ru-RU" sz="1200" spc="-5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в</a:t>
            </a:r>
            <a:r>
              <a:rPr lang="ru-RU" sz="1200" spc="-6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виде</a:t>
            </a:r>
            <a:r>
              <a:rPr lang="ru-RU" sz="1200" spc="-5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четырёх</a:t>
            </a:r>
            <a:r>
              <a:rPr lang="ru-RU" sz="1200" spc="-6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простых.</a:t>
            </a:r>
            <a:r>
              <a:rPr lang="ru-RU" sz="1200" spc="-27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Сообразуясь</a:t>
            </a:r>
            <a:r>
              <a:rPr lang="ru-RU" sz="1200" spc="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со</a:t>
            </a:r>
            <a:r>
              <a:rPr lang="ru-RU" sz="1200" spc="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схемой,</a:t>
            </a:r>
            <a:r>
              <a:rPr lang="ru-RU" sz="1200" spc="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решите,</a:t>
            </a:r>
            <a:r>
              <a:rPr lang="ru-RU" sz="1200" spc="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какие</a:t>
            </a:r>
            <a:r>
              <a:rPr lang="ru-RU" sz="1200" spc="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предложения</a:t>
            </a:r>
            <a:r>
              <a:rPr lang="ru-RU" sz="1200" spc="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вы</a:t>
            </a:r>
            <a:r>
              <a:rPr lang="ru-RU" sz="1200" spc="-27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примете</a:t>
            </a:r>
            <a:r>
              <a:rPr lang="ru-RU" sz="1200" spc="12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за</a:t>
            </a:r>
            <a:r>
              <a:rPr lang="ru-RU" sz="1200" spc="13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основу</a:t>
            </a:r>
            <a:r>
              <a:rPr lang="ru-RU" sz="1200" spc="10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и</a:t>
            </a:r>
            <a:r>
              <a:rPr lang="ru-RU" sz="1200" spc="12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оставите</a:t>
            </a:r>
            <a:r>
              <a:rPr lang="ru-RU" sz="1200" spc="12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без</a:t>
            </a:r>
            <a:r>
              <a:rPr lang="ru-RU" sz="1200" spc="12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изменения,</a:t>
            </a:r>
            <a:r>
              <a:rPr lang="ru-RU" sz="1200" spc="12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а</a:t>
            </a:r>
            <a:r>
              <a:rPr lang="ru-RU" sz="1200" spc="12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какие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/>
            </a:r>
            <a:b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</a:b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используете</a:t>
            </a:r>
            <a:r>
              <a:rPr lang="ru-RU" sz="1200" spc="2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для</a:t>
            </a:r>
            <a:r>
              <a:rPr lang="ru-RU" sz="1200" spc="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формирования</a:t>
            </a:r>
            <a:r>
              <a:rPr lang="ru-RU" sz="1200" spc="2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причастных</a:t>
            </a:r>
            <a:r>
              <a:rPr lang="ru-RU" sz="1200" spc="1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оборотов,</a:t>
            </a:r>
            <a:r>
              <a:rPr lang="ru-RU" sz="1200" spc="-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пре-</a:t>
            </a:r>
            <a:r>
              <a:rPr lang="ru-RU" sz="1200" spc="-27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образуя</a:t>
            </a:r>
            <a:r>
              <a:rPr lang="ru-RU" sz="1200" spc="9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в</a:t>
            </a:r>
            <a:r>
              <a:rPr lang="ru-RU" sz="1200" spc="10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них</a:t>
            </a:r>
            <a:r>
              <a:rPr lang="ru-RU" sz="1200" spc="8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глаголы</a:t>
            </a:r>
            <a:r>
              <a:rPr lang="ru-RU" sz="1200" spc="105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с</a:t>
            </a:r>
            <a:r>
              <a:rPr lang="ru-RU" sz="1200" spc="9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зависимыми</a:t>
            </a:r>
            <a:r>
              <a:rPr lang="ru-RU" sz="1200" spc="12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словами.</a:t>
            </a:r>
            <a:endParaRPr lang="ru-RU" sz="1200" dirty="0">
              <a:solidFill>
                <a:schemeClr val="accent1">
                  <a:lumMod val="75000"/>
                </a:schemeClr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403" y="3482934"/>
            <a:ext cx="4079875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206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260648"/>
            <a:ext cx="6804248" cy="2088232"/>
          </a:xfrm>
        </p:spPr>
        <p:txBody>
          <a:bodyPr>
            <a:normAutofit fontScale="90000"/>
          </a:bodyPr>
          <a:lstStyle/>
          <a:p>
            <a:pPr marL="192405" marR="188595" indent="457200">
              <a:lnSpc>
                <a:spcPct val="103000"/>
              </a:lnSpc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1600" b="1" dirty="0" smtClean="0">
                <a:effectLst/>
                <a:latin typeface="Times New Roman"/>
                <a:ea typeface="Times New Roman"/>
              </a:rPr>
            </a:br>
            <a:r>
              <a:rPr lang="ru-RU" sz="1600" b="1" dirty="0">
                <a:effectLst/>
                <a:latin typeface="Times New Roman"/>
                <a:ea typeface="Times New Roman"/>
              </a:rPr>
              <a:t/>
            </a:r>
            <a:br>
              <a:rPr lang="ru-RU" sz="1600" b="1" dirty="0">
                <a:effectLst/>
                <a:latin typeface="Times New Roman"/>
                <a:ea typeface="Times New Roman"/>
              </a:rPr>
            </a:br>
            <a:r>
              <a:rPr lang="ru-RU" sz="1600" b="1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1600" b="1" dirty="0" smtClean="0">
                <a:effectLst/>
                <a:latin typeface="Times New Roman"/>
                <a:ea typeface="Times New Roman"/>
              </a:rPr>
            </a:br>
            <a:r>
              <a:rPr lang="ru-RU" sz="2200" b="1" dirty="0" err="1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Грамлабиринт</a:t>
            </a:r>
            <a:r>
              <a:rPr lang="ru-RU" sz="2200" b="1" dirty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. </a:t>
            </a:r>
            <a:r>
              <a:rPr lang="ru-RU" sz="2200" b="1" dirty="0">
                <a:effectLst/>
                <a:latin typeface="Times New Roman"/>
                <a:ea typeface="Times New Roman"/>
              </a:rPr>
              <a:t/>
            </a:r>
            <a:br>
              <a:rPr lang="ru-RU" sz="2200" b="1" dirty="0">
                <a:effectLst/>
                <a:latin typeface="Times New Roman"/>
                <a:ea typeface="Times New Roman"/>
              </a:rPr>
            </a:br>
            <a:r>
              <a:rPr lang="ru-RU" sz="2200" b="1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2200" b="1" dirty="0" smtClean="0">
                <a:effectLst/>
                <a:latin typeface="Times New Roman"/>
                <a:ea typeface="Times New Roman"/>
              </a:rPr>
            </a:br>
            <a:r>
              <a:rPr lang="ru-RU" sz="1800" dirty="0" smtClean="0">
                <a:effectLst/>
                <a:latin typeface="Times New Roman"/>
                <a:ea typeface="Times New Roman"/>
              </a:rPr>
              <a:t>Чтобы </a:t>
            </a:r>
            <a:r>
              <a:rPr lang="ru-RU" sz="1800" dirty="0">
                <a:effectLst/>
                <a:latin typeface="Times New Roman"/>
                <a:ea typeface="Times New Roman"/>
              </a:rPr>
              <a:t>благополучно </a:t>
            </a:r>
            <a:r>
              <a:rPr lang="ru-RU" sz="1800" dirty="0" smtClean="0">
                <a:effectLst/>
                <a:latin typeface="Times New Roman"/>
                <a:ea typeface="Times New Roman"/>
              </a:rPr>
              <a:t>выбраться </a:t>
            </a:r>
            <a:r>
              <a:rPr lang="ru-RU" sz="1800" dirty="0">
                <a:effectLst/>
                <a:latin typeface="Times New Roman"/>
                <a:ea typeface="Times New Roman"/>
              </a:rPr>
              <a:t>из этих предложений-лабиринтов, вам надо </a:t>
            </a:r>
            <a:r>
              <a:rPr lang="ru-RU" sz="1800" dirty="0" smtClean="0">
                <a:effectLst/>
                <a:latin typeface="Times New Roman"/>
                <a:ea typeface="Times New Roman"/>
              </a:rPr>
              <a:t>вычленить </a:t>
            </a:r>
            <a:r>
              <a:rPr lang="ru-RU" sz="1800" dirty="0">
                <a:effectLst/>
                <a:latin typeface="Times New Roman"/>
                <a:ea typeface="Times New Roman"/>
              </a:rPr>
              <a:t>последовательно все причастные обороты, определив,</a:t>
            </a:r>
            <a:r>
              <a:rPr lang="ru-RU" sz="1800" spc="-27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к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какому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слову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относится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каждый,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и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зафиксировав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это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графически (определяемое  слово —  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, причастный </a:t>
            </a:r>
            <a:r>
              <a:rPr lang="ru-RU" sz="1800" dirty="0" smtClean="0">
                <a:effectLst/>
                <a:latin typeface="Times New Roman"/>
                <a:ea typeface="Times New Roman"/>
              </a:rPr>
              <a:t>оборот </a:t>
            </a:r>
            <a:r>
              <a:rPr lang="ru-RU" sz="1800" dirty="0">
                <a:effectLst/>
                <a:latin typeface="Times New Roman"/>
                <a:ea typeface="Times New Roman"/>
              </a:rPr>
              <a:t>— | |). Затем допишите пропущенные окончания,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spc="-5" dirty="0">
                <a:effectLst/>
                <a:latin typeface="Times New Roman"/>
                <a:ea typeface="Times New Roman"/>
              </a:rPr>
              <a:t>определив</a:t>
            </a:r>
            <a:r>
              <a:rPr lang="ru-RU" sz="1800" spc="-6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spc="-5" dirty="0">
                <a:effectLst/>
                <a:latin typeface="Times New Roman"/>
                <a:ea typeface="Times New Roman"/>
              </a:rPr>
              <a:t>их</a:t>
            </a:r>
            <a:r>
              <a:rPr lang="ru-RU" sz="1800" spc="-5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spc="-5" dirty="0">
                <a:effectLst/>
                <a:latin typeface="Times New Roman"/>
                <a:ea typeface="Times New Roman"/>
              </a:rPr>
              <a:t>при</a:t>
            </a:r>
            <a:r>
              <a:rPr lang="ru-RU" sz="1800" spc="-5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spc="-5" dirty="0">
                <a:effectLst/>
                <a:latin typeface="Times New Roman"/>
                <a:ea typeface="Times New Roman"/>
              </a:rPr>
              <a:t>помощи</a:t>
            </a:r>
            <a:r>
              <a:rPr lang="ru-RU" sz="1800" spc="-6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spc="-5" dirty="0">
                <a:effectLst/>
                <a:latin typeface="Times New Roman"/>
                <a:ea typeface="Times New Roman"/>
              </a:rPr>
              <a:t>вопроса.</a:t>
            </a:r>
            <a:r>
              <a:rPr lang="ru-RU" sz="1800" spc="-5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spc="-5" dirty="0">
                <a:effectLst/>
                <a:latin typeface="Times New Roman"/>
                <a:ea typeface="Times New Roman"/>
              </a:rPr>
              <a:t>Расставьте</a:t>
            </a:r>
            <a:r>
              <a:rPr lang="ru-RU" sz="1800" spc="-4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запятые</a:t>
            </a:r>
            <a:r>
              <a:rPr lang="ru-RU" sz="1800" spc="-5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в</a:t>
            </a:r>
            <a:r>
              <a:rPr lang="ru-RU" sz="1800" spc="-5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 smtClean="0">
                <a:effectLst/>
                <a:latin typeface="Times New Roman"/>
                <a:ea typeface="Times New Roman"/>
              </a:rPr>
              <a:t>соответствии </a:t>
            </a:r>
            <a:r>
              <a:rPr lang="ru-RU" sz="1800" dirty="0">
                <a:effectLst/>
                <a:latin typeface="Times New Roman"/>
                <a:ea typeface="Times New Roman"/>
              </a:rPr>
              <a:t>с основным правилом обособления </a:t>
            </a:r>
            <a:r>
              <a:rPr lang="ru-RU" sz="1800" dirty="0" smtClean="0">
                <a:effectLst/>
                <a:latin typeface="Times New Roman"/>
                <a:ea typeface="Times New Roman"/>
              </a:rPr>
              <a:t>причастных оборотов</a:t>
            </a:r>
            <a:r>
              <a:rPr lang="ru-RU" sz="1800" dirty="0">
                <a:effectLst/>
                <a:latin typeface="Times New Roman"/>
                <a:ea typeface="Times New Roman"/>
              </a:rPr>
              <a:t>.</a:t>
            </a:r>
            <a:br>
              <a:rPr lang="ru-RU" sz="1800" dirty="0">
                <a:effectLst/>
                <a:latin typeface="Times New Roman"/>
                <a:ea typeface="Times New Roman"/>
              </a:rPr>
            </a:b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420888"/>
            <a:ext cx="8640960" cy="4032448"/>
          </a:xfrm>
        </p:spPr>
        <p:txBody>
          <a:bodyPr>
            <a:normAutofit/>
          </a:bodyPr>
          <a:lstStyle/>
          <a:p>
            <a:pPr marR="190500" lvl="1" algn="just">
              <a:lnSpc>
                <a:spcPct val="110000"/>
              </a:lnSpc>
              <a:spcBef>
                <a:spcPts val="5"/>
              </a:spcBef>
              <a:buSzPts val="1100"/>
              <a:buFont typeface="Times New Roman"/>
              <a:buAutoNum type="arabicPeriod"/>
              <a:tabLst>
                <a:tab pos="673100" algn="l"/>
              </a:tabLst>
            </a:pPr>
            <a:endParaRPr lang="ru-RU" dirty="0" smtClean="0">
              <a:latin typeface="Times New Roman"/>
              <a:ea typeface="Times New Roman"/>
            </a:endParaRPr>
          </a:p>
          <a:p>
            <a:pPr marR="190500" lvl="1" algn="just">
              <a:lnSpc>
                <a:spcPct val="110000"/>
              </a:lnSpc>
              <a:spcBef>
                <a:spcPts val="5"/>
              </a:spcBef>
              <a:buSzPts val="1100"/>
              <a:buFont typeface="Times New Roman"/>
              <a:buAutoNum type="arabicPeriod"/>
              <a:tabLst>
                <a:tab pos="673100" algn="l"/>
              </a:tabLst>
            </a:pPr>
            <a:r>
              <a:rPr lang="ru-RU" sz="1800" dirty="0" smtClean="0">
                <a:solidFill>
                  <a:schemeClr val="tx1"/>
                </a:solidFill>
                <a:latin typeface="Times New Roman"/>
                <a:ea typeface="Times New Roman"/>
              </a:rPr>
              <a:t>Всё</a:t>
            </a:r>
            <a:r>
              <a:rPr lang="ru-RU" sz="1800" spc="5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вокруг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утонуло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снегу  наконец-то  </a:t>
            </a:r>
            <a:r>
              <a:rPr lang="ru-RU" sz="1800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выпавш</a:t>
            </a:r>
            <a:r>
              <a:rPr lang="ru-RU" sz="1800" dirty="0" smtClean="0">
                <a:solidFill>
                  <a:schemeClr val="tx1"/>
                </a:solidFill>
                <a:latin typeface="Times New Roman"/>
                <a:ea typeface="Times New Roman"/>
              </a:rPr>
              <a:t>  </a:t>
            </a:r>
            <a:r>
              <a:rPr lang="ru-RU" sz="1800" spc="5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  эту ночь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начавш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 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ся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  нудным осенним дождём</a:t>
            </a:r>
            <a:r>
              <a:rPr lang="ru-RU" sz="1800" spc="-29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и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закончивш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ся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 обильным снегопадом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означающ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Times New Roman"/>
                <a:ea typeface="Times New Roman"/>
              </a:rPr>
              <a:t>долгожданный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приход сильно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задержавш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ся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 в этом году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зимы.</a:t>
            </a:r>
          </a:p>
          <a:p>
            <a:pPr marR="189865" lvl="1" algn="just">
              <a:lnSpc>
                <a:spcPct val="110000"/>
              </a:lnSpc>
              <a:spcBef>
                <a:spcPts val="135"/>
              </a:spcBef>
              <a:buSzPts val="1100"/>
              <a:buFont typeface="Times New Roman"/>
              <a:buAutoNum type="arabicPeriod"/>
              <a:tabLst>
                <a:tab pos="629285" algn="l"/>
              </a:tabLst>
            </a:pP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К остро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пахнущ</a:t>
            </a:r>
            <a:r>
              <a:rPr lang="ru-RU" sz="1800" spc="3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листьям берёз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растущ</a:t>
            </a:r>
            <a:r>
              <a:rPr lang="ru-RU" sz="1800" spc="3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вдоль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spc="-5" dirty="0">
                <a:solidFill>
                  <a:schemeClr val="tx1"/>
                </a:solidFill>
                <a:latin typeface="Times New Roman"/>
                <a:ea typeface="Times New Roman"/>
              </a:rPr>
              <a:t>аллей</a:t>
            </a:r>
            <a:r>
              <a:rPr lang="ru-RU" sz="1800" spc="-7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spc="-5" dirty="0">
                <a:solidFill>
                  <a:schemeClr val="tx1"/>
                </a:solidFill>
                <a:latin typeface="Times New Roman"/>
                <a:ea typeface="Times New Roman"/>
              </a:rPr>
              <a:t>в</a:t>
            </a:r>
            <a:r>
              <a:rPr lang="ru-RU" sz="1800" spc="-5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spc="-5" dirty="0">
                <a:solidFill>
                  <a:schemeClr val="tx1"/>
                </a:solidFill>
                <a:latin typeface="Times New Roman"/>
                <a:ea typeface="Times New Roman"/>
              </a:rPr>
              <a:t>старом</a:t>
            </a:r>
            <a:r>
              <a:rPr lang="ru-RU" sz="1800" spc="-5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spc="-5" dirty="0">
                <a:solidFill>
                  <a:schemeClr val="tx1"/>
                </a:solidFill>
                <a:latin typeface="Times New Roman"/>
                <a:ea typeface="Times New Roman"/>
              </a:rPr>
              <a:t>парке</a:t>
            </a:r>
            <a:r>
              <a:rPr lang="ru-RU" sz="1800" spc="-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spc="-5" dirty="0">
                <a:solidFill>
                  <a:schemeClr val="tx1"/>
                </a:solidFill>
                <a:latin typeface="Times New Roman"/>
                <a:ea typeface="Times New Roman"/>
              </a:rPr>
              <a:t>уже</a:t>
            </a:r>
            <a:r>
              <a:rPr lang="ru-RU" sz="1800" spc="-5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spc="-5" dirty="0">
                <a:solidFill>
                  <a:schemeClr val="tx1"/>
                </a:solidFill>
                <a:latin typeface="Times New Roman"/>
                <a:ea typeface="Times New Roman"/>
              </a:rPr>
              <a:t>сильно</a:t>
            </a:r>
            <a:r>
              <a:rPr lang="ru-RU" sz="1800" spc="-6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spc="-5" dirty="0" err="1">
                <a:solidFill>
                  <a:schemeClr val="tx1"/>
                </a:solidFill>
                <a:latin typeface="Times New Roman"/>
                <a:ea typeface="Times New Roman"/>
              </a:rPr>
              <a:t>одичавш</a:t>
            </a:r>
            <a:r>
              <a:rPr lang="ru-RU" sz="1800" spc="1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spc="-5" dirty="0">
                <a:solidFill>
                  <a:schemeClr val="tx1"/>
                </a:solidFill>
                <a:latin typeface="Times New Roman"/>
                <a:ea typeface="Times New Roman"/>
              </a:rPr>
              <a:t>от</a:t>
            </a:r>
            <a:r>
              <a:rPr lang="ru-RU" sz="1800" spc="-5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времени</a:t>
            </a:r>
            <a:r>
              <a:rPr lang="ru-RU" sz="1800" spc="-3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по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вечерам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слетаются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десятки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проснувш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ся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после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долгой зимы майских жуков радостным жужжанием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встречающ</a:t>
            </a:r>
            <a:r>
              <a:rPr lang="ru-RU" sz="1800" spc="12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весеннее</a:t>
            </a:r>
            <a:r>
              <a:rPr lang="ru-RU" sz="1800" spc="9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тепло.</a:t>
            </a:r>
          </a:p>
          <a:p>
            <a:pPr marR="191770" lvl="1" algn="just">
              <a:lnSpc>
                <a:spcPct val="110000"/>
              </a:lnSpc>
              <a:spcBef>
                <a:spcPts val="135"/>
              </a:spcBef>
              <a:buSzPts val="1100"/>
              <a:buFont typeface="Times New Roman"/>
              <a:buAutoNum type="arabicPeriod"/>
              <a:tabLst>
                <a:tab pos="648970" algn="l"/>
              </a:tabLst>
            </a:pP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 сильно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обмелевш</a:t>
            </a:r>
            <a:r>
              <a:rPr lang="ru-RU" sz="1800" spc="3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пруду почти сплошь </a:t>
            </a:r>
            <a:r>
              <a:rPr lang="ru-RU" sz="1800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заросш</a:t>
            </a:r>
            <a:r>
              <a:rPr lang="ru-RU" sz="1800" spc="320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всякой болотной травой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сплетающ</a:t>
            </a:r>
            <a:r>
              <a:rPr lang="ru-RU" sz="1800" spc="3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 частую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сеть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свои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Times New Roman"/>
                <a:ea typeface="Times New Roman"/>
              </a:rPr>
              <a:t>загнивающ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стояч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воде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побеги  ещё</a:t>
            </a:r>
            <a:r>
              <a:rPr lang="ru-RU" sz="1800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водится</a:t>
            </a:r>
            <a:r>
              <a:rPr lang="ru-RU" sz="1800" spc="11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кое-какая</a:t>
            </a:r>
            <a:r>
              <a:rPr lang="ru-RU" sz="1800" spc="15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/>
                <a:ea typeface="Times New Roman"/>
              </a:rPr>
              <a:t>рыба</a:t>
            </a:r>
            <a:r>
              <a:rPr lang="ru-RU" sz="1800" dirty="0" smtClean="0">
                <a:solidFill>
                  <a:schemeClr val="tx1"/>
                </a:solidFill>
                <a:latin typeface="Times New Roman"/>
                <a:ea typeface="Times New Roman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5260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45854"/>
            <a:ext cx="6480720" cy="1438929"/>
          </a:xfrm>
        </p:spPr>
        <p:txBody>
          <a:bodyPr>
            <a:normAutofit fontScale="90000"/>
          </a:bodyPr>
          <a:lstStyle/>
          <a:p>
            <a:r>
              <a:rPr lang="ru-RU" b="1" dirty="0">
                <a:effectLst/>
                <a:latin typeface="Times New Roman"/>
                <a:ea typeface="Times New Roman"/>
              </a:rPr>
              <a:t> </a:t>
            </a:r>
            <a:r>
              <a:rPr lang="ru-RU" sz="22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Корректирующая справка.</a:t>
            </a:r>
            <a:br>
              <a:rPr lang="ru-RU" sz="22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</a:br>
            <a:r>
              <a:rPr lang="ru-RU" sz="1800" dirty="0" smtClean="0">
                <a:effectLst/>
                <a:latin typeface="Times New Roman"/>
                <a:ea typeface="Times New Roman"/>
              </a:rPr>
              <a:t>Заполните </a:t>
            </a:r>
            <a:r>
              <a:rPr lang="ru-RU" sz="1800" dirty="0">
                <a:effectLst/>
                <a:latin typeface="Times New Roman"/>
                <a:ea typeface="Times New Roman"/>
              </a:rPr>
              <a:t>пропуски в предложениях </a:t>
            </a:r>
            <a:r>
              <a:rPr lang="ru-RU" sz="1800" dirty="0" smtClean="0">
                <a:effectLst/>
                <a:latin typeface="Times New Roman"/>
                <a:ea typeface="Times New Roman"/>
              </a:rPr>
              <a:t>текста одиночными </a:t>
            </a:r>
            <a:r>
              <a:rPr lang="ru-RU" sz="1800" dirty="0">
                <a:effectLst/>
                <a:latin typeface="Times New Roman"/>
                <a:ea typeface="Times New Roman"/>
              </a:rPr>
              <a:t>или распространёнными приложениями,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используя информацию, данную в скобках, и расставьте</a:t>
            </a:r>
            <a:r>
              <a:rPr lang="ru-RU" sz="1800" spc="5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знаки</a:t>
            </a:r>
            <a:r>
              <a:rPr lang="ru-RU" sz="1800" spc="11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препинания.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marR="36195" indent="0" algn="ctr">
              <a:spcAft>
                <a:spcPts val="0"/>
              </a:spcAft>
              <a:buNone/>
            </a:pPr>
            <a:r>
              <a:rPr lang="ru-RU" b="1" dirty="0">
                <a:solidFill>
                  <a:schemeClr val="tx1"/>
                </a:solidFill>
                <a:latin typeface="Times New Roman"/>
                <a:ea typeface="Times New Roman"/>
              </a:rPr>
              <a:t>Щедрый</a:t>
            </a:r>
            <a:r>
              <a:rPr lang="ru-RU" b="1" spc="13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/>
                <a:ea typeface="Times New Roman"/>
              </a:rPr>
              <a:t>подарок</a:t>
            </a:r>
          </a:p>
          <a:p>
            <a:pPr marL="0" indent="0">
              <a:spcBef>
                <a:spcPts val="40"/>
              </a:spcBef>
              <a:spcAft>
                <a:spcPts val="0"/>
              </a:spcAft>
              <a:buNone/>
            </a:pPr>
            <a:r>
              <a:rPr lang="ru-RU" sz="4400" b="1" dirty="0">
                <a:solidFill>
                  <a:schemeClr val="tx1"/>
                </a:solidFill>
                <a:latin typeface="Times New Roman"/>
                <a:ea typeface="Times New Roman"/>
              </a:rPr>
              <a:t> </a:t>
            </a:r>
            <a:endParaRPr lang="ru-RU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0" marR="190500" indent="4572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Ребёнок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...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играл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на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подоконнике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старом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копенгагенском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доме (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ребёнок был бедным маленьким</a:t>
            </a:r>
            <a:r>
              <a:rPr lang="ru-RU" i="1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spc="-5" dirty="0">
                <a:solidFill>
                  <a:schemeClr val="tx1"/>
                </a:solidFill>
                <a:latin typeface="Times New Roman"/>
                <a:ea typeface="Times New Roman"/>
              </a:rPr>
              <a:t>мальчиком</a:t>
            </a:r>
            <a:r>
              <a:rPr lang="ru-RU" spc="-5" dirty="0" smtClean="0">
                <a:solidFill>
                  <a:schemeClr val="tx1"/>
                </a:solidFill>
                <a:latin typeface="Times New Roman"/>
                <a:ea typeface="Times New Roman"/>
              </a:rPr>
              <a:t>).</a:t>
            </a:r>
            <a:r>
              <a:rPr lang="ru-RU" spc="-6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Игрушек</a:t>
            </a:r>
            <a:r>
              <a:rPr lang="ru-RU" spc="-65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было</a:t>
            </a:r>
            <a:r>
              <a:rPr lang="ru-RU" spc="-7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не</a:t>
            </a:r>
            <a:r>
              <a:rPr lang="ru-RU" spc="-6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так</a:t>
            </a:r>
            <a:r>
              <a:rPr lang="ru-RU" spc="-6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уж</a:t>
            </a:r>
            <a:r>
              <a:rPr lang="ru-RU" spc="-7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много</a:t>
            </a:r>
            <a:r>
              <a:rPr lang="ru-RU" spc="-7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несколько</a:t>
            </a:r>
            <a:r>
              <a:rPr lang="ru-RU" spc="-3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кубиков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старая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картонная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лошадь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...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сломанный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оловянный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солдатик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лошадь</a:t>
            </a:r>
            <a:r>
              <a:rPr lang="ru-RU" i="1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казалась</a:t>
            </a:r>
            <a:r>
              <a:rPr lang="ru-RU" i="1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настоящим</a:t>
            </a:r>
            <a:r>
              <a:rPr lang="ru-RU" i="1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чудовищем</a:t>
            </a:r>
            <a:r>
              <a:rPr lang="ru-RU" i="1" spc="2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без</a:t>
            </a:r>
            <a:r>
              <a:rPr lang="ru-RU" i="1" spc="21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хвоста</a:t>
            </a:r>
            <a:r>
              <a:rPr lang="ru-RU" i="1" spc="21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и</a:t>
            </a:r>
            <a:r>
              <a:rPr lang="ru-RU" i="1" spc="2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неопределённой</a:t>
            </a:r>
            <a:r>
              <a:rPr lang="ru-RU" i="1" spc="22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масти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). ...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оловянный солдатик этот был неизменным героем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всех его игр (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солдатик был самым большим </a:t>
            </a:r>
            <a:r>
              <a:rPr lang="ru-RU" i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сокровищем</a:t>
            </a:r>
            <a:r>
              <a:rPr lang="ru-RU" i="1" spc="185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мальчика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).</a:t>
            </a:r>
            <a:r>
              <a:rPr lang="ru-RU" spc="19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Молодая</a:t>
            </a:r>
            <a:r>
              <a:rPr lang="ru-RU" spc="18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женщина</a:t>
            </a:r>
            <a:r>
              <a:rPr lang="ru-RU" spc="17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...</a:t>
            </a:r>
            <a:r>
              <a:rPr lang="ru-RU" spc="17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сидела</a:t>
            </a:r>
            <a:r>
              <a:rPr lang="ru-RU" spc="18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у</a:t>
            </a:r>
            <a:r>
              <a:rPr lang="ru-RU" spc="19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окна</a:t>
            </a:r>
            <a:r>
              <a:rPr lang="ru-RU" spc="-3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</a:t>
            </a:r>
            <a:r>
              <a:rPr lang="ru-RU" spc="7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вышивала</a:t>
            </a:r>
            <a:r>
              <a:rPr lang="ru-RU" spc="8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женщина</a:t>
            </a:r>
            <a:r>
              <a:rPr lang="ru-RU" i="1" spc="8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была</a:t>
            </a:r>
            <a:r>
              <a:rPr lang="ru-RU" i="1" spc="7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матерью</a:t>
            </a:r>
            <a:r>
              <a:rPr lang="ru-RU" i="1" spc="8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мальчика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). В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это время в глубине улицы показалась тёмная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фигура</a:t>
            </a:r>
            <a:r>
              <a:rPr lang="ru-RU" spc="1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был</a:t>
            </a:r>
            <a:r>
              <a:rPr lang="ru-RU" spc="-3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этот</a:t>
            </a:r>
            <a:r>
              <a:rPr lang="ru-RU" spc="-1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прохожий</a:t>
            </a:r>
            <a:r>
              <a:rPr lang="ru-RU" spc="-5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так</a:t>
            </a:r>
            <a:r>
              <a:rPr lang="ru-RU" spc="-2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не</a:t>
            </a:r>
            <a:r>
              <a:rPr lang="ru-RU" spc="-1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похож</a:t>
            </a:r>
            <a:r>
              <a:rPr lang="ru-RU" spc="-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на</a:t>
            </a:r>
            <a:r>
              <a:rPr lang="ru-RU" spc="-1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других (</a:t>
            </a:r>
            <a:r>
              <a:rPr lang="ru-RU" i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прохожий 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был  высоким  и  очень  худым  человеком</a:t>
            </a:r>
            <a:r>
              <a:rPr lang="ru-RU" i="1" spc="-3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в</a:t>
            </a:r>
            <a:r>
              <a:rPr lang="ru-RU" i="1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чёрном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).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Он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шёл  быстрыми  шагами  и  как  будто</a:t>
            </a:r>
            <a:r>
              <a:rPr lang="ru-RU" spc="-3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не видел ничего вокруг. Зелёный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стебёлек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... был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воткнут</a:t>
            </a:r>
            <a:r>
              <a:rPr lang="ru-RU" spc="-50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</a:t>
            </a:r>
            <a:r>
              <a:rPr lang="ru-RU" spc="-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петлицу</a:t>
            </a:r>
            <a:r>
              <a:rPr lang="ru-RU" spc="-5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его</a:t>
            </a:r>
            <a:r>
              <a:rPr lang="ru-RU" spc="-3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сюртука</a:t>
            </a:r>
            <a:r>
              <a:rPr lang="ru-RU" spc="-3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стебелёк</a:t>
            </a:r>
            <a:r>
              <a:rPr lang="ru-RU" i="1" spc="-2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был</a:t>
            </a:r>
            <a:r>
              <a:rPr lang="ru-RU" i="1" spc="-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душистой</a:t>
            </a:r>
            <a:r>
              <a:rPr lang="ru-RU" i="1" spc="-3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веточкой</a:t>
            </a:r>
            <a:r>
              <a:rPr lang="ru-RU" i="1" spc="11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мяты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). Женщина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за пяльцами подняла голову и сказала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мальчику: </a:t>
            </a:r>
            <a:r>
              <a:rPr lang="ru-RU" spc="10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«Вот </a:t>
            </a:r>
            <a:r>
              <a:rPr lang="ru-RU" spc="9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идёт </a:t>
            </a:r>
            <a:r>
              <a:rPr lang="ru-RU" spc="1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наш </a:t>
            </a:r>
            <a:r>
              <a:rPr lang="ru-RU" spc="10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известный </a:t>
            </a:r>
            <a:r>
              <a:rPr lang="ru-RU" spc="9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поэт 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(</a:t>
            </a:r>
            <a:r>
              <a:rPr lang="ru-RU" i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его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имя </a:t>
            </a:r>
            <a:r>
              <a:rPr lang="ru-RU" i="1" spc="150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Андерсен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). </a:t>
            </a:r>
            <a:r>
              <a:rPr lang="ru-RU" spc="15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Под </a:t>
            </a:r>
            <a:r>
              <a:rPr lang="ru-RU" spc="1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его </a:t>
            </a:r>
            <a:r>
              <a:rPr lang="ru-RU" spc="1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волшебные </a:t>
            </a:r>
            <a:r>
              <a:rPr lang="ru-RU" spc="13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сказки </a:t>
            </a:r>
            <a:r>
              <a:rPr lang="ru-RU" spc="16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ты </a:t>
            </a:r>
            <a:r>
              <a:rPr lang="ru-RU" spc="1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...всегда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так быстро засыпал!» (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ты был тогда совсем</a:t>
            </a:r>
            <a:r>
              <a:rPr lang="ru-RU" i="1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малышом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).</a:t>
            </a:r>
            <a:r>
              <a:rPr lang="ru-RU" spc="-3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Мальчик</a:t>
            </a:r>
            <a:r>
              <a:rPr lang="ru-RU" spc="-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посмотрел</a:t>
            </a:r>
            <a:r>
              <a:rPr lang="ru-RU" spc="-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на</a:t>
            </a:r>
            <a:r>
              <a:rPr lang="ru-RU" spc="-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прохожего</a:t>
            </a:r>
            <a:r>
              <a:rPr lang="ru-RU" spc="-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схватил</a:t>
            </a:r>
            <a:r>
              <a:rPr lang="ru-RU" spc="-3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хромого солдатика выбежал на улицу сунул игрушку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сказочнику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...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тотчас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же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исчез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сказочник</a:t>
            </a:r>
            <a:r>
              <a:rPr lang="ru-RU" i="1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был</a:t>
            </a:r>
            <a:r>
              <a:rPr lang="ru-RU" i="1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незнаком</a:t>
            </a:r>
            <a:r>
              <a:rPr lang="ru-RU" i="1" spc="1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ему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).</a:t>
            </a:r>
          </a:p>
          <a:p>
            <a:pPr marL="0" marR="191135" indent="4572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Это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был неслыханно щедрый подарок и Андерсен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понял это и воткнул солдатика ... в петлицу сюртука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рядом</a:t>
            </a:r>
            <a:r>
              <a:rPr lang="ru-RU" spc="1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</a:t>
            </a:r>
            <a:r>
              <a:rPr lang="ru-RU" spc="10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веточкой</a:t>
            </a:r>
            <a:r>
              <a:rPr lang="ru-RU" spc="-5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мяты</a:t>
            </a:r>
            <a:r>
              <a:rPr lang="ru-RU" spc="1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солдатик</a:t>
            </a:r>
            <a:r>
              <a:rPr lang="ru-RU" i="1" spc="11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был</a:t>
            </a:r>
            <a:r>
              <a:rPr lang="ru-RU" i="1" spc="10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хромым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).</a:t>
            </a:r>
          </a:p>
          <a:p>
            <a:pPr marL="1861820" indent="0" algn="r">
              <a:spcBef>
                <a:spcPts val="6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По</a:t>
            </a:r>
            <a:r>
              <a:rPr lang="ru-RU" i="1" spc="2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К.</a:t>
            </a:r>
            <a:r>
              <a:rPr lang="ru-RU" i="1" spc="-8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Г.</a:t>
            </a:r>
            <a:r>
              <a:rPr lang="ru-RU" i="1" spc="21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schemeClr val="tx1"/>
                </a:solidFill>
                <a:latin typeface="Times New Roman"/>
                <a:ea typeface="Times New Roman"/>
              </a:rPr>
              <a:t>Паустовскому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287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260647"/>
            <a:ext cx="6480720" cy="864097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700" b="1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2700" b="1" dirty="0" smtClean="0">
                <a:effectLst/>
                <a:latin typeface="Times New Roman"/>
                <a:ea typeface="Times New Roman"/>
              </a:rPr>
            </a:br>
            <a:r>
              <a:rPr lang="ru-RU" sz="2200" b="1" dirty="0" smtClean="0">
                <a:effectLst/>
                <a:latin typeface="Times New Roman"/>
                <a:ea typeface="Times New Roman"/>
              </a:rPr>
              <a:t>Самоконтроль.</a:t>
            </a:r>
            <a:r>
              <a:rPr lang="ru-RU" sz="2000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2000" dirty="0" smtClean="0">
                <a:effectLst/>
                <a:latin typeface="Times New Roman"/>
                <a:ea typeface="Times New Roman"/>
              </a:rPr>
            </a:br>
            <a:r>
              <a:rPr lang="ru-RU" sz="2000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2000" dirty="0" smtClean="0">
                <a:effectLst/>
                <a:latin typeface="Times New Roman"/>
                <a:ea typeface="Times New Roman"/>
              </a:rPr>
            </a:br>
            <a:r>
              <a:rPr lang="ru-RU" sz="1800" dirty="0" smtClean="0">
                <a:effectLst/>
                <a:latin typeface="Times New Roman"/>
                <a:ea typeface="Times New Roman"/>
              </a:rPr>
              <a:t>Исправьте</a:t>
            </a:r>
            <a:r>
              <a:rPr lang="ru-RU" sz="1800" spc="20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54</a:t>
            </a:r>
            <a:r>
              <a:rPr lang="ru-RU" sz="1800" spc="1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орфографические ошибки,</a:t>
            </a:r>
            <a:r>
              <a:rPr lang="ru-RU" sz="1800" spc="-27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а</a:t>
            </a:r>
            <a:r>
              <a:rPr lang="ru-RU" sz="1800" spc="8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также</a:t>
            </a:r>
            <a:r>
              <a:rPr lang="ru-RU" sz="1800" spc="9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 smtClean="0">
                <a:effectLst/>
                <a:latin typeface="Times New Roman"/>
                <a:ea typeface="Times New Roman"/>
              </a:rPr>
              <a:t>ошибки</a:t>
            </a:r>
            <a:r>
              <a:rPr lang="ru-RU" sz="1800" spc="80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 err="1" smtClean="0">
                <a:effectLst/>
                <a:latin typeface="Times New Roman"/>
                <a:ea typeface="Times New Roman"/>
              </a:rPr>
              <a:t>формо</a:t>
            </a:r>
            <a:r>
              <a:rPr lang="ru-RU" sz="1800" dirty="0" smtClean="0">
                <a:effectLst/>
                <a:latin typeface="Times New Roman"/>
                <a:ea typeface="Times New Roman"/>
              </a:rPr>
              <a:t>-</a:t>
            </a:r>
            <a:r>
              <a:rPr lang="ru-RU" sz="1800" spc="80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и</a:t>
            </a:r>
            <a:r>
              <a:rPr lang="ru-RU" sz="1800" spc="90" dirty="0">
                <a:effectLst/>
                <a:latin typeface="Times New Roman"/>
                <a:ea typeface="Times New Roman"/>
              </a:rPr>
              <a:t> </a:t>
            </a:r>
            <a:r>
              <a:rPr lang="ru-RU" sz="1800" dirty="0">
                <a:effectLst/>
                <a:latin typeface="Times New Roman"/>
                <a:ea typeface="Times New Roman"/>
              </a:rPr>
              <a:t>словообразовании.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R="189230" lvl="1" algn="just">
              <a:lnSpc>
                <a:spcPct val="107000"/>
              </a:lnSpc>
              <a:spcBef>
                <a:spcPts val="5"/>
              </a:spcBef>
              <a:buSzPts val="1100"/>
              <a:buFont typeface="Times New Roman"/>
              <a:buAutoNum type="arabicPeriod"/>
              <a:tabLst>
                <a:tab pos="613410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Он был бессребреник и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безискусный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труженник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,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 всё-ж-таки процветающее в этом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агенстве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интригантство</a:t>
            </a:r>
            <a:r>
              <a:rPr lang="ru-RU" spc="140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не</a:t>
            </a:r>
            <a:r>
              <a:rPr lang="ru-RU" spc="1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могло</a:t>
            </a:r>
            <a:r>
              <a:rPr lang="ru-RU" spc="1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его</a:t>
            </a:r>
            <a:r>
              <a:rPr lang="ru-RU" spc="1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ни</a:t>
            </a:r>
            <a:r>
              <a:rPr lang="ru-RU" spc="13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коснуться.</a:t>
            </a:r>
            <a:r>
              <a:rPr lang="ru-RU" spc="13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(6</a:t>
            </a:r>
            <a:r>
              <a:rPr lang="ru-RU" spc="1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marR="189865" lvl="1" algn="just">
              <a:lnSpc>
                <a:spcPct val="107000"/>
              </a:lnSpc>
              <a:spcBef>
                <a:spcPts val="15"/>
              </a:spcBef>
              <a:buSzPts val="1100"/>
              <a:buFont typeface="Times New Roman"/>
              <a:buAutoNum type="arabicPeriod"/>
              <a:tabLst>
                <a:tab pos="677545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Вмешанный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тесто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миндаль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предаст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торту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диковенный</a:t>
            </a:r>
            <a:r>
              <a:rPr lang="ru-RU" spc="-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вкус.</a:t>
            </a:r>
            <a:r>
              <a:rPr lang="ru-RU" spc="1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(3</a:t>
            </a:r>
            <a:r>
              <a:rPr lang="ru-RU" spc="11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marR="190500" lvl="1" algn="just">
              <a:lnSpc>
                <a:spcPct val="107000"/>
              </a:lnSpc>
              <a:spcBef>
                <a:spcPts val="30"/>
              </a:spcBef>
              <a:buSzPts val="1100"/>
              <a:buFont typeface="Times New Roman"/>
              <a:buAutoNum type="arabicPeriod"/>
              <a:tabLst>
                <a:tab pos="631825" algn="l"/>
              </a:tabLst>
            </a:pP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Отремонтированая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и выравненная дорога коло-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сально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сокращает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времянные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затраты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пути.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будующую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 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пятницу  я  во  что  бы  то  не  стало 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съездию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 город и оформлю по безналичному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рассчёту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дермантин</a:t>
            </a:r>
            <a:r>
              <a:rPr lang="ru-RU" spc="140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</a:t>
            </a:r>
            <a:r>
              <a:rPr lang="ru-RU" spc="1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кожезаменитель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</a:t>
            </a:r>
            <a:r>
              <a:rPr lang="ru-RU" spc="1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(10</a:t>
            </a:r>
            <a:r>
              <a:rPr lang="ru-RU" spc="1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marR="191135" lvl="1" algn="just">
              <a:lnSpc>
                <a:spcPct val="106000"/>
              </a:lnSpc>
              <a:spcBef>
                <a:spcPts val="20"/>
              </a:spcBef>
              <a:buSzPts val="1100"/>
              <a:buFont typeface="Times New Roman"/>
              <a:buAutoNum type="arabicPeriod"/>
              <a:tabLst>
                <a:tab pos="640080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Я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сказал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всем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«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досвиданье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» и тот час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ощутил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себя</a:t>
            </a:r>
            <a:r>
              <a:rPr lang="ru-RU" spc="1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конченным</a:t>
            </a:r>
            <a:r>
              <a:rPr lang="ru-RU" spc="1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человеком.</a:t>
            </a:r>
            <a:r>
              <a:rPr lang="ru-RU" spc="1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(3</a:t>
            </a:r>
            <a:r>
              <a:rPr lang="ru-RU" spc="15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marR="190500" lvl="1" algn="just">
              <a:lnSpc>
                <a:spcPct val="107000"/>
              </a:lnSpc>
              <a:spcBef>
                <a:spcPts val="40"/>
              </a:spcBef>
              <a:buSzPts val="1100"/>
              <a:buFont typeface="Times New Roman"/>
              <a:buAutoNum type="arabicPeriod"/>
              <a:tabLst>
                <a:tab pos="627380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Он делано улыбнулся, как-будто сообщение это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его</a:t>
            </a:r>
            <a:r>
              <a:rPr lang="ru-RU" spc="1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черезвычайно</a:t>
            </a:r>
            <a:r>
              <a:rPr lang="ru-RU" spc="14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обрадывало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</a:t>
            </a:r>
            <a:r>
              <a:rPr lang="ru-RU" spc="15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(4</a:t>
            </a:r>
            <a:r>
              <a:rPr lang="ru-RU" spc="1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marR="188595" lvl="1" algn="just">
              <a:lnSpc>
                <a:spcPct val="106000"/>
              </a:lnSpc>
              <a:spcBef>
                <a:spcPts val="30"/>
              </a:spcBef>
              <a:buSzPts val="1100"/>
              <a:buFont typeface="Times New Roman"/>
              <a:buAutoNum type="arabicPeriod"/>
              <a:tabLst>
                <a:tab pos="641350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Это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был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невобразимый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путанник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,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неприобори</a:t>
            </a:r>
            <a:r>
              <a:rPr lang="ru-RU" spc="50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мый</a:t>
            </a:r>
            <a:r>
              <a:rPr lang="ru-RU" spc="-5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лодарь</a:t>
            </a:r>
            <a:r>
              <a:rPr lang="ru-RU" spc="16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</a:t>
            </a:r>
            <a:r>
              <a:rPr lang="ru-RU" spc="18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ужасный</a:t>
            </a:r>
            <a:r>
              <a:rPr lang="ru-RU" spc="-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расстрёпа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</a:t>
            </a:r>
            <a:r>
              <a:rPr lang="ru-RU" spc="17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(5</a:t>
            </a:r>
            <a:r>
              <a:rPr lang="ru-RU" spc="17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marR="192405" lvl="1" algn="just">
              <a:lnSpc>
                <a:spcPct val="107000"/>
              </a:lnSpc>
              <a:spcBef>
                <a:spcPts val="40"/>
              </a:spcBef>
              <a:buSzPts val="1100"/>
              <a:buFont typeface="Times New Roman"/>
              <a:buAutoNum type="arabicPeriod"/>
              <a:tabLst>
                <a:tab pos="648970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 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богодельнях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 из  милосердия  презирали  вдов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</a:t>
            </a:r>
            <a:r>
              <a:rPr lang="ru-RU" spc="13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сирот.</a:t>
            </a:r>
            <a:r>
              <a:rPr lang="ru-RU" spc="12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(2</a:t>
            </a:r>
            <a:r>
              <a:rPr lang="ru-RU" spc="13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marR="193040" lvl="1" algn="just">
              <a:lnSpc>
                <a:spcPct val="107000"/>
              </a:lnSpc>
              <a:spcBef>
                <a:spcPts val="30"/>
              </a:spcBef>
              <a:buSzPts val="1100"/>
              <a:buFont typeface="Times New Roman"/>
              <a:buAutoNum type="arabicPeriod"/>
              <a:tabLst>
                <a:tab pos="635000" algn="l"/>
              </a:tabLst>
            </a:pP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Прийдя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домой, я наполнил водой </a:t>
            </a:r>
            <a:r>
              <a:rPr lang="ru-RU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сороковедёр</a:t>
            </a:r>
            <a:r>
              <a:rPr lang="ru-RU" spc="50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ный</a:t>
            </a:r>
            <a:r>
              <a:rPr lang="ru-RU" spc="-45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боченок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</a:t>
            </a:r>
            <a:r>
              <a:rPr lang="ru-RU" spc="9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(3</a:t>
            </a:r>
            <a:r>
              <a:rPr lang="ru-RU" spc="11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marR="191770" lvl="1" algn="just">
              <a:lnSpc>
                <a:spcPct val="106000"/>
              </a:lnSpc>
              <a:spcBef>
                <a:spcPts val="25"/>
              </a:spcBef>
              <a:buSzPts val="1100"/>
              <a:buFont typeface="Times New Roman"/>
              <a:buAutoNum type="arabicPeriod"/>
              <a:tabLst>
                <a:tab pos="667385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Я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отправил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письмо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авиопочтой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на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имя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адьютанта</a:t>
            </a:r>
            <a:r>
              <a:rPr lang="ru-RU" spc="100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командущего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</a:t>
            </a:r>
            <a:r>
              <a:rPr lang="ru-RU" spc="11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(3</a:t>
            </a:r>
            <a:r>
              <a:rPr lang="ru-RU" spc="11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lvl="1" algn="just">
              <a:spcBef>
                <a:spcPts val="40"/>
              </a:spcBef>
              <a:buSzPts val="1100"/>
              <a:buFont typeface="Times New Roman"/>
              <a:buAutoNum type="arabicPeriod"/>
              <a:tabLst>
                <a:tab pos="709295" algn="l"/>
              </a:tabLst>
            </a:pP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Будте</a:t>
            </a:r>
            <a:r>
              <a:rPr lang="ru-RU" spc="8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внимательны,</a:t>
            </a:r>
            <a:r>
              <a:rPr lang="ru-RU" spc="7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а</a:t>
            </a:r>
            <a:r>
              <a:rPr lang="ru-RU" spc="9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не</a:t>
            </a:r>
            <a:r>
              <a:rPr lang="ru-RU" spc="7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рассеяны.</a:t>
            </a:r>
            <a:r>
              <a:rPr lang="ru-RU" spc="10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(2</a:t>
            </a:r>
            <a:r>
              <a:rPr lang="ru-RU" spc="8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marR="190500" lvl="1" algn="just">
              <a:lnSpc>
                <a:spcPct val="107000"/>
              </a:lnSpc>
              <a:spcBef>
                <a:spcPts val="130"/>
              </a:spcBef>
              <a:buSzPts val="1100"/>
              <a:buFont typeface="Times New Roman"/>
              <a:buAutoNum type="arabicPeriod"/>
              <a:tabLst>
                <a:tab pos="741680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Жестом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фокусника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он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выхватил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от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куда-то</a:t>
            </a:r>
            <a:r>
              <a:rPr lang="ru-RU" spc="-3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из-под мышек комканый платочек и играную колоду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карт.</a:t>
            </a:r>
            <a:r>
              <a:rPr lang="ru-RU" spc="11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(1</a:t>
            </a:r>
            <a:r>
              <a:rPr lang="ru-RU" spc="1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marR="190500" lvl="1" algn="just">
              <a:lnSpc>
                <a:spcPct val="107000"/>
              </a:lnSpc>
              <a:spcBef>
                <a:spcPts val="130"/>
              </a:spcBef>
              <a:buSzPts val="1100"/>
              <a:buFont typeface="Times New Roman"/>
              <a:buAutoNum type="arabicPeriod"/>
              <a:tabLst>
                <a:tab pos="741680" algn="l"/>
              </a:tabLst>
            </a:pP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Вагонно-паровозный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состав вели сегодня всего-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на-всего</a:t>
            </a:r>
            <a:r>
              <a:rPr lang="ru-RU" spc="13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два</a:t>
            </a:r>
            <a:r>
              <a:rPr lang="ru-RU" spc="1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машиниста.</a:t>
            </a:r>
            <a:r>
              <a:rPr lang="ru-RU" spc="1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(1</a:t>
            </a:r>
            <a:r>
              <a:rPr lang="ru-RU" spc="14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marR="189865" lvl="1" algn="just">
              <a:lnSpc>
                <a:spcPct val="106000"/>
              </a:lnSpc>
              <a:spcBef>
                <a:spcPts val="5"/>
              </a:spcBef>
              <a:buSzPts val="1100"/>
              <a:buFont typeface="Times New Roman"/>
              <a:buAutoNum type="arabicPeriod"/>
              <a:tabLst>
                <a:tab pos="711200" algn="l"/>
              </a:tabLst>
            </a:pP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Веснущатая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вагонновожатая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в валеных белых</a:t>
            </a:r>
            <a:r>
              <a:rPr lang="ru-RU" spc="-30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полусапожках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воссидала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в своём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дребежащем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трамвае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и</a:t>
            </a:r>
            <a:r>
              <a:rPr lang="ru-RU" spc="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изподлобья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злобно</a:t>
            </a:r>
            <a:r>
              <a:rPr lang="ru-RU" spc="1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смотрела</a:t>
            </a:r>
            <a:r>
              <a:rPr lang="ru-RU" spc="1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на</a:t>
            </a:r>
            <a:r>
              <a:rPr lang="ru-RU" spc="1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пассажиров.</a:t>
            </a:r>
            <a:r>
              <a:rPr lang="ru-RU" spc="2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(7</a:t>
            </a:r>
            <a:r>
              <a:rPr lang="ru-RU" spc="2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pPr marR="187325" lvl="1" algn="just">
              <a:lnSpc>
                <a:spcPct val="106000"/>
              </a:lnSpc>
              <a:spcBef>
                <a:spcPts val="5"/>
              </a:spcBef>
              <a:buSzPts val="1100"/>
              <a:buFont typeface="Times New Roman"/>
              <a:buAutoNum type="arabicPeriod"/>
              <a:tabLst>
                <a:tab pos="726440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коноплянниках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впоследствие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была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обнаружена 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плетённая  из   соломки  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кашолка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  потерпевшей.</a:t>
            </a:r>
            <a:r>
              <a:rPr lang="ru-RU" spc="5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(4</a:t>
            </a:r>
            <a:r>
              <a:rPr lang="ru-RU" spc="130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ош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.)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470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Используемая литература: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24" name="Line 253"/>
          <p:cNvSpPr>
            <a:spLocks noChangeShapeType="1"/>
          </p:cNvSpPr>
          <p:nvPr/>
        </p:nvSpPr>
        <p:spPr bwMode="gray">
          <a:xfrm>
            <a:off x="2661111" y="5277937"/>
            <a:ext cx="4800600" cy="0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5" name="Rectangle 254"/>
          <p:cNvSpPr>
            <a:spLocks noChangeArrowheads="1"/>
          </p:cNvSpPr>
          <p:nvPr/>
        </p:nvSpPr>
        <p:spPr bwMode="gray">
          <a:xfrm rot="3419336">
            <a:off x="2376948" y="4701675"/>
            <a:ext cx="479425" cy="5207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6" name="Text Box 255"/>
          <p:cNvSpPr txBox="1">
            <a:spLocks noChangeArrowheads="1"/>
          </p:cNvSpPr>
          <p:nvPr/>
        </p:nvSpPr>
        <p:spPr bwMode="gray">
          <a:xfrm>
            <a:off x="2432511" y="4744537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4</a:t>
            </a:r>
          </a:p>
        </p:txBody>
      </p:sp>
      <p:sp>
        <p:nvSpPr>
          <p:cNvPr id="27" name="Line 256"/>
          <p:cNvSpPr>
            <a:spLocks noChangeShapeType="1"/>
          </p:cNvSpPr>
          <p:nvPr/>
        </p:nvSpPr>
        <p:spPr bwMode="gray">
          <a:xfrm>
            <a:off x="2661111" y="2763337"/>
            <a:ext cx="4800600" cy="0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8" name="Rectangle 257"/>
          <p:cNvSpPr>
            <a:spLocks noChangeArrowheads="1"/>
          </p:cNvSpPr>
          <p:nvPr/>
        </p:nvSpPr>
        <p:spPr bwMode="gray">
          <a:xfrm rot="3419336">
            <a:off x="2304940" y="2187075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ru-RU">
              <a:solidFill>
                <a:srgbClr val="FF0000"/>
              </a:solidFill>
            </a:endParaRPr>
          </a:p>
        </p:txBody>
      </p:sp>
      <p:sp>
        <p:nvSpPr>
          <p:cNvPr id="29" name="Text Box 258"/>
          <p:cNvSpPr txBox="1">
            <a:spLocks noChangeArrowheads="1"/>
          </p:cNvSpPr>
          <p:nvPr/>
        </p:nvSpPr>
        <p:spPr bwMode="gray">
          <a:xfrm>
            <a:off x="3063978" y="2155037"/>
            <a:ext cx="5828502" cy="67710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2400" dirty="0"/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Бройде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М.Г. Занимательные упражнения по русскому языку: 5–9 классы. – М.: ВАКО, 2012. – 304 с. – (Мастерская учителя-словесника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30" name="Text Box 259"/>
          <p:cNvSpPr txBox="1">
            <a:spLocks noChangeArrowheads="1"/>
          </p:cNvSpPr>
          <p:nvPr/>
        </p:nvSpPr>
        <p:spPr bwMode="gray">
          <a:xfrm>
            <a:off x="2432511" y="2229937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1</a:t>
            </a:r>
          </a:p>
        </p:txBody>
      </p:sp>
      <p:sp>
        <p:nvSpPr>
          <p:cNvPr id="31" name="Line 260"/>
          <p:cNvSpPr>
            <a:spLocks noChangeShapeType="1"/>
          </p:cNvSpPr>
          <p:nvPr/>
        </p:nvSpPr>
        <p:spPr bwMode="gray">
          <a:xfrm>
            <a:off x="2661111" y="3601537"/>
            <a:ext cx="4800600" cy="0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2" name="Rectangle 261"/>
          <p:cNvSpPr>
            <a:spLocks noChangeArrowheads="1"/>
          </p:cNvSpPr>
          <p:nvPr/>
        </p:nvSpPr>
        <p:spPr bwMode="gray">
          <a:xfrm rot="3419336">
            <a:off x="2376948" y="3025275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3" name="Text Box 262"/>
          <p:cNvSpPr txBox="1">
            <a:spLocks noChangeArrowheads="1"/>
          </p:cNvSpPr>
          <p:nvPr/>
        </p:nvSpPr>
        <p:spPr bwMode="gray">
          <a:xfrm>
            <a:off x="2432511" y="3068137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2</a:t>
            </a:r>
          </a:p>
        </p:txBody>
      </p:sp>
      <p:sp>
        <p:nvSpPr>
          <p:cNvPr id="34" name="Line 263"/>
          <p:cNvSpPr>
            <a:spLocks noChangeShapeType="1"/>
          </p:cNvSpPr>
          <p:nvPr/>
        </p:nvSpPr>
        <p:spPr bwMode="gray">
          <a:xfrm>
            <a:off x="2662699" y="4438150"/>
            <a:ext cx="4799012" cy="1587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5" name="Rectangle 264"/>
          <p:cNvSpPr>
            <a:spLocks noChangeArrowheads="1"/>
          </p:cNvSpPr>
          <p:nvPr/>
        </p:nvSpPr>
        <p:spPr bwMode="gray">
          <a:xfrm rot="3419336">
            <a:off x="2376948" y="3863475"/>
            <a:ext cx="479425" cy="5207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6" name="Text Box 265"/>
          <p:cNvSpPr txBox="1">
            <a:spLocks noChangeArrowheads="1"/>
          </p:cNvSpPr>
          <p:nvPr/>
        </p:nvSpPr>
        <p:spPr bwMode="gray">
          <a:xfrm>
            <a:off x="2432511" y="3906337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3</a:t>
            </a:r>
          </a:p>
        </p:txBody>
      </p:sp>
      <p:sp>
        <p:nvSpPr>
          <p:cNvPr id="37" name="Line 266"/>
          <p:cNvSpPr>
            <a:spLocks noChangeShapeType="1"/>
          </p:cNvSpPr>
          <p:nvPr/>
        </p:nvSpPr>
        <p:spPr bwMode="gray">
          <a:xfrm>
            <a:off x="2661111" y="6138362"/>
            <a:ext cx="4800600" cy="0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8" name="Rectangle 267"/>
          <p:cNvSpPr>
            <a:spLocks noChangeArrowheads="1"/>
          </p:cNvSpPr>
          <p:nvPr/>
        </p:nvSpPr>
        <p:spPr bwMode="ltGray">
          <a:xfrm rot="3419336">
            <a:off x="2376948" y="5562100"/>
            <a:ext cx="479425" cy="520700"/>
          </a:xfrm>
          <a:prstGeom prst="rect">
            <a:avLst/>
          </a:prstGeom>
          <a:gradFill rotWithShape="1">
            <a:gsLst>
              <a:gs pos="0">
                <a:srgbClr val="990099"/>
              </a:gs>
              <a:gs pos="100000">
                <a:srgbClr val="9900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90099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9" name="Text Box 268"/>
          <p:cNvSpPr txBox="1">
            <a:spLocks noChangeArrowheads="1"/>
          </p:cNvSpPr>
          <p:nvPr/>
        </p:nvSpPr>
        <p:spPr bwMode="gray">
          <a:xfrm>
            <a:off x="2432511" y="5604962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5</a:t>
            </a:r>
          </a:p>
        </p:txBody>
      </p:sp>
      <p:sp>
        <p:nvSpPr>
          <p:cNvPr id="40" name="Text Box 269"/>
          <p:cNvSpPr txBox="1">
            <a:spLocks noChangeArrowheads="1"/>
          </p:cNvSpPr>
          <p:nvPr/>
        </p:nvSpPr>
        <p:spPr bwMode="gray">
          <a:xfrm>
            <a:off x="3063978" y="3044786"/>
            <a:ext cx="568448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Л. Тарасова: Попади в "десятку". Скоростной опросник по орфографии. 8-9 классы</a:t>
            </a:r>
            <a:r>
              <a:rPr lang="ru-RU" sz="1400" dirty="0" smtClean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41" name="Text Box 270"/>
          <p:cNvSpPr txBox="1">
            <a:spLocks noChangeArrowheads="1"/>
          </p:cNvSpPr>
          <p:nvPr/>
        </p:nvSpPr>
        <p:spPr bwMode="gray">
          <a:xfrm>
            <a:off x="3098945" y="3919493"/>
            <a:ext cx="5937551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https://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vk.com/away.php?to=https%3A%2F%2Fkladraz.ru%2Fblogs%2Fmarija-vladimirovna-kulyzina%2Ftreningovoe-itogovoe-zanjatie.html&amp;cc_key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42" name="Text Box 271"/>
          <p:cNvSpPr txBox="1">
            <a:spLocks noChangeArrowheads="1"/>
          </p:cNvSpPr>
          <p:nvPr/>
        </p:nvSpPr>
        <p:spPr bwMode="gray">
          <a:xfrm>
            <a:off x="3133912" y="4562701"/>
            <a:ext cx="5614551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https://nsportal.ru/shkola/russkiy-yazyk/library/2017/04/11/materialy-dlya-podgotovki-k-gve-po-russkomu-yazyku-v-9</a:t>
            </a:r>
          </a:p>
        </p:txBody>
      </p:sp>
      <p:sp>
        <p:nvSpPr>
          <p:cNvPr id="43" name="Text Box 272"/>
          <p:cNvSpPr txBox="1">
            <a:spLocks noChangeArrowheads="1"/>
          </p:cNvSpPr>
          <p:nvPr/>
        </p:nvSpPr>
        <p:spPr bwMode="gray">
          <a:xfrm>
            <a:off x="3133912" y="5604962"/>
            <a:ext cx="5758567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Орфографический тренинг к учебникам Т. А.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Ладыженской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и др. "Русский язык" 7-9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., М. М. </a:t>
            </a:r>
            <a:endParaRPr lang="en-US" sz="2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02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967334"/>
            <a:ext cx="87129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СПАСИБО ЗА ВНИМАНИЕ!</a:t>
            </a:r>
            <a:endParaRPr lang="ru-RU" sz="5400" b="1" cap="all" spc="0" dirty="0">
              <a:ln w="0"/>
              <a:solidFill>
                <a:srgbClr val="C0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6e665c039e3b2b5c68043e924536971269dc9d9"/>
</p:tagLst>
</file>

<file path=ppt/theme/theme1.xml><?xml version="1.0" encoding="utf-8"?>
<a:theme xmlns:a="http://schemas.openxmlformats.org/drawingml/2006/main" name="Тема Office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2556</TotalTime>
  <Words>717</Words>
  <Application>Microsoft Office PowerPoint</Application>
  <PresentationFormat>Экран (4:3)</PresentationFormat>
  <Paragraphs>52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Использование нестандартных упражнений  по формированию орфографической грамотности  у обучающихся с ОВЗ(задержка психического развития)  при подготовке к ГВЭ по русскому языку  на логопедических занятиях        Бедокурова Анастасия Сергеевна, учитель-логопед МОУ «СОШ № 35»   Румянцева Татьяна Павловна, учитель-логопед МОУ «СОШ № 35» </vt:lpstr>
      <vt:lpstr>Презентация PowerPoint</vt:lpstr>
      <vt:lpstr> Орфодомино.  К концу игры фишки расположились следующим образом. Замените их соответствующими парами слов, записанными под номерами 1–16, учитывая, что на фишке указано общее количество букв в корне и та безударная гласная, которая в нём пропущена.</vt:lpstr>
      <vt:lpstr>Орфокроссворд.  Разместите правильно данные слова, учитывая, что пропущенные в их корнях безударные гласные открыты в сетке кроссворда.</vt:lpstr>
      <vt:lpstr>  Орфолото.  Из списка слов подберите по два слова к каждому корню, занесённому в карточку. Используйте слова  только  с  чередующимися  гласными в корнях. Какие слова оказались  лишними? </vt:lpstr>
      <vt:lpstr>Орфоальпинизм.   Чтобы покорить вершину этой горы, следует на каждом горном уступе оставить слово с данной приставкой, выбрав его из общего списка. Будьте внимательны: не все приведённые слова вам пригодятся.</vt:lpstr>
      <vt:lpstr>Грамконструктор.</vt:lpstr>
      <vt:lpstr>   Грамлабиринт.   Чтобы благополучно выбраться из этих предложений-лабиринтов, вам надо вычленить последовательно все причастные обороты, определив, к какому слову относится каждый, и зафиксировав это графически (определяемое  слово —   , причастный оборот — | |). Затем допишите пропущенные окончания, определив их при помощи вопроса. Расставьте запятые в соответствии с основным правилом обособления причастных оборотов. </vt:lpstr>
      <vt:lpstr> Корректирующая справка. Заполните пропуски в предложениях текста одиночными или распространёнными приложениями, используя информацию, данную в скобках, и расставьте знаки препинания.</vt:lpstr>
      <vt:lpstr> Самоконтроль.  Исправьте 54 орфографические ошибки, а также ошибки формо- и словообразовании.</vt:lpstr>
      <vt:lpstr>Используемая литература:</vt:lpstr>
      <vt:lpstr>Презентация PowerPoint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Мир знаний</dc:title>
  <dc:creator>obstinate</dc:creator>
  <dc:description>Шаблон презентации с сайта https://presentation-creation.ru/</dc:description>
  <cp:lastModifiedBy>User</cp:lastModifiedBy>
  <cp:revision>1039</cp:revision>
  <dcterms:created xsi:type="dcterms:W3CDTF">2018-02-25T09:09:03Z</dcterms:created>
  <dcterms:modified xsi:type="dcterms:W3CDTF">2022-11-10T07:02:56Z</dcterms:modified>
</cp:coreProperties>
</file>