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p:scale>
          <a:sx n="105" d="100"/>
          <a:sy n="105" d="100"/>
        </p:scale>
        <p:origin x="-1794" y="-744"/>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xmlns="" val="355954049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ru.wikipedia.org/wiki/%D0%A1%D1%80%D0%B5%D0%B4%D0%B0_%D0%BE%D0%B1%D0%B8%D1%82%D0%B0%D0%BD%D0%B8%D1%8F"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ru.wikipedia.org/wiki/%D0%9F%D0%BB%D0%B0%D1%81%D1%82%D0%B8%D0%BA%D0%BE%D0%B2%D0%BE%D0%B5_%D0%B7%D0%B0%D0%B3%D1%80%D1%8F%D0%B7%D0%BD%D0%B5%D0%BD%D0%B8%D0%B5"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ru.wikipedia.org/wiki/%D0%AD%D0%BD%D0%B5%D1%80%D0%B3%D0%B8%D1%8F" TargetMode="External"/><Relationship Id="rId4" Type="http://schemas.openxmlformats.org/officeDocument/2006/relationships/hyperlink" Target="https://ru.wikipedia.org/wiki/%D0%9F%D0%B5%D1%80%D0%B5%D1%80%D0%B0%D0%B1%D0%BE%D1%82%D0%BA%D0%B0_%D0%BE%D1%82%D1%85%D0%BE%D0%B4%D0%BE%D0%B2"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dirty="0">
                <a:latin typeface="Times New Roman"/>
                <a:ea typeface="Times New Roman"/>
                <a:cs typeface="Times New Roman"/>
                <a:sym typeface="Times New Roman"/>
              </a:rPr>
              <a:t>Вот теперь можно подумать и решить, что конкретно ты можешь сделать для экологии родного края. </a:t>
            </a:r>
            <a:endParaRPr sz="1400">
              <a:latin typeface="Times New Roman"/>
              <a:ea typeface="Times New Roman"/>
              <a:cs typeface="Times New Roman"/>
              <a:sym typeface="Times New Roman"/>
            </a:endParaRPr>
          </a:p>
          <a:p>
            <a:pPr marL="0" lvl="0" indent="457200" algn="just" rtl="0">
              <a:spcBef>
                <a:spcPts val="0"/>
              </a:spcBef>
              <a:spcAft>
                <a:spcPts val="0"/>
              </a:spcAft>
              <a:buNone/>
            </a:pPr>
            <a:r>
              <a:rPr lang="ru" sz="1400" dirty="0">
                <a:latin typeface="Times New Roman"/>
                <a:ea typeface="Times New Roman"/>
                <a:cs typeface="Times New Roman"/>
                <a:sym typeface="Times New Roman"/>
              </a:rPr>
              <a:t>Очень часто те или иные действия мы совершаем по привычке, не задумываясь. И если твоя готовность встать на защиту окружающей среды станет нормой жизни, ты сам удивишься, насколько это просто жить в гармонии с природой.</a:t>
            </a:r>
            <a:endParaRPr sz="1400">
              <a:latin typeface="Times New Roman"/>
              <a:ea typeface="Times New Roman"/>
              <a:cs typeface="Times New Roman"/>
              <a:sym typeface="Times New Roman"/>
            </a:endParaRPr>
          </a:p>
          <a:p>
            <a:pPr marL="0" lvl="0" indent="0" algn="just" rtl="0">
              <a:spcBef>
                <a:spcPts val="0"/>
              </a:spcBef>
              <a:spcAft>
                <a:spcPts val="0"/>
              </a:spcAft>
              <a:buNone/>
            </a:pPr>
            <a:endParaRPr sz="1400">
              <a:latin typeface="Times New Roman"/>
              <a:ea typeface="Times New Roman"/>
              <a:cs typeface="Times New Roman"/>
              <a:sym typeface="Times New Roman"/>
            </a:endParaRPr>
          </a:p>
          <a:p>
            <a:pPr marL="0" lvl="0" indent="0" algn="l" rtl="0">
              <a:spcBef>
                <a:spcPts val="0"/>
              </a:spcBef>
              <a:spcAft>
                <a:spcPts val="0"/>
              </a:spcAft>
              <a:buNone/>
            </a:pPr>
            <a:endParaRPr sz="1400">
              <a:latin typeface="Times New Roman"/>
              <a:ea typeface="Times New Roman"/>
              <a:cs typeface="Times New Roman"/>
              <a:sym typeface="Times New Roman"/>
            </a:endParaRPr>
          </a:p>
          <a:p>
            <a:pPr marL="0" lvl="0" indent="0" algn="l" rtl="0">
              <a:spcBef>
                <a:spcPts val="0"/>
              </a:spcBef>
              <a:spcAft>
                <a:spcPts val="0"/>
              </a:spcAft>
              <a:buNone/>
            </a:pPr>
            <a:endParaRPr sz="1400">
              <a:latin typeface="Times New Roman"/>
              <a:ea typeface="Times New Roman"/>
              <a:cs typeface="Times New Roman"/>
              <a:sym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be3045d9a6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be3045d9a6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Перед человеком стоит проблема изучения влияния экологии на здоровье, условия жизни, будущее тех изменений природы, которые вызваны им самим.</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Современные экологические проблемы делают нас уязвимыми для бедствий и трагедий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в настоящее время и в будущем. По всему миру люди сталкиваются со множеством новых и сложных экологических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сбоев</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Мы живем во времена технического прогресса, который во многом облегчает жизнь благодаря новым и полезным изобретениям. Но у этих достижений человечества есть и обратная сторона медали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последствия этого прогресса напрямую сказываются на экологической обстановке окружающей среды во всем мире.</a:t>
            </a:r>
            <a:endParaRPr sz="14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be3045d9a6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be3045d9a6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latin typeface="Times New Roman"/>
                <a:ea typeface="Times New Roman"/>
                <a:cs typeface="Times New Roman"/>
                <a:sym typeface="Times New Roman"/>
              </a:rPr>
              <a:t>Декада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это десять дней. Много это или мало?</a:t>
            </a:r>
            <a:endParaRPr sz="1400">
              <a:latin typeface="Times New Roman"/>
              <a:ea typeface="Times New Roman"/>
              <a:cs typeface="Times New Roman"/>
              <a:sym typeface="Times New Roman"/>
            </a:endParaRPr>
          </a:p>
          <a:p>
            <a:pPr marL="0" lvl="0" indent="457200" algn="just" rtl="0">
              <a:spcBef>
                <a:spcPts val="0"/>
              </a:spcBef>
              <a:spcAft>
                <a:spcPts val="0"/>
              </a:spcAft>
              <a:buNone/>
            </a:pPr>
            <a:r>
              <a:rPr lang="ru" sz="1400">
                <a:latin typeface="Times New Roman"/>
                <a:ea typeface="Times New Roman"/>
                <a:cs typeface="Times New Roman"/>
                <a:sym typeface="Times New Roman"/>
              </a:rPr>
              <a:t>Для того чтобы обратить внимание на свои ежедневные действия и задуматься о полезности для экологии своих привычек, это много.</a:t>
            </a:r>
            <a:endParaRPr sz="1400">
              <a:latin typeface="Times New Roman"/>
              <a:ea typeface="Times New Roman"/>
              <a:cs typeface="Times New Roman"/>
              <a:sym typeface="Times New Roman"/>
            </a:endParaRPr>
          </a:p>
          <a:p>
            <a:pPr marL="0" lvl="0" indent="0" algn="just" rtl="0">
              <a:spcBef>
                <a:spcPts val="0"/>
              </a:spcBef>
              <a:spcAft>
                <a:spcPts val="0"/>
              </a:spcAft>
              <a:buNone/>
            </a:pPr>
            <a:r>
              <a:rPr lang="ru" sz="1400">
                <a:latin typeface="Times New Roman"/>
                <a:ea typeface="Times New Roman"/>
                <a:cs typeface="Times New Roman"/>
                <a:sym typeface="Times New Roman"/>
              </a:rPr>
              <a:t>А для того чтобы заметить изменения в окружающей среде и ощутить результат своих действий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это очень мало. И здесь главное не ограничиваться временным отрезком проведения акции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Зеленая декада</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a:t>
            </a:r>
            <a:endParaRPr sz="1400">
              <a:latin typeface="Times New Roman"/>
              <a:ea typeface="Times New Roman"/>
              <a:cs typeface="Times New Roman"/>
              <a:sym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be3045d9a6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be3045d9a6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Вода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колыбель жизни, именно воде наша планета Земля обязана возникновением и развитием всего живого.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На первый взгляд кажется что воды в природе достаточно, ее много и она как бы всегда под рукой.</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Но есть такой наглядный способ убедится в обратном. Если взять трёхлитровую банку, наполнить её водой, а потом представить, что в этой трехлитровой банке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вся вода Земли, то тогда вся пресная вода Земли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это лишь половина обычного стакана с водой, а остальное это соленая вода морей и океанов.  Причем, чтобы понять, сколько на Земле пресной воды, которая доступна человеку, нужно зачерпнуть лишь  чайную ложку воды из стакана, а остальная, большая часть пресной воды находится в виде огромных ледников. Из трехлитровой банки мы можем выпить только чайную ложку.</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Наглядно? Да.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Стоит задуматься? ДА!</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endParaRPr sz="14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c049b76042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c049b76042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Мы все хоть раз были на природе, на пикнике или просто на загородной прогулке. Это всегда радостное событие, оно позволяет отвлечься от повседневных забот, пообщаться с друзьями и близкими.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А вот какой след ты оставляешь после себя? Насколько радостно будет </a:t>
            </a:r>
            <a:r>
              <a:rPr lang="ru" sz="1400">
                <a:solidFill>
                  <a:schemeClr val="dk1"/>
                </a:solidFill>
                <a:highlight>
                  <a:schemeClr val="lt1"/>
                </a:highlight>
                <a:latin typeface="Times New Roman"/>
                <a:ea typeface="Times New Roman"/>
                <a:cs typeface="Times New Roman"/>
                <a:sym typeface="Times New Roman"/>
              </a:rPr>
              <a:t>вновь </a:t>
            </a:r>
            <a:r>
              <a:rPr lang="ru" sz="1400">
                <a:solidFill>
                  <a:schemeClr val="dk1"/>
                </a:solidFill>
                <a:highlight>
                  <a:srgbClr val="FFFFFF"/>
                </a:highlight>
                <a:latin typeface="Times New Roman"/>
                <a:ea typeface="Times New Roman"/>
                <a:cs typeface="Times New Roman"/>
                <a:sym typeface="Times New Roman"/>
              </a:rPr>
              <a:t>вернуться сюда?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Мы все убираем у себя в доме, в квартире. Самостоятельно или помогаем взрослым.</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Но ведь и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Земля наш общий дом, и мы тоже должны убирать  мусор в нашем общем доме.</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endParaRPr sz="14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e8666d9688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e8666d9688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l" rtl="0">
              <a:spcBef>
                <a:spcPts val="0"/>
              </a:spcBef>
              <a:spcAft>
                <a:spcPts val="0"/>
              </a:spcAft>
              <a:buClr>
                <a:schemeClr val="dk1"/>
              </a:buClr>
              <a:buSzPts val="1100"/>
              <a:buFont typeface="Arial"/>
              <a:buNone/>
            </a:pPr>
            <a:r>
              <a:rPr lang="ru" sz="1400">
                <a:solidFill>
                  <a:schemeClr val="dk1"/>
                </a:solidFill>
                <a:latin typeface="Times New Roman"/>
                <a:ea typeface="Times New Roman"/>
                <a:cs typeface="Times New Roman"/>
                <a:sym typeface="Times New Roman"/>
              </a:rPr>
              <a:t>Вода – незаменимый источник существования каждого человека. Однако неэкономное использование этого ресурса может привести к глобальным нарушениям в экосистемах. </a:t>
            </a:r>
            <a:endParaRPr sz="1400">
              <a:solidFill>
                <a:schemeClr val="dk1"/>
              </a:solidFill>
              <a:latin typeface="Times New Roman"/>
              <a:ea typeface="Times New Roman"/>
              <a:cs typeface="Times New Roman"/>
              <a:sym typeface="Times New Roman"/>
            </a:endParaRPr>
          </a:p>
          <a:p>
            <a:pPr marL="0" lvl="0" indent="457200" algn="l" rtl="0">
              <a:spcBef>
                <a:spcPts val="0"/>
              </a:spcBef>
              <a:spcAft>
                <a:spcPts val="0"/>
              </a:spcAft>
              <a:buClr>
                <a:schemeClr val="dk1"/>
              </a:buClr>
              <a:buSzPts val="1100"/>
              <a:buFont typeface="Arial"/>
              <a:buNone/>
            </a:pPr>
            <a:r>
              <a:rPr lang="ru" sz="1400">
                <a:solidFill>
                  <a:schemeClr val="dk1"/>
                </a:solidFill>
                <a:highlight>
                  <a:schemeClr val="lt1"/>
                </a:highlight>
                <a:latin typeface="Times New Roman"/>
                <a:ea typeface="Times New Roman"/>
                <a:cs typeface="Times New Roman"/>
                <a:sym typeface="Times New Roman"/>
              </a:rPr>
              <a:t>Ресурсы питьевой воды минимальны. Помнишь про чайную ложку? Мы должны понять, что вода не является неисчерпаемым источником и с ней требуется обращаться максимально бережно.</a:t>
            </a:r>
            <a:endParaRPr sz="1400">
              <a:solidFill>
                <a:schemeClr val="dk1"/>
              </a:solidFill>
              <a:highlight>
                <a:schemeClr val="lt1"/>
              </a:highlight>
              <a:latin typeface="Times New Roman"/>
              <a:ea typeface="Times New Roman"/>
              <a:cs typeface="Times New Roman"/>
              <a:sym typeface="Times New Roman"/>
            </a:endParaRPr>
          </a:p>
          <a:p>
            <a:pPr marL="0" lvl="0" indent="457200" algn="l" rtl="0">
              <a:spcBef>
                <a:spcPts val="0"/>
              </a:spcBef>
              <a:spcAft>
                <a:spcPts val="0"/>
              </a:spcAft>
              <a:buClr>
                <a:schemeClr val="dk1"/>
              </a:buClr>
              <a:buSzPts val="1100"/>
              <a:buFont typeface="Arial"/>
              <a:buNone/>
            </a:pPr>
            <a:r>
              <a:rPr lang="ru" sz="1400">
                <a:solidFill>
                  <a:schemeClr val="dk1"/>
                </a:solidFill>
                <a:latin typeface="Times New Roman"/>
                <a:ea typeface="Times New Roman"/>
                <a:cs typeface="Times New Roman"/>
                <a:sym typeface="Times New Roman"/>
              </a:rPr>
              <a:t>Экономить воду легко. Даже небольшие изменения в наших повседневных привычках могут помочь в этом и результат сразу будет виден. Особенно у тех, у кого установлены счетчики на воду.</a:t>
            </a:r>
            <a:endParaRPr sz="1400">
              <a:solidFill>
                <a:schemeClr val="dk1"/>
              </a:solidFill>
              <a:highlight>
                <a:schemeClr val="lt1"/>
              </a:highlight>
              <a:latin typeface="Times New Roman"/>
              <a:ea typeface="Times New Roman"/>
              <a:cs typeface="Times New Roman"/>
              <a:sym typeface="Times New Roman"/>
            </a:endParaRPr>
          </a:p>
          <a:p>
            <a:pPr marL="0" lvl="0" indent="0" algn="l" rtl="0">
              <a:spcBef>
                <a:spcPts val="0"/>
              </a:spcBef>
              <a:spcAft>
                <a:spcPts val="0"/>
              </a:spcAft>
              <a:buNone/>
            </a:pPr>
            <a:r>
              <a:rPr lang="ru"/>
              <a:t>	</a:t>
            </a:r>
            <a:r>
              <a:rPr lang="ru" sz="1400">
                <a:latin typeface="Times New Roman"/>
                <a:ea typeface="Times New Roman"/>
                <a:cs typeface="Times New Roman"/>
                <a:sym typeface="Times New Roman"/>
              </a:rPr>
              <a:t>Экономим воду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экономим деньги.</a:t>
            </a:r>
            <a:endParaRPr sz="1400">
              <a:latin typeface="Times New Roman"/>
              <a:ea typeface="Times New Roman"/>
              <a:cs typeface="Times New Roman"/>
              <a:sym typeface="Times New Roman"/>
            </a:endParaRPr>
          </a:p>
          <a:p>
            <a:pPr marL="0" lvl="0" indent="457200" algn="l" rtl="0">
              <a:spcBef>
                <a:spcPts val="0"/>
              </a:spcBef>
              <a:spcAft>
                <a:spcPts val="0"/>
              </a:spcAft>
              <a:buNone/>
            </a:pPr>
            <a:r>
              <a:rPr lang="ru" sz="1400">
                <a:latin typeface="Times New Roman"/>
                <a:ea typeface="Times New Roman"/>
                <a:cs typeface="Times New Roman"/>
                <a:sym typeface="Times New Roman"/>
              </a:rPr>
              <a:t>Попробуй. У тебя получится! </a:t>
            </a:r>
            <a:endParaRPr sz="1400">
              <a:latin typeface="Times New Roman"/>
              <a:ea typeface="Times New Roman"/>
              <a:cs typeface="Times New Roman"/>
              <a:sym typeface="Times New Roman"/>
            </a:endParaRPr>
          </a:p>
          <a:p>
            <a:pPr marL="0" lvl="0" indent="457200" algn="l" rtl="0">
              <a:spcBef>
                <a:spcPts val="0"/>
              </a:spcBef>
              <a:spcAft>
                <a:spcPts val="0"/>
              </a:spcAft>
              <a:buNone/>
            </a:pPr>
            <a:r>
              <a:rPr lang="ru" sz="1400">
                <a:latin typeface="Times New Roman"/>
                <a:ea typeface="Times New Roman"/>
                <a:cs typeface="Times New Roman"/>
                <a:sym typeface="Times New Roman"/>
              </a:rPr>
              <a:t>И опять же, не забывай делать фото.</a:t>
            </a:r>
            <a:endParaRPr sz="1400">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be3045d9a6_0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be3045d9a6_0_1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solidFill>
                  <a:schemeClr val="dk1"/>
                </a:solidFill>
                <a:latin typeface="Times New Roman"/>
                <a:ea typeface="Times New Roman"/>
                <a:cs typeface="Times New Roman"/>
                <a:sym typeface="Times New Roman"/>
              </a:rPr>
              <a:t>Без бумажной продукции нашу жизнь представить сложно. Каждый день мы пользуемся тетрадками и учебниками, покупаем сок и молоко в упаковках, яйца в картонных лотках. Мы пользуемся салфетками, бумажными пакетами, пьем кофе из бумажных стаканчиков. Покупая телевизор, планшет, телефон – мы непременно получаем наш товар в картонной таре.</a:t>
            </a:r>
            <a:endParaRPr sz="1400">
              <a:solidFill>
                <a:schemeClr val="dk1"/>
              </a:solidFill>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С каждым годом потребность в бумаге увеличивается, а запасы древесины, из которой её получают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уменьшаются. Поэтому использование вторичного сырья для получения бумаги – одно из важнейших решений данной проблемы.</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endParaRPr sz="1400">
              <a:solidFill>
                <a:schemeClr val="dk1"/>
              </a:solidFill>
              <a:latin typeface="Times New Roman"/>
              <a:ea typeface="Times New Roman"/>
              <a:cs typeface="Times New Roman"/>
              <a:sym typeface="Times New Roman"/>
            </a:endParaRPr>
          </a:p>
          <a:p>
            <a:pPr marL="0" lvl="0" indent="0" algn="just" rtl="0">
              <a:spcBef>
                <a:spcPts val="0"/>
              </a:spcBef>
              <a:spcAft>
                <a:spcPts val="0"/>
              </a:spcAft>
              <a:buNone/>
            </a:pPr>
            <a:endParaRPr sz="14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be3045d9a6_0_1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be3045d9a6_0_1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latin typeface="Times New Roman"/>
                <a:ea typeface="Times New Roman"/>
                <a:cs typeface="Times New Roman"/>
                <a:sym typeface="Times New Roman"/>
              </a:rPr>
              <a:t>Звучит как призыв, а на деле тысячи людей и разных возрастов собирают и сдают макулатуру. Уверена, что и среди твоих друзей есть, кто это делал. </a:t>
            </a:r>
            <a:endParaRPr sz="1400">
              <a:latin typeface="Times New Roman"/>
              <a:ea typeface="Times New Roman"/>
              <a:cs typeface="Times New Roman"/>
              <a:sym typeface="Times New Roman"/>
            </a:endParaRPr>
          </a:p>
          <a:p>
            <a:pPr marL="0" lvl="0" indent="0" algn="just" rtl="0">
              <a:spcBef>
                <a:spcPts val="0"/>
              </a:spcBef>
              <a:spcAft>
                <a:spcPts val="0"/>
              </a:spcAft>
              <a:buNone/>
            </a:pPr>
            <a:r>
              <a:rPr lang="ru" sz="1400">
                <a:latin typeface="Times New Roman"/>
                <a:ea typeface="Times New Roman"/>
                <a:cs typeface="Times New Roman"/>
                <a:sym typeface="Times New Roman"/>
              </a:rPr>
              <a:t>Обычный алгоритм действий: принять решение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начать собирать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узнать, где принимают макулатуру поблизости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сдать. И главное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ощутить себя защитником Природы.</a:t>
            </a:r>
            <a:endParaRPr sz="1400">
              <a:latin typeface="Times New Roman"/>
              <a:ea typeface="Times New Roman"/>
              <a:cs typeface="Times New Roman"/>
              <a:sym typeface="Times New Roman"/>
            </a:endParaRPr>
          </a:p>
          <a:p>
            <a:pPr marL="0" lvl="0" indent="457200" algn="just" rtl="0">
              <a:spcBef>
                <a:spcPts val="0"/>
              </a:spcBef>
              <a:spcAft>
                <a:spcPts val="0"/>
              </a:spcAft>
              <a:buClr>
                <a:schemeClr val="dk1"/>
              </a:buClr>
              <a:buSzPts val="1100"/>
              <a:buFont typeface="Arial"/>
              <a:buNone/>
            </a:pPr>
            <a:r>
              <a:rPr lang="ru" sz="1400">
                <a:solidFill>
                  <a:schemeClr val="dk1"/>
                </a:solidFill>
                <a:highlight>
                  <a:schemeClr val="lt1"/>
                </a:highlight>
                <a:latin typeface="Times New Roman"/>
                <a:ea typeface="Times New Roman"/>
                <a:cs typeface="Times New Roman"/>
                <a:sym typeface="Times New Roman"/>
              </a:rPr>
              <a:t>Начни собирать бумажные отходы отдельного от бытового мусора, а накопив достаточный объем сдай в пункт приема макулатуры.</a:t>
            </a:r>
            <a:endParaRPr sz="1400">
              <a:solidFill>
                <a:schemeClr val="dk1"/>
              </a:solidFill>
              <a:highlight>
                <a:schemeClr val="lt1"/>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chemeClr val="lt1"/>
                </a:highlight>
                <a:latin typeface="Times New Roman"/>
                <a:ea typeface="Times New Roman"/>
                <a:cs typeface="Times New Roman"/>
                <a:sym typeface="Times New Roman"/>
              </a:rPr>
              <a:t>Один или с друзьями. </a:t>
            </a:r>
            <a:endParaRPr sz="1400">
              <a:latin typeface="Times New Roman"/>
              <a:ea typeface="Times New Roman"/>
              <a:cs typeface="Times New Roman"/>
              <a:sym typeface="Times New Roman"/>
            </a:endParaRPr>
          </a:p>
          <a:p>
            <a:pPr marL="0" lvl="0" indent="0" algn="just" rtl="0">
              <a:spcBef>
                <a:spcPts val="0"/>
              </a:spcBef>
              <a:spcAft>
                <a:spcPts val="0"/>
              </a:spcAft>
              <a:buNone/>
            </a:pPr>
            <a:r>
              <a:rPr lang="ru" sz="1400">
                <a:latin typeface="Times New Roman"/>
                <a:ea typeface="Times New Roman"/>
                <a:cs typeface="Times New Roman"/>
                <a:sym typeface="Times New Roman"/>
              </a:rPr>
              <a:t>	И ждем твои фото с любого этапа акции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Сдай макулатуру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спаси дерево</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a:t>
            </a:r>
            <a:endParaRPr sz="1400">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be3045d9a6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be3045d9a6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lnSpc>
                <a:spcPct val="115000"/>
              </a:lnSpc>
              <a:spcBef>
                <a:spcPts val="0"/>
              </a:spcBef>
              <a:spcAft>
                <a:spcPts val="0"/>
              </a:spcAft>
              <a:buClr>
                <a:schemeClr val="dk1"/>
              </a:buClr>
              <a:buSzPts val="1100"/>
              <a:buFont typeface="Arial"/>
              <a:buNone/>
            </a:pPr>
            <a:r>
              <a:rPr lang="ru" sz="1400">
                <a:solidFill>
                  <a:schemeClr val="dk1"/>
                </a:solidFill>
                <a:highlight>
                  <a:srgbClr val="FFFFFF"/>
                </a:highlight>
                <a:latin typeface="Times New Roman"/>
                <a:ea typeface="Times New Roman"/>
                <a:cs typeface="Times New Roman"/>
                <a:sym typeface="Times New Roman"/>
              </a:rPr>
              <a:t>Батарейки, выброшенные в мусорный контейнер или на свалку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это бомба замедленного действия. Используемые в них цинк, марганец, кадмий, никель, ртуть и щелочи проникают в почву и воду, отравляя их. Более того, потом все эти тяжёлые металлы попадают в нашу еду.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lnSpc>
                <a:spcPct val="115000"/>
              </a:lnSpc>
              <a:spcBef>
                <a:spcPts val="0"/>
              </a:spcBef>
              <a:spcAft>
                <a:spcPts val="0"/>
              </a:spcAft>
              <a:buClr>
                <a:schemeClr val="dk1"/>
              </a:buClr>
              <a:buSzPts val="1100"/>
              <a:buFont typeface="Arial"/>
              <a:buNone/>
            </a:pPr>
            <a:r>
              <a:rPr lang="ru" sz="1400">
                <a:solidFill>
                  <a:schemeClr val="dk1"/>
                </a:solidFill>
                <a:highlight>
                  <a:srgbClr val="FFFFFF"/>
                </a:highlight>
                <a:latin typeface="Times New Roman"/>
                <a:ea typeface="Times New Roman"/>
                <a:cs typeface="Times New Roman"/>
                <a:sym typeface="Times New Roman"/>
              </a:rPr>
              <a:t>Поэтому мы призываем сдавать батарейки, чтобы их отправляли на вторичную переработку.</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lnSpc>
                <a:spcPct val="115000"/>
              </a:lnSpc>
              <a:spcBef>
                <a:spcPts val="0"/>
              </a:spcBef>
              <a:spcAft>
                <a:spcPts val="0"/>
              </a:spcAft>
              <a:buClr>
                <a:schemeClr val="dk1"/>
              </a:buClr>
              <a:buSzPts val="1100"/>
              <a:buFont typeface="Arial"/>
              <a:buNone/>
            </a:pPr>
            <a:r>
              <a:rPr lang="ru" sz="1400">
                <a:solidFill>
                  <a:schemeClr val="dk1"/>
                </a:solidFill>
                <a:highlight>
                  <a:srgbClr val="FFFFFF"/>
                </a:highlight>
                <a:latin typeface="Times New Roman"/>
                <a:ea typeface="Times New Roman"/>
                <a:cs typeface="Times New Roman"/>
                <a:sym typeface="Times New Roman"/>
              </a:rPr>
              <a:t>Тем самым мы получим дополнительные ресурсы и сохраним природу))</a:t>
            </a:r>
            <a:endParaRPr sz="1400">
              <a:solidFill>
                <a:schemeClr val="dk1"/>
              </a:solidFill>
              <a:highlight>
                <a:srgbClr val="FFFFFF"/>
              </a:highlight>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e8666d9688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e8666d9688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00000"/>
              </a:lnSpc>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И опять алгоритм действий. Все очень просто и не потребует много времени и сил, всего несколько простых шагов!</a:t>
            </a:r>
            <a:endParaRPr sz="1400">
              <a:solidFill>
                <a:schemeClr val="dk1"/>
              </a:solidFill>
              <a:highlight>
                <a:srgbClr val="FFFFFF"/>
              </a:highlight>
              <a:latin typeface="Times New Roman"/>
              <a:ea typeface="Times New Roman"/>
              <a:cs typeface="Times New Roman"/>
              <a:sym typeface="Times New Roman"/>
            </a:endParaRPr>
          </a:p>
          <a:p>
            <a:pPr marL="457200" lvl="0" indent="0" algn="just" rtl="0">
              <a:lnSpc>
                <a:spcPct val="100000"/>
              </a:lnSpc>
              <a:spcBef>
                <a:spcPts val="0"/>
              </a:spcBef>
              <a:spcAft>
                <a:spcPts val="0"/>
              </a:spcAft>
              <a:buNone/>
            </a:pPr>
            <a:r>
              <a:rPr lang="ru" sz="1400" b="1">
                <a:solidFill>
                  <a:schemeClr val="dk1"/>
                </a:solidFill>
                <a:highlight>
                  <a:srgbClr val="FFFFFF"/>
                </a:highlight>
                <a:latin typeface="Times New Roman"/>
                <a:ea typeface="Times New Roman"/>
                <a:cs typeface="Times New Roman"/>
                <a:sym typeface="Times New Roman"/>
              </a:rPr>
              <a:t>Шаг 1.</a:t>
            </a:r>
            <a:r>
              <a:rPr lang="ru" sz="1400">
                <a:solidFill>
                  <a:schemeClr val="dk1"/>
                </a:solidFill>
                <a:highlight>
                  <a:srgbClr val="FFFFFF"/>
                </a:highlight>
                <a:latin typeface="Times New Roman"/>
                <a:ea typeface="Times New Roman"/>
                <a:cs typeface="Times New Roman"/>
                <a:sym typeface="Times New Roman"/>
              </a:rPr>
              <a:t> Поставь дома коробку для сбора использованных батареек.</a:t>
            </a:r>
            <a:endParaRPr sz="1400">
              <a:solidFill>
                <a:schemeClr val="dk1"/>
              </a:solidFill>
              <a:highlight>
                <a:srgbClr val="FFFFFF"/>
              </a:highlight>
              <a:latin typeface="Times New Roman"/>
              <a:ea typeface="Times New Roman"/>
              <a:cs typeface="Times New Roman"/>
              <a:sym typeface="Times New Roman"/>
            </a:endParaRPr>
          </a:p>
          <a:p>
            <a:pPr marL="457200" lvl="0" indent="0" algn="just" rtl="0">
              <a:lnSpc>
                <a:spcPct val="100000"/>
              </a:lnSpc>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Коробка подойдет любая. Можно, например, взять обычную картонную, или пластиковую бутыль. </a:t>
            </a:r>
            <a:endParaRPr sz="1400">
              <a:solidFill>
                <a:schemeClr val="dk1"/>
              </a:solidFill>
              <a:highlight>
                <a:srgbClr val="FFFFFF"/>
              </a:highlight>
              <a:latin typeface="Times New Roman"/>
              <a:ea typeface="Times New Roman"/>
              <a:cs typeface="Times New Roman"/>
              <a:sym typeface="Times New Roman"/>
            </a:endParaRPr>
          </a:p>
          <a:p>
            <a:pPr marL="457200" lvl="0" indent="0" algn="just" rtl="0">
              <a:lnSpc>
                <a:spcPct val="100000"/>
              </a:lnSpc>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На коробку (бутылку) можно приклеить надпись: «ДЛЯ ИСПОЛЬЗОВАННЫХ БАТАРЕЕК».</a:t>
            </a:r>
            <a:endParaRPr sz="1400">
              <a:solidFill>
                <a:schemeClr val="dk1"/>
              </a:solidFill>
              <a:highlight>
                <a:srgbClr val="FFFFFF"/>
              </a:highlight>
              <a:latin typeface="Times New Roman"/>
              <a:ea typeface="Times New Roman"/>
              <a:cs typeface="Times New Roman"/>
              <a:sym typeface="Times New Roman"/>
            </a:endParaRPr>
          </a:p>
          <a:p>
            <a:pPr marL="457200" lvl="0" indent="0" algn="just" rtl="0">
              <a:lnSpc>
                <a:spcPct val="100000"/>
              </a:lnSpc>
              <a:spcBef>
                <a:spcPts val="0"/>
              </a:spcBef>
              <a:spcAft>
                <a:spcPts val="0"/>
              </a:spcAft>
              <a:buNone/>
            </a:pPr>
            <a:r>
              <a:rPr lang="ru" sz="1400" b="1">
                <a:solidFill>
                  <a:schemeClr val="dk1"/>
                </a:solidFill>
                <a:highlight>
                  <a:srgbClr val="FFFFFF"/>
                </a:highlight>
                <a:latin typeface="Times New Roman"/>
                <a:ea typeface="Times New Roman"/>
                <a:cs typeface="Times New Roman"/>
                <a:sym typeface="Times New Roman"/>
              </a:rPr>
              <a:t>Шаг 2.</a:t>
            </a:r>
            <a:r>
              <a:rPr lang="ru" sz="1400">
                <a:solidFill>
                  <a:schemeClr val="dk1"/>
                </a:solidFill>
                <a:highlight>
                  <a:srgbClr val="FFFFFF"/>
                </a:highlight>
                <a:latin typeface="Times New Roman"/>
                <a:ea typeface="Times New Roman"/>
                <a:cs typeface="Times New Roman"/>
                <a:sym typeface="Times New Roman"/>
              </a:rPr>
              <a:t> Складывай в коробку каждую использованную батарейку. Пока батарейки копятся можно найти поблизости пункт приема. Обычно пункты расположены в крупных магазинах, вокзалах, торговых центрах.</a:t>
            </a:r>
            <a:endParaRPr sz="1400">
              <a:solidFill>
                <a:schemeClr val="dk1"/>
              </a:solidFill>
              <a:highlight>
                <a:srgbClr val="FFFFFF"/>
              </a:highlight>
              <a:latin typeface="Times New Roman"/>
              <a:ea typeface="Times New Roman"/>
              <a:cs typeface="Times New Roman"/>
              <a:sym typeface="Times New Roman"/>
            </a:endParaRPr>
          </a:p>
          <a:p>
            <a:pPr marL="457200" lvl="0" indent="0" algn="just" rtl="0">
              <a:lnSpc>
                <a:spcPct val="100000"/>
              </a:lnSpc>
              <a:spcBef>
                <a:spcPts val="0"/>
              </a:spcBef>
              <a:spcAft>
                <a:spcPts val="0"/>
              </a:spcAft>
              <a:buNone/>
            </a:pPr>
            <a:r>
              <a:rPr lang="ru" sz="1400" b="1">
                <a:solidFill>
                  <a:schemeClr val="dk1"/>
                </a:solidFill>
                <a:highlight>
                  <a:srgbClr val="FFFFFF"/>
                </a:highlight>
                <a:latin typeface="Times New Roman"/>
                <a:ea typeface="Times New Roman"/>
                <a:cs typeface="Times New Roman"/>
                <a:sym typeface="Times New Roman"/>
              </a:rPr>
              <a:t>Шаг 3.</a:t>
            </a:r>
            <a:r>
              <a:rPr lang="ru" sz="1400">
                <a:solidFill>
                  <a:schemeClr val="dk1"/>
                </a:solidFill>
                <a:highlight>
                  <a:srgbClr val="FFFFFF"/>
                </a:highlight>
                <a:latin typeface="Times New Roman"/>
                <a:ea typeface="Times New Roman"/>
                <a:cs typeface="Times New Roman"/>
                <a:sym typeface="Times New Roman"/>
              </a:rPr>
              <a:t> Сдай использованные батарейки на вторичную переработку в пункт приема.</a:t>
            </a:r>
            <a:endParaRPr sz="1400">
              <a:solidFill>
                <a:schemeClr val="dk1"/>
              </a:solidFill>
              <a:highlight>
                <a:srgbClr val="FFFFFF"/>
              </a:highlight>
              <a:latin typeface="Times New Roman"/>
              <a:ea typeface="Times New Roman"/>
              <a:cs typeface="Times New Roman"/>
              <a:sym typeface="Times New Roman"/>
            </a:endParaRPr>
          </a:p>
          <a:p>
            <a:pPr marL="457200" lvl="0" indent="0" algn="just" rtl="0">
              <a:lnSpc>
                <a:spcPct val="100000"/>
              </a:lnSpc>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Правда не сложно? А может ты уже давно так делаешь?</a:t>
            </a:r>
            <a:endParaRPr sz="1400">
              <a:solidFill>
                <a:schemeClr val="dk1"/>
              </a:solidFill>
              <a:highlight>
                <a:srgbClr val="FFFFFF"/>
              </a:highlight>
              <a:latin typeface="Times New Roman"/>
              <a:ea typeface="Times New Roman"/>
              <a:cs typeface="Times New Roman"/>
              <a:sym typeface="Times New Roman"/>
            </a:endParaRPr>
          </a:p>
          <a:p>
            <a:pPr marL="457200" lvl="0" indent="0" algn="just" rtl="0">
              <a:lnSpc>
                <a:spcPct val="100000"/>
              </a:lnSpc>
              <a:spcBef>
                <a:spcPts val="0"/>
              </a:spcBef>
              <a:spcAft>
                <a:spcPts val="0"/>
              </a:spcAft>
              <a:buNone/>
            </a:pP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lnSpc>
                <a:spcPct val="100000"/>
              </a:lnSpc>
              <a:spcBef>
                <a:spcPts val="0"/>
              </a:spcBef>
              <a:spcAft>
                <a:spcPts val="0"/>
              </a:spcAft>
              <a:buNone/>
            </a:pPr>
            <a:endParaRPr sz="14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e8666d9688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e8666d9688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Что такое шопер? Слово пришло к нам из английского  -  shopper bag. Дословно было бы логично перевести его как «покупательская сумка», но укоренившийся в русском языке англицизм «шопинг» повлиял на перевод, в результате чего shopper стал шопером.</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Clr>
                <a:schemeClr val="dk1"/>
              </a:buClr>
              <a:buSzPts val="1100"/>
              <a:buFont typeface="Arial"/>
              <a:buNone/>
            </a:pPr>
            <a:r>
              <a:rPr lang="ru" sz="1400">
                <a:solidFill>
                  <a:schemeClr val="dk1"/>
                </a:solidFill>
                <a:highlight>
                  <a:srgbClr val="FFFFFF"/>
                </a:highlight>
                <a:latin typeface="Times New Roman"/>
                <a:ea typeface="Times New Roman"/>
                <a:cs typeface="Times New Roman"/>
                <a:sym typeface="Times New Roman"/>
              </a:rPr>
              <a:t>В 2021 году все больше и больше людей выбирает сумки-шоперы. Перестав быть атрибутом бабушек, тканевая сумка стала аксессуаром для жизни в большом городе. </a:t>
            </a:r>
            <a:endParaRPr sz="1400">
              <a:solidFill>
                <a:schemeClr val="dk1"/>
              </a:solidFill>
              <a:highlight>
                <a:srgbClr val="FFFFFF"/>
              </a:highlight>
              <a:latin typeface="Times New Roman"/>
              <a:ea typeface="Times New Roman"/>
              <a:cs typeface="Times New Roman"/>
              <a:sym typeface="Times New Roman"/>
            </a:endParaRPr>
          </a:p>
          <a:p>
            <a:pPr marL="0" lvl="0" indent="0" algn="just" rtl="0">
              <a:spcBef>
                <a:spcPts val="0"/>
              </a:spcBef>
              <a:spcAft>
                <a:spcPts val="0"/>
              </a:spcAft>
              <a:buNone/>
            </a:pPr>
            <a:endParaRPr sz="14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e8666d9688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e8666d9688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latin typeface="Times New Roman"/>
                <a:ea typeface="Times New Roman"/>
                <a:cs typeface="Times New Roman"/>
                <a:sym typeface="Times New Roman"/>
              </a:rPr>
              <a:t>У меня дома, например ес</a:t>
            </a:r>
            <a:r>
              <a:rPr lang="ru" sz="1400">
                <a:solidFill>
                  <a:schemeClr val="dk1"/>
                </a:solidFill>
                <a:latin typeface="Times New Roman"/>
                <a:ea typeface="Times New Roman"/>
                <a:cs typeface="Times New Roman"/>
                <a:sym typeface="Times New Roman"/>
              </a:rPr>
              <a:t>ть </a:t>
            </a:r>
            <a:r>
              <a:rPr lang="ru" sz="1400">
                <a:solidFill>
                  <a:schemeClr val="dk1"/>
                </a:solidFill>
                <a:highlight>
                  <a:srgbClr val="FFFFFF"/>
                </a:highlight>
                <a:latin typeface="Times New Roman"/>
                <a:ea typeface="Times New Roman"/>
                <a:cs typeface="Times New Roman"/>
                <a:sym typeface="Times New Roman"/>
              </a:rPr>
              <a:t>«</a:t>
            </a:r>
            <a:r>
              <a:rPr lang="ru" sz="1400">
                <a:solidFill>
                  <a:schemeClr val="dk1"/>
                </a:solidFill>
                <a:latin typeface="Times New Roman"/>
                <a:ea typeface="Times New Roman"/>
                <a:cs typeface="Times New Roman"/>
                <a:sym typeface="Times New Roman"/>
              </a:rPr>
              <a:t>пакет с пакетами</a:t>
            </a:r>
            <a:r>
              <a:rPr lang="ru" sz="1400">
                <a:solidFill>
                  <a:schemeClr val="dk1"/>
                </a:solidFill>
                <a:highlight>
                  <a:srgbClr val="FFFFFF"/>
                </a:highlight>
                <a:latin typeface="Times New Roman"/>
                <a:ea typeface="Times New Roman"/>
                <a:cs typeface="Times New Roman"/>
                <a:sym typeface="Times New Roman"/>
              </a:rPr>
              <a:t>»</a:t>
            </a:r>
            <a:r>
              <a:rPr lang="ru" sz="1400">
                <a:solidFill>
                  <a:schemeClr val="dk1"/>
                </a:solidFill>
                <a:latin typeface="Times New Roman"/>
                <a:ea typeface="Times New Roman"/>
                <a:cs typeface="Times New Roman"/>
                <a:sym typeface="Times New Roman"/>
              </a:rPr>
              <a:t>)). Но он уже дав</a:t>
            </a:r>
            <a:r>
              <a:rPr lang="ru" sz="1400">
                <a:latin typeface="Times New Roman"/>
                <a:ea typeface="Times New Roman"/>
                <a:cs typeface="Times New Roman"/>
                <a:sym typeface="Times New Roman"/>
              </a:rPr>
              <a:t>но не пополнялся новыми экземплярами, да и вообще сейчас мы мало им пользуемся.</a:t>
            </a:r>
            <a:endParaRPr sz="1400">
              <a:latin typeface="Times New Roman"/>
              <a:ea typeface="Times New Roman"/>
              <a:cs typeface="Times New Roman"/>
              <a:sym typeface="Times New Roman"/>
            </a:endParaRPr>
          </a:p>
          <a:p>
            <a:pPr marL="0" lvl="0" indent="0" algn="just" rtl="0">
              <a:spcBef>
                <a:spcPts val="0"/>
              </a:spcBef>
              <a:spcAft>
                <a:spcPts val="0"/>
              </a:spcAft>
              <a:buNone/>
            </a:pPr>
            <a:r>
              <a:rPr lang="ru" sz="1400">
                <a:latin typeface="Times New Roman"/>
                <a:ea typeface="Times New Roman"/>
                <a:cs typeface="Times New Roman"/>
                <a:sym typeface="Times New Roman"/>
              </a:rPr>
              <a:t>Наверное, это была самая простая вещь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отказаться от пластиковых пакетов, к которой мы</a:t>
            </a:r>
            <a:r>
              <a:rPr lang="ru" sz="1400">
                <a:solidFill>
                  <a:schemeClr val="dk1"/>
                </a:solidFill>
                <a:latin typeface="Times New Roman"/>
                <a:ea typeface="Times New Roman"/>
                <a:cs typeface="Times New Roman"/>
                <a:sym typeface="Times New Roman"/>
              </a:rPr>
              <a:t> все </a:t>
            </a:r>
            <a:r>
              <a:rPr lang="ru" sz="1400">
                <a:latin typeface="Times New Roman"/>
                <a:ea typeface="Times New Roman"/>
                <a:cs typeface="Times New Roman"/>
                <a:sym typeface="Times New Roman"/>
              </a:rPr>
              <a:t>быстро привыкли.</a:t>
            </a:r>
            <a:endParaRPr sz="1400">
              <a:latin typeface="Times New Roman"/>
              <a:ea typeface="Times New Roman"/>
              <a:cs typeface="Times New Roman"/>
              <a:sym typeface="Times New Roman"/>
            </a:endParaRPr>
          </a:p>
          <a:p>
            <a:pPr marL="0" lvl="0" indent="457200" algn="just" rtl="0">
              <a:spcBef>
                <a:spcPts val="0"/>
              </a:spcBef>
              <a:spcAft>
                <a:spcPts val="0"/>
              </a:spcAft>
              <a:buNone/>
            </a:pPr>
            <a:r>
              <a:rPr lang="ru" sz="1400">
                <a:latin typeface="Times New Roman"/>
                <a:ea typeface="Times New Roman"/>
                <a:cs typeface="Times New Roman"/>
                <a:sym typeface="Times New Roman"/>
              </a:rPr>
              <a:t>А у тебя есть любимый шопер? Или только собираешься его купить?</a:t>
            </a:r>
            <a:endParaRPr sz="1400">
              <a:latin typeface="Times New Roman"/>
              <a:ea typeface="Times New Roman"/>
              <a:cs typeface="Times New Roman"/>
              <a:sym typeface="Times New Roman"/>
            </a:endParaRPr>
          </a:p>
          <a:p>
            <a:pPr marL="0" lvl="0" indent="0" algn="just" rtl="0">
              <a:spcBef>
                <a:spcPts val="0"/>
              </a:spcBef>
              <a:spcAft>
                <a:spcPts val="0"/>
              </a:spcAft>
              <a:buNone/>
            </a:pPr>
            <a:r>
              <a:rPr lang="ru" sz="1400">
                <a:latin typeface="Times New Roman"/>
                <a:ea typeface="Times New Roman"/>
                <a:cs typeface="Times New Roman"/>
                <a:sym typeface="Times New Roman"/>
              </a:rPr>
              <a:t>Давайте похвастаемся на фото, у кого самый прикольный шопер!</a:t>
            </a:r>
            <a:endParaRPr sz="1400">
              <a:latin typeface="Times New Roman"/>
              <a:ea typeface="Times New Roman"/>
              <a:cs typeface="Times New Roman"/>
              <a:sym typeface="Times New Roman"/>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e8666d9688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e8666d9688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Еще одна причина пересмотреть свои бытовые привычки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highlight>
                  <a:srgbClr val="FFFFFF"/>
                </a:highlight>
                <a:latin typeface="Times New Roman"/>
                <a:ea typeface="Times New Roman"/>
                <a:cs typeface="Times New Roman"/>
                <a:sym typeface="Times New Roman"/>
              </a:rPr>
              <a:t> пластик опаснее, чем кажется.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Период естественного разложения пластика достигает несколько сотен лет, поэтому переработка отходов является частью глобальной попытки сократить объём вредных веществ, поступающих в </a:t>
            </a:r>
            <a:r>
              <a:rPr lang="ru" sz="1400">
                <a:solidFill>
                  <a:schemeClr val="dk1"/>
                </a:solidFill>
                <a:highlight>
                  <a:srgbClr val="FFFFFF"/>
                </a:highlight>
                <a:uFill>
                  <a:noFill/>
                </a:uFill>
                <a:latin typeface="Times New Roman"/>
                <a:ea typeface="Times New Roman"/>
                <a:cs typeface="Times New Roman"/>
                <a:sym typeface="Times New Roman"/>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окружающую среду</a:t>
            </a:r>
            <a:r>
              <a:rPr lang="ru" sz="1400">
                <a:solidFill>
                  <a:schemeClr val="dk1"/>
                </a:solidFill>
                <a:highlight>
                  <a:srgbClr val="FFFFFF"/>
                </a:highlight>
                <a:latin typeface="Times New Roman"/>
                <a:ea typeface="Times New Roman"/>
                <a:cs typeface="Times New Roman"/>
                <a:sym typeface="Times New Roman"/>
              </a:rPr>
              <a:t>.</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350">
                <a:solidFill>
                  <a:schemeClr val="dk1"/>
                </a:solidFill>
                <a:highlight>
                  <a:srgbClr val="FFFFFF"/>
                </a:highlight>
                <a:latin typeface="Georgia"/>
                <a:ea typeface="Georgia"/>
                <a:cs typeface="Georgia"/>
                <a:sym typeface="Georgia"/>
              </a:rPr>
              <a:t>Люди сейчас используют огромное количество одноразовых вещей, объясняя это тем, что так удобно. </a:t>
            </a:r>
            <a:r>
              <a:rPr lang="ru" sz="1400">
                <a:solidFill>
                  <a:schemeClr val="dk1"/>
                </a:solidFill>
                <a:highlight>
                  <a:srgbClr val="FFFFFF"/>
                </a:highlight>
                <a:latin typeface="Times New Roman"/>
                <a:ea typeface="Times New Roman"/>
                <a:cs typeface="Times New Roman"/>
                <a:sym typeface="Times New Roman"/>
              </a:rPr>
              <a:t>Но зачастую современные блага цивилизации создают не только удобства для людей, но и наносят непоправимый урон природе. </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Одноразовая посуда, пакеты, упаковка, бутылки и различные емкости — самые распространенные виды пластикового мусора, который мы «производим» каждый день. Лишь пять процентов от его объема в конечном итоге подвергается переработке и используется повторно в быту.</a:t>
            </a:r>
            <a:endParaRPr sz="1400">
              <a:solidFill>
                <a:schemeClr val="dk1"/>
              </a:solidFill>
              <a:highlight>
                <a:srgbClr val="FFFFFF"/>
              </a:highlight>
              <a:latin typeface="Times New Roman"/>
              <a:ea typeface="Times New Roman"/>
              <a:cs typeface="Times New Roman"/>
              <a:sym typeface="Times New Roman"/>
            </a:endParaRPr>
          </a:p>
          <a:p>
            <a:pPr marL="0" lvl="0" indent="457200" algn="l" rtl="0">
              <a:spcBef>
                <a:spcPts val="0"/>
              </a:spcBef>
              <a:spcAft>
                <a:spcPts val="0"/>
              </a:spcAft>
              <a:buNone/>
            </a:pPr>
            <a:endParaRPr sz="1400">
              <a:solidFill>
                <a:schemeClr val="dk1"/>
              </a:solidFill>
              <a:highlight>
                <a:srgbClr val="FFFFFF"/>
              </a:highlight>
              <a:latin typeface="Times New Roman"/>
              <a:ea typeface="Times New Roman"/>
              <a:cs typeface="Times New Roman"/>
              <a:sym typeface="Times New Roman"/>
            </a:endParaRPr>
          </a:p>
          <a:p>
            <a:pPr marL="0" lvl="0" indent="0" algn="l" rtl="0">
              <a:spcBef>
                <a:spcPts val="0"/>
              </a:spcBef>
              <a:spcAft>
                <a:spcPts val="0"/>
              </a:spcAft>
              <a:buClr>
                <a:schemeClr val="dk1"/>
              </a:buClr>
              <a:buSzPts val="1100"/>
              <a:buFont typeface="Arial"/>
              <a:buNone/>
            </a:pPr>
            <a:endParaRPr sz="14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e8894fee11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e8894fee11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just" rtl="0">
              <a:lnSpc>
                <a:spcPct val="115000"/>
              </a:lnSpc>
              <a:spcBef>
                <a:spcPts val="0"/>
              </a:spcBef>
              <a:spcAft>
                <a:spcPts val="0"/>
              </a:spcAft>
              <a:buClr>
                <a:schemeClr val="dk1"/>
              </a:buClr>
              <a:buSzPts val="1100"/>
              <a:buFont typeface="Arial"/>
              <a:buNone/>
            </a:pPr>
            <a:r>
              <a:rPr lang="ru" sz="1400">
                <a:solidFill>
                  <a:schemeClr val="dk1"/>
                </a:solidFill>
                <a:latin typeface="Times New Roman"/>
                <a:ea typeface="Times New Roman"/>
                <a:cs typeface="Times New Roman"/>
                <a:sym typeface="Times New Roman"/>
              </a:rPr>
              <a:t>Переработка пластика </a:t>
            </a:r>
            <a:r>
              <a:rPr lang="ru" sz="1400">
                <a:solidFill>
                  <a:schemeClr val="dk1"/>
                </a:solidFill>
                <a:highlight>
                  <a:schemeClr val="lt1"/>
                </a:highlight>
                <a:latin typeface="Times New Roman"/>
                <a:ea typeface="Times New Roman"/>
                <a:cs typeface="Times New Roman"/>
                <a:sym typeface="Times New Roman"/>
              </a:rPr>
              <a:t>–</a:t>
            </a:r>
            <a:r>
              <a:rPr lang="ru" sz="1400">
                <a:solidFill>
                  <a:schemeClr val="dk1"/>
                </a:solidFill>
                <a:latin typeface="Times New Roman"/>
                <a:ea typeface="Times New Roman"/>
                <a:cs typeface="Times New Roman"/>
                <a:sym typeface="Times New Roman"/>
              </a:rPr>
              <a:t> это процесс превращения </a:t>
            </a:r>
            <a:r>
              <a:rPr lang="ru" sz="1400">
                <a:solidFill>
                  <a:schemeClr val="dk1"/>
                </a:solidFill>
                <a:uFill>
                  <a:noFill/>
                </a:uFill>
                <a:latin typeface="Times New Roman"/>
                <a:ea typeface="Times New Roman"/>
                <a:cs typeface="Times New Roman"/>
                <a:sym typeface="Times New Roman"/>
                <a:hlinkClick r:id="rId3">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пластиковых отходов</a:t>
            </a:r>
            <a:r>
              <a:rPr lang="ru" sz="1400">
                <a:solidFill>
                  <a:schemeClr val="dk1"/>
                </a:solidFill>
                <a:latin typeface="Times New Roman"/>
                <a:ea typeface="Times New Roman"/>
                <a:cs typeface="Times New Roman"/>
                <a:sym typeface="Times New Roman"/>
              </a:rPr>
              <a:t> во </a:t>
            </a:r>
            <a:r>
              <a:rPr lang="ru" sz="1400">
                <a:solidFill>
                  <a:schemeClr val="dk1"/>
                </a:solidFill>
                <a:uFill>
                  <a:noFill/>
                </a:uFill>
                <a:latin typeface="Times New Roman"/>
                <a:ea typeface="Times New Roman"/>
                <a:cs typeface="Times New Roman"/>
                <a:sym typeface="Times New Roman"/>
                <a:hlinkClick r:id="rId4">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вторичное сырьё</a:t>
            </a:r>
            <a:r>
              <a:rPr lang="ru" sz="1400">
                <a:solidFill>
                  <a:schemeClr val="dk1"/>
                </a:solidFill>
                <a:latin typeface="Times New Roman"/>
                <a:ea typeface="Times New Roman"/>
                <a:cs typeface="Times New Roman"/>
                <a:sym typeface="Times New Roman"/>
              </a:rPr>
              <a:t>, </a:t>
            </a:r>
            <a:r>
              <a:rPr lang="ru" sz="1400">
                <a:solidFill>
                  <a:schemeClr val="dk1"/>
                </a:solidFill>
                <a:uFill>
                  <a:noFill/>
                </a:uFill>
                <a:latin typeface="Times New Roman"/>
                <a:ea typeface="Times New Roman"/>
                <a:cs typeface="Times New Roman"/>
                <a:sym typeface="Times New Roman"/>
                <a:hlinkClick r:id="rId5">
                  <a:extLst>
                    <a:ext uri="{A12FA001-AC4F-418D-AE19-62706E023703}">
                      <ahyp:hlinkClr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val="tx"/>
                    </a:ext>
                  </a:extLst>
                </a:hlinkClick>
              </a:rPr>
              <a:t>энергию</a:t>
            </a:r>
            <a:r>
              <a:rPr lang="ru" sz="1400">
                <a:solidFill>
                  <a:schemeClr val="dk1"/>
                </a:solidFill>
                <a:latin typeface="Times New Roman"/>
                <a:ea typeface="Times New Roman"/>
                <a:cs typeface="Times New Roman"/>
                <a:sym typeface="Times New Roman"/>
              </a:rPr>
              <a:t>, или продукцию с определенными потребительскими свойствами. </a:t>
            </a:r>
            <a:r>
              <a:rPr lang="ru" sz="1400">
                <a:solidFill>
                  <a:schemeClr val="dk1"/>
                </a:solidFill>
                <a:highlight>
                  <a:srgbClr val="FFFFFF"/>
                </a:highlight>
                <a:latin typeface="Times New Roman"/>
                <a:ea typeface="Times New Roman"/>
                <a:cs typeface="Times New Roman"/>
                <a:sym typeface="Times New Roman"/>
              </a:rPr>
              <a:t>Из отслужившего пластика можно заново сделать упаковку или другие вещи, а не производить новую пластмассу. </a:t>
            </a:r>
            <a:r>
              <a:rPr lang="ru" sz="1400">
                <a:solidFill>
                  <a:srgbClr val="212529"/>
                </a:solidFill>
                <a:highlight>
                  <a:srgbClr val="FFFFFF"/>
                </a:highlight>
                <a:latin typeface="Times New Roman"/>
                <a:ea typeface="Times New Roman"/>
                <a:cs typeface="Times New Roman"/>
                <a:sym typeface="Times New Roman"/>
              </a:rPr>
              <a:t>Важно, что произвести новый качественный материал можно только из вторсырья без примесей, поэтому перед переработкой пластика его нужно сортировать. Для этого была разработана система маркировки изделий, которую можно найти на каждой пластиковой вещи. </a:t>
            </a:r>
            <a:endParaRPr sz="1400">
              <a:solidFill>
                <a:srgbClr val="212529"/>
              </a:solidFill>
              <a:highlight>
                <a:srgbClr val="FFFFFF"/>
              </a:highlight>
              <a:latin typeface="Times New Roman"/>
              <a:ea typeface="Times New Roman"/>
              <a:cs typeface="Times New Roman"/>
              <a:sym typeface="Times New Roman"/>
            </a:endParaRPr>
          </a:p>
          <a:p>
            <a:pPr marL="0" lvl="0" indent="457200" algn="just" rtl="0">
              <a:lnSpc>
                <a:spcPct val="115000"/>
              </a:lnSpc>
              <a:spcBef>
                <a:spcPts val="0"/>
              </a:spcBef>
              <a:spcAft>
                <a:spcPts val="0"/>
              </a:spcAft>
              <a:buClr>
                <a:schemeClr val="dk1"/>
              </a:buClr>
              <a:buSzPts val="1100"/>
              <a:buFont typeface="Arial"/>
              <a:buNone/>
            </a:pPr>
            <a:r>
              <a:rPr lang="ru" sz="1400">
                <a:solidFill>
                  <a:srgbClr val="212529"/>
                </a:solidFill>
                <a:highlight>
                  <a:srgbClr val="FFFFFF"/>
                </a:highlight>
                <a:latin typeface="Times New Roman"/>
                <a:ea typeface="Times New Roman"/>
                <a:cs typeface="Times New Roman"/>
                <a:sym typeface="Times New Roman"/>
              </a:rPr>
              <a:t>Вторичный пластик подходит для производства труб, дачного инвентаря и декора – пластиковую мебель, красивые кашпо, ограды для клумб и лейки можно сделать из переработанного пластика. Две переработанные зубные щетки превращаются в одну ручку для письма, из 500 кроссовок можно сделать 1 метр покрытия для детской площадки, 5000 полиэтиленовых пакетов превращаются в лавочку, а 8 бутылок в футболку. Звучит как волшебство, но это действительно то, что можно сделать из мусора, если не просто выбросить его.</a:t>
            </a:r>
            <a:endParaRPr sz="1400">
              <a:solidFill>
                <a:srgbClr val="212529"/>
              </a:solidFill>
              <a:highlight>
                <a:srgbClr val="FFFFFF"/>
              </a:highlight>
              <a:latin typeface="Times New Roman"/>
              <a:ea typeface="Times New Roman"/>
              <a:cs typeface="Times New Roman"/>
              <a:sym typeface="Times New Roman"/>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ed7a26834e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ed7a26834e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400">
                <a:latin typeface="Times New Roman"/>
                <a:ea typeface="Times New Roman"/>
                <a:cs typeface="Times New Roman"/>
                <a:sym typeface="Times New Roman"/>
              </a:rPr>
              <a:t>Это примеры активностей. Их может и больше, если ты проявишь смекалку и инициативу. </a:t>
            </a:r>
            <a:endParaRPr sz="1400">
              <a:latin typeface="Times New Roman"/>
              <a:ea typeface="Times New Roman"/>
              <a:cs typeface="Times New Roman"/>
              <a:sym typeface="Times New Roman"/>
            </a:endParaRPr>
          </a:p>
          <a:p>
            <a:pPr marL="0" lvl="0" indent="0" algn="l" rtl="0">
              <a:spcBef>
                <a:spcPts val="0"/>
              </a:spcBef>
              <a:spcAft>
                <a:spcPts val="0"/>
              </a:spcAft>
              <a:buNone/>
            </a:pPr>
            <a:r>
              <a:rPr lang="ru" sz="1400">
                <a:latin typeface="Times New Roman"/>
                <a:ea typeface="Times New Roman"/>
                <a:cs typeface="Times New Roman"/>
                <a:sym typeface="Times New Roman"/>
              </a:rPr>
              <a:t>Мы предлагаем тебе присоединится к людям неравнодушным к проблемам экологии.</a:t>
            </a:r>
            <a:endParaRPr sz="1400">
              <a:latin typeface="Times New Roman"/>
              <a:ea typeface="Times New Roman"/>
              <a:cs typeface="Times New Roman"/>
              <a:sym typeface="Times New Roman"/>
            </a:endParaRPr>
          </a:p>
          <a:p>
            <a:pPr marL="0" lvl="0" indent="0" algn="l" rtl="0">
              <a:spcBef>
                <a:spcPts val="0"/>
              </a:spcBef>
              <a:spcAft>
                <a:spcPts val="0"/>
              </a:spcAft>
              <a:buNone/>
            </a:pPr>
            <a:r>
              <a:rPr lang="ru" sz="1400">
                <a:latin typeface="Times New Roman"/>
                <a:ea typeface="Times New Roman"/>
                <a:cs typeface="Times New Roman"/>
                <a:sym typeface="Times New Roman"/>
              </a:rPr>
              <a:t>Для этого в рамках акции совершай как можно больше эко-позитивных действий, фотографируй и размещай фото.</a:t>
            </a:r>
            <a:endParaRPr sz="1400">
              <a:latin typeface="Times New Roman"/>
              <a:ea typeface="Times New Roman"/>
              <a:cs typeface="Times New Roman"/>
              <a:sym typeface="Times New Roman"/>
            </a:endParaRPr>
          </a:p>
          <a:p>
            <a:pPr marL="0" lvl="0" indent="0" algn="l" rtl="0">
              <a:spcBef>
                <a:spcPts val="0"/>
              </a:spcBef>
              <a:spcAft>
                <a:spcPts val="0"/>
              </a:spcAft>
              <a:buNone/>
            </a:pPr>
            <a:r>
              <a:rPr lang="ru" sz="1400">
                <a:latin typeface="Times New Roman"/>
                <a:ea typeface="Times New Roman"/>
                <a:cs typeface="Times New Roman"/>
                <a:sym typeface="Times New Roman"/>
              </a:rPr>
              <a:t>Доступный интернет ресурс лучше определить совместно с учителями.</a:t>
            </a:r>
            <a:endParaRPr sz="1400">
              <a:latin typeface="Times New Roman"/>
              <a:ea typeface="Times New Roman"/>
              <a:cs typeface="Times New Roman"/>
              <a:sym typeface="Times New Roman"/>
            </a:endParaRPr>
          </a:p>
          <a:p>
            <a:pPr marL="0" lvl="0" indent="0" algn="l" rtl="0">
              <a:spcBef>
                <a:spcPts val="0"/>
              </a:spcBef>
              <a:spcAft>
                <a:spcPts val="0"/>
              </a:spcAft>
              <a:buNone/>
            </a:pPr>
            <a:r>
              <a:rPr lang="ru" sz="1400">
                <a:latin typeface="Times New Roman"/>
                <a:ea typeface="Times New Roman"/>
                <a:cs typeface="Times New Roman"/>
                <a:sym typeface="Times New Roman"/>
              </a:rPr>
              <a:t>В конце сентября будут подведены итоги, три самых активных участника в каждой школе получат призы </a:t>
            </a:r>
            <a:br>
              <a:rPr lang="ru" sz="1400">
                <a:latin typeface="Times New Roman"/>
                <a:ea typeface="Times New Roman"/>
                <a:cs typeface="Times New Roman"/>
                <a:sym typeface="Times New Roman"/>
              </a:rPr>
            </a:br>
            <a:r>
              <a:rPr lang="ru" sz="1400">
                <a:latin typeface="Times New Roman"/>
                <a:ea typeface="Times New Roman"/>
                <a:cs typeface="Times New Roman"/>
                <a:sym typeface="Times New Roman"/>
              </a:rPr>
              <a:t>от Октябрьской железной дороги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 филиала ОАО </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РЖД</a:t>
            </a:r>
            <a:r>
              <a:rPr lang="ru" sz="1400">
                <a:solidFill>
                  <a:schemeClr val="dk1"/>
                </a:solidFill>
                <a:highlight>
                  <a:schemeClr val="lt1"/>
                </a:highlight>
                <a:latin typeface="Times New Roman"/>
                <a:ea typeface="Times New Roman"/>
                <a:cs typeface="Times New Roman"/>
                <a:sym typeface="Times New Roman"/>
              </a:rPr>
              <a:t>»</a:t>
            </a:r>
            <a:r>
              <a:rPr lang="ru" sz="1400">
                <a:latin typeface="Times New Roman"/>
                <a:ea typeface="Times New Roman"/>
                <a:cs typeface="Times New Roman"/>
                <a:sym typeface="Times New Roman"/>
              </a:rPr>
              <a:t>.</a:t>
            </a:r>
            <a:endParaRPr sz="1400">
              <a:latin typeface="Times New Roman"/>
              <a:ea typeface="Times New Roman"/>
              <a:cs typeface="Times New Roman"/>
              <a:sym typeface="Times New Roman"/>
            </a:endParaRPr>
          </a:p>
          <a:p>
            <a:pPr marL="0" lvl="0" indent="0" algn="l" rtl="0">
              <a:spcBef>
                <a:spcPts val="0"/>
              </a:spcBef>
              <a:spcAft>
                <a:spcPts val="0"/>
              </a:spcAft>
              <a:buNone/>
            </a:pPr>
            <a:r>
              <a:rPr lang="ru" sz="1400">
                <a:latin typeface="Times New Roman"/>
                <a:ea typeface="Times New Roman"/>
                <a:cs typeface="Times New Roman"/>
                <a:sym typeface="Times New Roman"/>
              </a:rPr>
              <a:t>А все вместе мы получим чистую природу и здоровую планету!</a:t>
            </a:r>
            <a:endParaRPr sz="1400">
              <a:latin typeface="Times New Roman"/>
              <a:ea typeface="Times New Roman"/>
              <a:cs typeface="Times New Roman"/>
              <a:sym typeface="Times New Roman"/>
            </a:endParaRPr>
          </a:p>
          <a:p>
            <a:pPr marL="0" lvl="0" indent="457200" algn="just" rtl="0">
              <a:spcBef>
                <a:spcPts val="0"/>
              </a:spcBef>
              <a:spcAft>
                <a:spcPts val="0"/>
              </a:spcAft>
              <a:buClr>
                <a:schemeClr val="dk1"/>
              </a:buClr>
              <a:buSzPts val="1100"/>
              <a:buFont typeface="Arial"/>
              <a:buNone/>
            </a:pPr>
            <a:endParaRPr sz="1400">
              <a:latin typeface="Times New Roman"/>
              <a:ea typeface="Times New Roman"/>
              <a:cs typeface="Times New Roman"/>
              <a:sym typeface="Times New Roma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e8666d9688_1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e8666d9688_1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457200" algn="l"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Сегодня люди пытаются решить те экологические проблемы, которые уже существуют. Но ведь легче и разумнее не создавать этих проблем.</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r>
              <a:rPr lang="ru" sz="1400">
                <a:solidFill>
                  <a:schemeClr val="dk1"/>
                </a:solidFill>
                <a:highlight>
                  <a:srgbClr val="FFFFFF"/>
                </a:highlight>
                <a:latin typeface="Times New Roman"/>
                <a:ea typeface="Times New Roman"/>
                <a:cs typeface="Times New Roman"/>
                <a:sym typeface="Times New Roman"/>
              </a:rPr>
              <a:t>Наша страна встала на путь разумного потребления и бережного отношения к природе, поддерживая экологические движения и проекты, делая то, что нам под силу, мы сможем продолжить двигаться в полезном и правильном направлении.</a:t>
            </a:r>
            <a:endParaRPr sz="1400">
              <a:solidFill>
                <a:schemeClr val="dk1"/>
              </a:solidFill>
              <a:highlight>
                <a:srgbClr val="FFFFFF"/>
              </a:highlight>
              <a:latin typeface="Times New Roman"/>
              <a:ea typeface="Times New Roman"/>
              <a:cs typeface="Times New Roman"/>
              <a:sym typeface="Times New Roman"/>
            </a:endParaRPr>
          </a:p>
          <a:p>
            <a:pPr marL="0" lvl="0" indent="457200" algn="just" rtl="0">
              <a:spcBef>
                <a:spcPts val="0"/>
              </a:spcBef>
              <a:spcAft>
                <a:spcPts val="0"/>
              </a:spcAft>
              <a:buNone/>
            </a:pPr>
            <a:endParaRPr sz="1400">
              <a:solidFill>
                <a:schemeClr val="dk1"/>
              </a:solidFill>
              <a:highlight>
                <a:srgbClr val="FFFFFF"/>
              </a:highlight>
              <a:latin typeface="Times New Roman"/>
              <a:ea typeface="Times New Roman"/>
              <a:cs typeface="Times New Roman"/>
              <a:sym typeface="Times New Roman"/>
            </a:endParaRPr>
          </a:p>
          <a:p>
            <a:pPr marL="0" lvl="0" indent="0" algn="ctr" rtl="0">
              <a:spcBef>
                <a:spcPts val="0"/>
              </a:spcBef>
              <a:spcAft>
                <a:spcPts val="0"/>
              </a:spcAft>
              <a:buClr>
                <a:schemeClr val="dk1"/>
              </a:buClr>
              <a:buSzPts val="1100"/>
              <a:buFont typeface="Arial"/>
              <a:buNone/>
            </a:pPr>
            <a:r>
              <a:rPr lang="ru" sz="1800">
                <a:solidFill>
                  <a:schemeClr val="dk1"/>
                </a:solidFill>
                <a:latin typeface="Times New Roman"/>
                <a:ea typeface="Times New Roman"/>
                <a:cs typeface="Times New Roman"/>
                <a:sym typeface="Times New Roman"/>
              </a:rPr>
              <a:t>Береги природу. И она ответит тебе взаимностью!</a:t>
            </a:r>
            <a:endParaRPr sz="1800">
              <a:solidFill>
                <a:schemeClr val="dk1"/>
              </a:solidFill>
              <a:highlight>
                <a:srgbClr val="FFFFFF"/>
              </a:highlight>
              <a:latin typeface="Times New Roman"/>
              <a:ea typeface="Times New Roman"/>
              <a:cs typeface="Times New Roman"/>
              <a:sym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
        <p:cNvGrpSpPr/>
        <p:nvPr/>
      </p:nvGrpSpPr>
      <p:grpSpPr>
        <a:xfrm>
          <a:off x="0" y="0"/>
          <a:ext cx="0" cy="0"/>
          <a:chOff x="0" y="0"/>
          <a:chExt cx="0" cy="0"/>
        </a:xfrm>
      </p:grpSpPr>
      <p:sp>
        <p:nvSpPr>
          <p:cNvPr id="11" name="Google Shape;11;p2"/>
          <p:cNvSpPr txBox="1">
            <a:spLocks noGrp="1"/>
          </p:cNvSpPr>
          <p:nvPr>
            <p:ph type="ctrTitle"/>
          </p:nvPr>
        </p:nvSpPr>
        <p:spPr>
          <a:xfrm>
            <a:off x="1261201" y="744575"/>
            <a:ext cx="75711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 name="Google Shape;12;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9" name="Google Shape;19;p4"/>
          <p:cNvSpPr txBox="1">
            <a:spLocks noGrp="1"/>
          </p:cNvSpPr>
          <p:nvPr>
            <p:ph type="body" idx="1"/>
          </p:nvPr>
        </p:nvSpPr>
        <p:spPr>
          <a:xfrm>
            <a:off x="1250100" y="1152475"/>
            <a:ext cx="75822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3" name="Google Shape;23;p5"/>
          <p:cNvSpPr txBox="1">
            <a:spLocks noGrp="1"/>
          </p:cNvSpPr>
          <p:nvPr>
            <p:ph type="body" idx="1"/>
          </p:nvPr>
        </p:nvSpPr>
        <p:spPr>
          <a:xfrm>
            <a:off x="1250225" y="1152475"/>
            <a:ext cx="30615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1" name="Google Shape;31;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9" name="Google Shape;39;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0" name="Google Shape;40;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1" name="Google Shape;4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2"/>
        <p:cNvGrpSpPr/>
        <p:nvPr/>
      </p:nvGrpSpPr>
      <p:grpSpPr>
        <a:xfrm>
          <a:off x="0" y="0"/>
          <a:ext cx="0" cy="0"/>
          <a:chOff x="0" y="0"/>
          <a:chExt cx="0" cy="0"/>
        </a:xfrm>
      </p:grpSpPr>
      <p:sp>
        <p:nvSpPr>
          <p:cNvPr id="43" name="Google Shape;43;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4" name="Google Shape;4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5"/>
        <p:cNvGrpSpPr/>
        <p:nvPr/>
      </p:nvGrpSpPr>
      <p:grpSpPr>
        <a:xfrm>
          <a:off x="0" y="0"/>
          <a:ext cx="0" cy="0"/>
          <a:chOff x="0" y="0"/>
          <a:chExt cx="0" cy="0"/>
        </a:xfrm>
      </p:grpSpPr>
      <p:sp>
        <p:nvSpPr>
          <p:cNvPr id="46" name="Google Shape;46;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7" name="Google Shape;47;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8" name="Google Shape;48;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9"/>
        <p:cNvGrpSpPr/>
        <p:nvPr/>
      </p:nvGrpSpPr>
      <p:grpSpPr>
        <a:xfrm>
          <a:off x="0" y="0"/>
          <a:ext cx="0" cy="0"/>
          <a:chOff x="0" y="0"/>
          <a:chExt cx="0" cy="0"/>
        </a:xfrm>
      </p:grpSpPr>
      <p:sp>
        <p:nvSpPr>
          <p:cNvPr id="50" name="Google Shape;50;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dpi="0" rotWithShape="1">
          <a:blip r:embed="rId13"/>
          <a:srcRect/>
          <a:tile tx="0" ty="0" sx="100000" sy="100000" flip="none" algn="tl"/>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250225" y="445025"/>
            <a:ext cx="75822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1250100" y="1152475"/>
            <a:ext cx="75822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pic>
        <p:nvPicPr>
          <p:cNvPr id="9" name="Google Shape;9;p1"/>
          <p:cNvPicPr preferRelativeResize="0"/>
          <p:nvPr/>
        </p:nvPicPr>
        <p:blipFill>
          <a:blip r:embed="rId14">
            <a:alphaModFix/>
          </a:blip>
          <a:stretch>
            <a:fillRect/>
          </a:stretch>
        </p:blipFill>
        <p:spPr>
          <a:xfrm>
            <a:off x="0" y="0"/>
            <a:ext cx="1068049" cy="51435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6" name="Google Shape;56;p13"/>
          <p:cNvSpPr txBox="1">
            <a:spLocks noGrp="1"/>
          </p:cNvSpPr>
          <p:nvPr>
            <p:ph type="subTitle" idx="1"/>
          </p:nvPr>
        </p:nvSpPr>
        <p:spPr>
          <a:xfrm>
            <a:off x="1606876" y="529895"/>
            <a:ext cx="6714300" cy="2122500"/>
          </a:xfrm>
          <a:prstGeom prst="rect">
            <a:avLst/>
          </a:prstGeom>
        </p:spPr>
        <p:txBody>
          <a:bodyPr spcFirstLastPara="1" wrap="square" lIns="91425" tIns="91425" rIns="91425" bIns="91425" anchor="t" anchorCtr="0">
            <a:noAutofit/>
          </a:bodyPr>
          <a:lstStyle/>
          <a:p>
            <a:r>
              <a:rPr lang="ru-RU" sz="4400" cap="all" dirty="0" smtClean="0">
                <a:latin typeface="Monotype Corsiva" pitchFamily="66" charset="0"/>
              </a:rPr>
              <a:t>ВСЕРОССИЙСКИЙ ПЕДАГОГИЧЕСКИЙ КОНКУРС</a:t>
            </a:r>
            <a:br>
              <a:rPr lang="ru-RU" sz="4400" cap="all" dirty="0" smtClean="0">
                <a:latin typeface="Monotype Corsiva" pitchFamily="66" charset="0"/>
              </a:rPr>
            </a:br>
            <a:r>
              <a:rPr lang="ru-RU" sz="4400" cap="all" dirty="0" smtClean="0">
                <a:latin typeface="Monotype Corsiva" pitchFamily="66" charset="0"/>
              </a:rPr>
              <a:t>«ЭКОЛОГИЯ — ДЕЛО КАЖДОГО»</a:t>
            </a:r>
            <a:endParaRPr lang="ru-RU" sz="4400" cap="all" dirty="0">
              <a:latin typeface="Monotype Corsiva" pitchFamily="66" charset="0"/>
            </a:endParaRPr>
          </a:p>
        </p:txBody>
      </p:sp>
      <p:sp>
        <p:nvSpPr>
          <p:cNvPr id="5" name="Заголовок 4"/>
          <p:cNvSpPr>
            <a:spLocks noGrp="1"/>
          </p:cNvSpPr>
          <p:nvPr>
            <p:ph type="ctrTitle"/>
          </p:nvPr>
        </p:nvSpPr>
        <p:spPr>
          <a:xfrm>
            <a:off x="1261201" y="353084"/>
            <a:ext cx="7571100" cy="4354717"/>
          </a:xfrm>
        </p:spPr>
        <p:txBody>
          <a:bodyPr/>
          <a:lstStyle/>
          <a:p>
            <a:endParaRPr lang="ru-RU"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dirty="0">
                <a:latin typeface="Times New Roman" pitchFamily="18" charset="0"/>
                <a:cs typeface="Times New Roman" pitchFamily="18" charset="0"/>
              </a:rPr>
              <a:t>Экология это и просто и сложно</a:t>
            </a:r>
            <a:endParaRPr>
              <a:latin typeface="Times New Roman" pitchFamily="18" charset="0"/>
              <a:cs typeface="Times New Roman" pitchFamily="18" charset="0"/>
            </a:endParaRPr>
          </a:p>
          <a:p>
            <a:pPr marL="0" lvl="0" indent="0" algn="ctr" rtl="0">
              <a:spcBef>
                <a:spcPts val="0"/>
              </a:spcBef>
              <a:spcAft>
                <a:spcPts val="0"/>
              </a:spcAft>
              <a:buNone/>
            </a:pPr>
            <a:endParaRPr/>
          </a:p>
        </p:txBody>
      </p:sp>
      <p:pic>
        <p:nvPicPr>
          <p:cNvPr id="63" name="Google Shape;63;p14"/>
          <p:cNvPicPr preferRelativeResize="0"/>
          <p:nvPr/>
        </p:nvPicPr>
        <p:blipFill rotWithShape="1">
          <a:blip r:embed="rId3">
            <a:alphaModFix/>
          </a:blip>
          <a:srcRect t="16112" b="12844"/>
          <a:stretch/>
        </p:blipFill>
        <p:spPr>
          <a:xfrm>
            <a:off x="1466825" y="1214438"/>
            <a:ext cx="6864024" cy="2714625"/>
          </a:xfrm>
          <a:prstGeom prst="rect">
            <a:avLst/>
          </a:prstGeom>
          <a:noFill/>
          <a:ln>
            <a:noFill/>
          </a:ln>
        </p:spPr>
      </p:pic>
      <p:sp>
        <p:nvSpPr>
          <p:cNvPr id="64" name="Google Shape;64;p14"/>
          <p:cNvSpPr txBox="1"/>
          <p:nvPr/>
        </p:nvSpPr>
        <p:spPr>
          <a:xfrm>
            <a:off x="1372325" y="4214825"/>
            <a:ext cx="7338000" cy="461635"/>
          </a:xfrm>
          <a:prstGeom prst="rect">
            <a:avLst/>
          </a:prstGeom>
          <a:no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ru" sz="1800" dirty="0">
                <a:latin typeface="Times New Roman" pitchFamily="18" charset="0"/>
                <a:cs typeface="Times New Roman" pitchFamily="18" charset="0"/>
              </a:rPr>
              <a:t>Проблем экологии легче избежать, чем бороться с их последствиями</a:t>
            </a:r>
            <a:endParaRPr sz="180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5"/>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b="1" dirty="0">
                <a:solidFill>
                  <a:srgbClr val="0070C0"/>
                </a:solidFill>
                <a:latin typeface="Times New Roman" pitchFamily="18" charset="0"/>
                <a:cs typeface="Times New Roman" pitchFamily="18" charset="0"/>
              </a:rPr>
              <a:t>Что я могу сделать для экологии?</a:t>
            </a:r>
            <a:endParaRPr b="1">
              <a:solidFill>
                <a:srgbClr val="0070C0"/>
              </a:solidFill>
              <a:latin typeface="Times New Roman" pitchFamily="18" charset="0"/>
              <a:cs typeface="Times New Roman" pitchFamily="18" charset="0"/>
            </a:endParaRPr>
          </a:p>
        </p:txBody>
      </p:sp>
      <p:sp>
        <p:nvSpPr>
          <p:cNvPr id="70" name="Google Shape;70;p15"/>
          <p:cNvSpPr txBox="1">
            <a:spLocks noGrp="1"/>
          </p:cNvSpPr>
          <p:nvPr>
            <p:ph type="body" idx="1"/>
          </p:nvPr>
        </p:nvSpPr>
        <p:spPr>
          <a:xfrm>
            <a:off x="1167897" y="1181275"/>
            <a:ext cx="7750828" cy="3416400"/>
          </a:xfrm>
          <a:prstGeom prst="rect">
            <a:avLst/>
          </a:prstGeom>
        </p:spPr>
        <p:txBody>
          <a:bodyPr spcFirstLastPara="1" wrap="square" lIns="91425" tIns="91425" rIns="91425" bIns="91425" anchor="t" anchorCtr="0">
            <a:normAutofit fontScale="77500" lnSpcReduction="20000"/>
          </a:bodyPr>
          <a:lstStyle/>
          <a:p>
            <a:pPr marL="0" lvl="0" indent="457200" algn="just" rtl="0">
              <a:spcBef>
                <a:spcPts val="0"/>
              </a:spcBef>
              <a:spcAft>
                <a:spcPts val="0"/>
              </a:spcAft>
              <a:buNone/>
            </a:pPr>
            <a:r>
              <a:rPr lang="ru" sz="2400" dirty="0">
                <a:solidFill>
                  <a:schemeClr val="dk1"/>
                </a:solidFill>
                <a:latin typeface="Times New Roman" pitchFamily="18" charset="0"/>
                <a:cs typeface="Times New Roman" pitchFamily="18" charset="0"/>
              </a:rPr>
              <a:t>Как ты уже понял, тебя ждут добрые дела на пользу экологии.</a:t>
            </a:r>
            <a:endParaRPr sz="2400">
              <a:solidFill>
                <a:schemeClr val="dk1"/>
              </a:solidFill>
              <a:latin typeface="Times New Roman" pitchFamily="18" charset="0"/>
              <a:cs typeface="Times New Roman" pitchFamily="18" charset="0"/>
            </a:endParaRPr>
          </a:p>
          <a:p>
            <a:pPr marL="0" lvl="0" indent="0" algn="just" rtl="0">
              <a:spcBef>
                <a:spcPts val="0"/>
              </a:spcBef>
              <a:spcAft>
                <a:spcPts val="0"/>
              </a:spcAft>
              <a:buNone/>
            </a:pPr>
            <a:r>
              <a:rPr lang="ru" sz="2400" dirty="0">
                <a:solidFill>
                  <a:schemeClr val="dk1"/>
                </a:solidFill>
                <a:latin typeface="Times New Roman" pitchFamily="18" charset="0"/>
                <a:cs typeface="Times New Roman" pitchFamily="18" charset="0"/>
              </a:rPr>
              <a:t>Уверена, что много из услышанного ты уже знаешь и делаешь.</a:t>
            </a:r>
            <a:endParaRPr sz="2400">
              <a:solidFill>
                <a:schemeClr val="dk1"/>
              </a:solidFill>
              <a:latin typeface="Times New Roman" pitchFamily="18" charset="0"/>
              <a:cs typeface="Times New Roman" pitchFamily="18" charset="0"/>
            </a:endParaRPr>
          </a:p>
          <a:p>
            <a:pPr marL="0" lvl="0" indent="457200" algn="just" rtl="0">
              <a:spcBef>
                <a:spcPts val="0"/>
              </a:spcBef>
              <a:spcAft>
                <a:spcPts val="0"/>
              </a:spcAft>
              <a:buNone/>
            </a:pPr>
            <a:r>
              <a:rPr lang="ru" sz="2400" dirty="0">
                <a:solidFill>
                  <a:schemeClr val="dk1"/>
                </a:solidFill>
                <a:latin typeface="Times New Roman" pitchFamily="18" charset="0"/>
                <a:cs typeface="Times New Roman" pitchFamily="18" charset="0"/>
              </a:rPr>
              <a:t>В дни Акции </a:t>
            </a:r>
            <a:r>
              <a:rPr lang="ru" sz="2400" dirty="0">
                <a:solidFill>
                  <a:schemeClr val="dk1"/>
                </a:solidFill>
                <a:highlight>
                  <a:schemeClr val="lt1"/>
                </a:highlight>
                <a:latin typeface="Times New Roman" pitchFamily="18" charset="0"/>
                <a:cs typeface="Times New Roman" pitchFamily="18" charset="0"/>
              </a:rPr>
              <a:t>«</a:t>
            </a:r>
            <a:r>
              <a:rPr lang="ru" sz="2400" dirty="0">
                <a:solidFill>
                  <a:schemeClr val="dk1"/>
                </a:solidFill>
                <a:latin typeface="Times New Roman" pitchFamily="18" charset="0"/>
                <a:cs typeface="Times New Roman" pitchFamily="18" charset="0"/>
              </a:rPr>
              <a:t>Зеленая декада</a:t>
            </a:r>
            <a:r>
              <a:rPr lang="ru" sz="2400" dirty="0">
                <a:solidFill>
                  <a:schemeClr val="dk1"/>
                </a:solidFill>
                <a:highlight>
                  <a:schemeClr val="lt1"/>
                </a:highlight>
                <a:latin typeface="Times New Roman" pitchFamily="18" charset="0"/>
                <a:cs typeface="Times New Roman" pitchFamily="18" charset="0"/>
              </a:rPr>
              <a:t>»</a:t>
            </a:r>
            <a:r>
              <a:rPr lang="ru" sz="2400" dirty="0">
                <a:solidFill>
                  <a:schemeClr val="dk1"/>
                </a:solidFill>
                <a:latin typeface="Times New Roman" pitchFamily="18" charset="0"/>
                <a:cs typeface="Times New Roman" pitchFamily="18" charset="0"/>
              </a:rPr>
              <a:t> мы предлагаем тебе еще  </a:t>
            </a:r>
            <a:br>
              <a:rPr lang="ru" sz="2400" dirty="0">
                <a:solidFill>
                  <a:schemeClr val="dk1"/>
                </a:solidFill>
                <a:latin typeface="Times New Roman" pitchFamily="18" charset="0"/>
                <a:cs typeface="Times New Roman" pitchFamily="18" charset="0"/>
              </a:rPr>
            </a:br>
            <a:r>
              <a:rPr lang="ru" sz="2400" dirty="0">
                <a:solidFill>
                  <a:schemeClr val="dk1"/>
                </a:solidFill>
                <a:latin typeface="Times New Roman" pitchFamily="18" charset="0"/>
                <a:cs typeface="Times New Roman" pitchFamily="18" charset="0"/>
              </a:rPr>
              <a:t>и делать фото твоих добрых дел. И в итоге мы увидим, </a:t>
            </a:r>
            <a:br>
              <a:rPr lang="ru" sz="2400" dirty="0">
                <a:solidFill>
                  <a:schemeClr val="dk1"/>
                </a:solidFill>
                <a:latin typeface="Times New Roman" pitchFamily="18" charset="0"/>
                <a:cs typeface="Times New Roman" pitchFamily="18" charset="0"/>
              </a:rPr>
            </a:br>
            <a:r>
              <a:rPr lang="ru" sz="2400" dirty="0">
                <a:solidFill>
                  <a:schemeClr val="dk1"/>
                </a:solidFill>
                <a:latin typeface="Times New Roman" pitchFamily="18" charset="0"/>
                <a:cs typeface="Times New Roman" pitchFamily="18" charset="0"/>
              </a:rPr>
              <a:t>сколько нас - неравнодушных </a:t>
            </a:r>
            <a:br>
              <a:rPr lang="ru" sz="2400" dirty="0">
                <a:solidFill>
                  <a:schemeClr val="dk1"/>
                </a:solidFill>
                <a:latin typeface="Times New Roman" pitchFamily="18" charset="0"/>
                <a:cs typeface="Times New Roman" pitchFamily="18" charset="0"/>
              </a:rPr>
            </a:br>
            <a:r>
              <a:rPr lang="ru" sz="2400" dirty="0">
                <a:solidFill>
                  <a:schemeClr val="dk1"/>
                </a:solidFill>
                <a:latin typeface="Times New Roman" pitchFamily="18" charset="0"/>
                <a:cs typeface="Times New Roman" pitchFamily="18" charset="0"/>
              </a:rPr>
              <a:t>к проблемам экологии!</a:t>
            </a:r>
            <a:endParaRPr sz="2400">
              <a:solidFill>
                <a:schemeClr val="dk1"/>
              </a:solidFill>
              <a:latin typeface="Times New Roman" pitchFamily="18" charset="0"/>
              <a:cs typeface="Times New Roman" pitchFamily="18" charset="0"/>
            </a:endParaRPr>
          </a:p>
          <a:p>
            <a:pPr marL="0" lvl="0" indent="0" algn="just" rtl="0">
              <a:spcBef>
                <a:spcPts val="0"/>
              </a:spcBef>
              <a:spcAft>
                <a:spcPts val="0"/>
              </a:spcAft>
              <a:buNone/>
            </a:pPr>
            <a:endParaRPr sz="2400">
              <a:solidFill>
                <a:schemeClr val="dk1"/>
              </a:solidFill>
              <a:latin typeface="Times New Roman" pitchFamily="18" charset="0"/>
              <a:cs typeface="Times New Roman" pitchFamily="18" charset="0"/>
            </a:endParaRPr>
          </a:p>
          <a:p>
            <a:pPr marL="0" lvl="0" indent="0" algn="just" rtl="0">
              <a:spcBef>
                <a:spcPts val="0"/>
              </a:spcBef>
              <a:spcAft>
                <a:spcPts val="0"/>
              </a:spcAft>
              <a:buNone/>
            </a:pPr>
            <a:r>
              <a:rPr lang="ru" sz="2400" dirty="0" smtClean="0">
                <a:solidFill>
                  <a:schemeClr val="dk1"/>
                </a:solidFill>
                <a:latin typeface="Times New Roman" pitchFamily="18" charset="0"/>
                <a:cs typeface="Times New Roman" pitchFamily="18" charset="0"/>
              </a:rPr>
              <a:t>А</a:t>
            </a:r>
            <a:r>
              <a:rPr lang="en-US" sz="2400" dirty="0" smtClean="0">
                <a:solidFill>
                  <a:schemeClr val="dk1"/>
                </a:solidFill>
                <a:latin typeface="Times New Roman" pitchFamily="18" charset="0"/>
                <a:cs typeface="Times New Roman" pitchFamily="18" charset="0"/>
              </a:rPr>
              <a:t> </a:t>
            </a:r>
            <a:r>
              <a:rPr lang="ru" sz="2400" dirty="0" smtClean="0">
                <a:solidFill>
                  <a:schemeClr val="dk1"/>
                </a:solidFill>
                <a:latin typeface="Times New Roman" pitchFamily="18" charset="0"/>
                <a:cs typeface="Times New Roman" pitchFamily="18" charset="0"/>
              </a:rPr>
              <a:t>вместе </a:t>
            </a:r>
            <a:r>
              <a:rPr lang="ru" sz="2400" dirty="0">
                <a:solidFill>
                  <a:schemeClr val="dk1"/>
                </a:solidFill>
                <a:latin typeface="Times New Roman" pitchFamily="18" charset="0"/>
                <a:cs typeface="Times New Roman" pitchFamily="18" charset="0"/>
              </a:rPr>
              <a:t>и лучше и больше</a:t>
            </a:r>
            <a:br>
              <a:rPr lang="ru" sz="2400" dirty="0">
                <a:solidFill>
                  <a:schemeClr val="dk1"/>
                </a:solidFill>
                <a:latin typeface="Times New Roman" pitchFamily="18" charset="0"/>
                <a:cs typeface="Times New Roman" pitchFamily="18" charset="0"/>
              </a:rPr>
            </a:br>
            <a:r>
              <a:rPr lang="ru" sz="2400" dirty="0">
                <a:solidFill>
                  <a:schemeClr val="dk1"/>
                </a:solidFill>
                <a:latin typeface="Times New Roman" pitchFamily="18" charset="0"/>
                <a:cs typeface="Times New Roman" pitchFamily="18" charset="0"/>
              </a:rPr>
              <a:t>получится всего сделать.</a:t>
            </a:r>
            <a:endParaRPr sz="2400">
              <a:solidFill>
                <a:schemeClr val="dk1"/>
              </a:solidFill>
              <a:latin typeface="Times New Roman" pitchFamily="18" charset="0"/>
              <a:cs typeface="Times New Roman" pitchFamily="18" charset="0"/>
            </a:endParaRPr>
          </a:p>
          <a:p>
            <a:pPr marL="0" lvl="0" indent="0" algn="l" rtl="0">
              <a:spcBef>
                <a:spcPts val="0"/>
              </a:spcBef>
              <a:spcAft>
                <a:spcPts val="0"/>
              </a:spcAft>
              <a:buNone/>
            </a:pPr>
            <a:endParaRPr sz="2400">
              <a:solidFill>
                <a:schemeClr val="dk1"/>
              </a:solidFill>
              <a:latin typeface="Times New Roman" pitchFamily="18" charset="0"/>
              <a:cs typeface="Times New Roman" pitchFamily="18" charset="0"/>
            </a:endParaRPr>
          </a:p>
          <a:p>
            <a:pPr marL="0" lvl="0" indent="0" algn="l" rtl="0">
              <a:spcBef>
                <a:spcPts val="0"/>
              </a:spcBef>
              <a:spcAft>
                <a:spcPts val="1200"/>
              </a:spcAft>
              <a:buNone/>
            </a:pPr>
            <a:r>
              <a:rPr lang="ru" sz="2400" dirty="0">
                <a:solidFill>
                  <a:schemeClr val="dk1"/>
                </a:solidFill>
                <a:latin typeface="Times New Roman" pitchFamily="18" charset="0"/>
                <a:cs typeface="Times New Roman" pitchFamily="18" charset="0"/>
              </a:rPr>
              <a:t>Итак с чего начнем?</a:t>
            </a:r>
            <a:endParaRPr>
              <a:solidFill>
                <a:schemeClr val="dk1"/>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ru" b="1" dirty="0">
                <a:solidFill>
                  <a:srgbClr val="0070C0"/>
                </a:solidFill>
                <a:highlight>
                  <a:srgbClr val="FFFFFF"/>
                </a:highlight>
                <a:latin typeface="Times New Roman" pitchFamily="18" charset="0"/>
                <a:cs typeface="Times New Roman" pitchFamily="18" charset="0"/>
              </a:rPr>
              <a:t>Берегите воду! Относитесь к воде бережно!</a:t>
            </a:r>
            <a:endParaRPr b="1">
              <a:solidFill>
                <a:srgbClr val="0070C0"/>
              </a:solidFill>
              <a:latin typeface="Times New Roman" pitchFamily="18" charset="0"/>
              <a:cs typeface="Times New Roman" pitchFamily="18" charset="0"/>
            </a:endParaRPr>
          </a:p>
        </p:txBody>
      </p:sp>
      <p:sp>
        <p:nvSpPr>
          <p:cNvPr id="77" name="Google Shape;77;p16"/>
          <p:cNvSpPr txBox="1">
            <a:spLocks noGrp="1"/>
          </p:cNvSpPr>
          <p:nvPr>
            <p:ph type="body" idx="1"/>
          </p:nvPr>
        </p:nvSpPr>
        <p:spPr>
          <a:xfrm>
            <a:off x="3977800" y="1646400"/>
            <a:ext cx="1922700" cy="1526100"/>
          </a:xfrm>
          <a:prstGeom prst="rect">
            <a:avLst/>
          </a:prstGeom>
        </p:spPr>
        <p:txBody>
          <a:bodyPr spcFirstLastPara="1" wrap="square" lIns="91425" tIns="91425" rIns="91425" bIns="91425" anchor="t" anchorCtr="0">
            <a:noAutofit/>
          </a:bodyPr>
          <a:lstStyle/>
          <a:p>
            <a:pPr marL="0" lvl="0" indent="0" algn="l" rtl="0">
              <a:lnSpc>
                <a:spcPct val="95000"/>
              </a:lnSpc>
              <a:spcBef>
                <a:spcPts val="1100"/>
              </a:spcBef>
              <a:spcAft>
                <a:spcPts val="1100"/>
              </a:spcAft>
              <a:buNone/>
            </a:pPr>
            <a:endParaRPr sz="1729" b="1"/>
          </a:p>
        </p:txBody>
      </p:sp>
      <p:sp>
        <p:nvSpPr>
          <p:cNvPr id="78" name="Google Shape;78;p16"/>
          <p:cNvSpPr txBox="1"/>
          <p:nvPr/>
        </p:nvSpPr>
        <p:spPr>
          <a:xfrm>
            <a:off x="1317925" y="4146641"/>
            <a:ext cx="73380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dirty="0">
                <a:solidFill>
                  <a:srgbClr val="333333"/>
                </a:solidFill>
                <a:highlight>
                  <a:srgbClr val="FFFFFF"/>
                </a:highlight>
                <a:latin typeface="Times New Roman" pitchFamily="18" charset="0"/>
                <a:cs typeface="Times New Roman" pitchFamily="18" charset="0"/>
              </a:rPr>
              <a:t>П</a:t>
            </a:r>
            <a:r>
              <a:rPr lang="ru" sz="2100" dirty="0">
                <a:solidFill>
                  <a:schemeClr val="dk1"/>
                </a:solidFill>
                <a:highlight>
                  <a:srgbClr val="FFFFFF"/>
                </a:highlight>
                <a:latin typeface="Times New Roman" pitchFamily="18" charset="0"/>
                <a:cs typeface="Times New Roman" pitchFamily="18" charset="0"/>
              </a:rPr>
              <a:t>ресной воды,необходимой нам для жизни, очень мало </a:t>
            </a:r>
            <a:endParaRPr sz="2000">
              <a:solidFill>
                <a:schemeClr val="dk1"/>
              </a:solidFill>
              <a:highlight>
                <a:srgbClr val="FFFFFF"/>
              </a:highlight>
              <a:latin typeface="Times New Roman" pitchFamily="18" charset="0"/>
              <a:cs typeface="Times New Roman" pitchFamily="18" charset="0"/>
            </a:endParaRPr>
          </a:p>
          <a:p>
            <a:pPr marL="0" lvl="0" indent="0" algn="ctr" rtl="0">
              <a:spcBef>
                <a:spcPts val="0"/>
              </a:spcBef>
              <a:spcAft>
                <a:spcPts val="0"/>
              </a:spcAft>
              <a:buNone/>
            </a:pPr>
            <a:r>
              <a:rPr lang="ru" sz="2100" dirty="0">
                <a:solidFill>
                  <a:schemeClr val="dk1"/>
                </a:solidFill>
                <a:highlight>
                  <a:srgbClr val="FFFFFF"/>
                </a:highlight>
                <a:latin typeface="Times New Roman" pitchFamily="18" charset="0"/>
                <a:cs typeface="Times New Roman" pitchFamily="18" charset="0"/>
              </a:rPr>
              <a:t>и ее необходимо беречь</a:t>
            </a:r>
            <a:endParaRPr>
              <a:solidFill>
                <a:schemeClr val="dk1"/>
              </a:solidFill>
              <a:latin typeface="Times New Roman" pitchFamily="18" charset="0"/>
              <a:cs typeface="Times New Roman" pitchFamily="18" charset="0"/>
            </a:endParaRPr>
          </a:p>
        </p:txBody>
      </p:sp>
      <p:pic>
        <p:nvPicPr>
          <p:cNvPr id="79" name="Google Shape;79;p16"/>
          <p:cNvPicPr preferRelativeResize="0"/>
          <p:nvPr/>
        </p:nvPicPr>
        <p:blipFill rotWithShape="1">
          <a:blip r:embed="rId3">
            <a:alphaModFix/>
          </a:blip>
          <a:srcRect l="9852" t="20903" r="10945" b="3658"/>
          <a:stretch/>
        </p:blipFill>
        <p:spPr>
          <a:xfrm>
            <a:off x="2145671" y="1132913"/>
            <a:ext cx="5040142" cy="279629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a:off x="1250225" y="445025"/>
            <a:ext cx="77370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dirty="0">
                <a:latin typeface="Times New Roman" pitchFamily="18" charset="0"/>
                <a:cs typeface="Times New Roman" pitchFamily="18" charset="0"/>
              </a:rPr>
              <a:t>Мы - за чистый берег! А ты?</a:t>
            </a:r>
            <a:endParaRPr>
              <a:latin typeface="Times New Roman" pitchFamily="18" charset="0"/>
              <a:cs typeface="Times New Roman" pitchFamily="18" charset="0"/>
            </a:endParaRPr>
          </a:p>
        </p:txBody>
      </p:sp>
      <p:sp>
        <p:nvSpPr>
          <p:cNvPr id="85" name="Google Shape;85;p17"/>
          <p:cNvSpPr txBox="1"/>
          <p:nvPr/>
        </p:nvSpPr>
        <p:spPr>
          <a:xfrm>
            <a:off x="4908150" y="1157500"/>
            <a:ext cx="38094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200" dirty="0">
                <a:solidFill>
                  <a:schemeClr val="dk1"/>
                </a:solidFill>
                <a:latin typeface="Times New Roman" pitchFamily="18" charset="0"/>
                <a:cs typeface="Times New Roman" pitchFamily="18" charset="0"/>
              </a:rPr>
              <a:t>На каком берегу ты предпочитаешь отдыхать?</a:t>
            </a:r>
            <a:endParaRPr sz="2200">
              <a:solidFill>
                <a:schemeClr val="dk1"/>
              </a:solidFill>
              <a:latin typeface="Times New Roman" pitchFamily="18" charset="0"/>
              <a:cs typeface="Times New Roman" pitchFamily="18" charset="0"/>
            </a:endParaRPr>
          </a:p>
        </p:txBody>
      </p:sp>
      <p:sp>
        <p:nvSpPr>
          <p:cNvPr id="86" name="Google Shape;86;p17"/>
          <p:cNvSpPr txBox="1"/>
          <p:nvPr/>
        </p:nvSpPr>
        <p:spPr>
          <a:xfrm>
            <a:off x="1189325" y="3351550"/>
            <a:ext cx="2979300" cy="477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sz="1900"/>
          </a:p>
        </p:txBody>
      </p:sp>
      <p:pic>
        <p:nvPicPr>
          <p:cNvPr id="87" name="Google Shape;87;p17"/>
          <p:cNvPicPr preferRelativeResize="0"/>
          <p:nvPr/>
        </p:nvPicPr>
        <p:blipFill>
          <a:blip r:embed="rId3">
            <a:alphaModFix/>
          </a:blip>
          <a:stretch>
            <a:fillRect/>
          </a:stretch>
        </p:blipFill>
        <p:spPr>
          <a:xfrm>
            <a:off x="5075825" y="2220825"/>
            <a:ext cx="3594300" cy="2395345"/>
          </a:xfrm>
          <a:prstGeom prst="rect">
            <a:avLst/>
          </a:prstGeom>
          <a:noFill/>
          <a:ln>
            <a:noFill/>
          </a:ln>
        </p:spPr>
      </p:pic>
      <p:pic>
        <p:nvPicPr>
          <p:cNvPr id="88" name="Google Shape;88;p17"/>
          <p:cNvPicPr preferRelativeResize="0"/>
          <p:nvPr/>
        </p:nvPicPr>
        <p:blipFill>
          <a:blip r:embed="rId4">
            <a:alphaModFix/>
          </a:blip>
          <a:stretch>
            <a:fillRect/>
          </a:stretch>
        </p:blipFill>
        <p:spPr>
          <a:xfrm>
            <a:off x="1250225" y="1374625"/>
            <a:ext cx="3321775" cy="2394250"/>
          </a:xfrm>
          <a:prstGeom prst="rect">
            <a:avLst/>
          </a:prstGeom>
          <a:noFill/>
          <a:ln>
            <a:noFill/>
          </a:ln>
        </p:spPr>
      </p:pic>
      <p:sp>
        <p:nvSpPr>
          <p:cNvPr id="89" name="Google Shape;89;p17"/>
          <p:cNvSpPr txBox="1"/>
          <p:nvPr/>
        </p:nvSpPr>
        <p:spPr>
          <a:xfrm>
            <a:off x="1250225" y="4125775"/>
            <a:ext cx="3321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8"/>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ru" sz="3200" b="1" dirty="0">
                <a:solidFill>
                  <a:srgbClr val="0070C0"/>
                </a:solidFill>
                <a:latin typeface="Monotype Corsiva" pitchFamily="66" charset="0"/>
              </a:rPr>
              <a:t>Полезные привычки</a:t>
            </a:r>
            <a:endParaRPr sz="3200" b="1">
              <a:solidFill>
                <a:srgbClr val="0070C0"/>
              </a:solidFill>
              <a:latin typeface="Monotype Corsiva" pitchFamily="66" charset="0"/>
            </a:endParaRPr>
          </a:p>
        </p:txBody>
      </p:sp>
      <p:sp>
        <p:nvSpPr>
          <p:cNvPr id="95" name="Google Shape;95;p18"/>
          <p:cNvSpPr txBox="1">
            <a:spLocks noGrp="1"/>
          </p:cNvSpPr>
          <p:nvPr>
            <p:ph type="body" idx="1"/>
          </p:nvPr>
        </p:nvSpPr>
        <p:spPr>
          <a:xfrm>
            <a:off x="1250100" y="1152475"/>
            <a:ext cx="7582200" cy="3416400"/>
          </a:xfrm>
          <a:prstGeom prst="rect">
            <a:avLst/>
          </a:prstGeom>
        </p:spPr>
        <p:txBody>
          <a:bodyPr spcFirstLastPara="1" wrap="square" lIns="91425" tIns="91425" rIns="91425" bIns="91425" anchor="t" anchorCtr="0">
            <a:noAutofit/>
          </a:bodyPr>
          <a:lstStyle/>
          <a:p>
            <a:pPr marL="457200" lvl="0" indent="-336550" algn="l" rtl="0">
              <a:lnSpc>
                <a:spcPct val="150000"/>
              </a:lnSpc>
              <a:spcBef>
                <a:spcPts val="0"/>
              </a:spcBef>
              <a:spcAft>
                <a:spcPts val="0"/>
              </a:spcAft>
              <a:buClr>
                <a:schemeClr val="dk1"/>
              </a:buClr>
              <a:buSzPts val="1700"/>
              <a:buChar char="●"/>
            </a:pPr>
            <a:r>
              <a:rPr lang="ru" dirty="0">
                <a:solidFill>
                  <a:schemeClr val="dk1"/>
                </a:solidFill>
                <a:latin typeface="Times New Roman" pitchFamily="18" charset="0"/>
                <a:cs typeface="Times New Roman" pitchFamily="18" charset="0"/>
              </a:rPr>
              <a:t>Во время чистки зубов используй стакан с водой, это заметно экономит воду только за один день. </a:t>
            </a:r>
            <a:endParaRPr>
              <a:solidFill>
                <a:schemeClr val="dk1"/>
              </a:solidFill>
              <a:latin typeface="Times New Roman" pitchFamily="18" charset="0"/>
              <a:cs typeface="Times New Roman" pitchFamily="18" charset="0"/>
            </a:endParaRPr>
          </a:p>
          <a:p>
            <a:pPr marL="457200" lvl="0" indent="-336550" algn="l" rtl="0">
              <a:lnSpc>
                <a:spcPct val="150000"/>
              </a:lnSpc>
              <a:spcBef>
                <a:spcPts val="0"/>
              </a:spcBef>
              <a:spcAft>
                <a:spcPts val="0"/>
              </a:spcAft>
              <a:buClr>
                <a:schemeClr val="dk1"/>
              </a:buClr>
              <a:buSzPts val="1700"/>
              <a:buChar char="●"/>
            </a:pPr>
            <a:r>
              <a:rPr lang="ru" dirty="0">
                <a:solidFill>
                  <a:schemeClr val="dk1"/>
                </a:solidFill>
                <a:latin typeface="Times New Roman" pitchFamily="18" charset="0"/>
                <a:cs typeface="Times New Roman" pitchFamily="18" charset="0"/>
              </a:rPr>
              <a:t>Следи за исправностью смесителей. Через протекающий кран каждую минуту в канализацию может вытекать до 15 литров воды. </a:t>
            </a:r>
            <a:endParaRPr>
              <a:solidFill>
                <a:schemeClr val="dk1"/>
              </a:solidFill>
              <a:latin typeface="Times New Roman" pitchFamily="18" charset="0"/>
              <a:cs typeface="Times New Roman" pitchFamily="18" charset="0"/>
            </a:endParaRPr>
          </a:p>
          <a:p>
            <a:pPr marL="457200" lvl="0" indent="-336550" algn="l" rtl="0">
              <a:lnSpc>
                <a:spcPct val="150000"/>
              </a:lnSpc>
              <a:spcBef>
                <a:spcPts val="0"/>
              </a:spcBef>
              <a:spcAft>
                <a:spcPts val="0"/>
              </a:spcAft>
              <a:buClr>
                <a:schemeClr val="dk1"/>
              </a:buClr>
              <a:buSzPts val="1700"/>
              <a:buChar char="●"/>
            </a:pPr>
            <a:r>
              <a:rPr lang="ru" dirty="0">
                <a:solidFill>
                  <a:schemeClr val="dk1"/>
                </a:solidFill>
                <a:latin typeface="Times New Roman" pitchFamily="18" charset="0"/>
                <a:cs typeface="Times New Roman" pitchFamily="18" charset="0"/>
              </a:rPr>
              <a:t>Экономь воду при  мытье посуды, не используй сильную струю воды</a:t>
            </a:r>
            <a:endParaRPr>
              <a:solidFill>
                <a:schemeClr val="dk1"/>
              </a:solidFill>
              <a:latin typeface="Times New Roman" pitchFamily="18" charset="0"/>
              <a:cs typeface="Times New Roman" pitchFamily="18" charset="0"/>
            </a:endParaRPr>
          </a:p>
          <a:p>
            <a:pPr marL="457200" marR="0" lvl="0" indent="-336550" algn="l" rtl="0">
              <a:lnSpc>
                <a:spcPct val="150000"/>
              </a:lnSpc>
              <a:spcBef>
                <a:spcPts val="0"/>
              </a:spcBef>
              <a:spcAft>
                <a:spcPts val="0"/>
              </a:spcAft>
              <a:buClr>
                <a:schemeClr val="dk1"/>
              </a:buClr>
              <a:buSzPts val="1700"/>
              <a:buChar char="●"/>
            </a:pPr>
            <a:r>
              <a:rPr lang="ru" dirty="0">
                <a:solidFill>
                  <a:schemeClr val="dk1"/>
                </a:solidFill>
                <a:latin typeface="Times New Roman" pitchFamily="18" charset="0"/>
                <a:cs typeface="Times New Roman" pitchFamily="18" charset="0"/>
              </a:rPr>
              <a:t>Принимайте душ, а не ванну.</a:t>
            </a:r>
            <a:endParaRPr>
              <a:solidFill>
                <a:schemeClr val="dk1"/>
              </a:solidFill>
              <a:latin typeface="Times New Roman" pitchFamily="18" charset="0"/>
              <a:cs typeface="Times New Roman" pitchFamily="18" charset="0"/>
            </a:endParaRPr>
          </a:p>
          <a:p>
            <a:pPr marL="457200" marR="0" lvl="0" indent="-336550" algn="l" rtl="0">
              <a:lnSpc>
                <a:spcPct val="150000"/>
              </a:lnSpc>
              <a:spcBef>
                <a:spcPts val="0"/>
              </a:spcBef>
              <a:spcAft>
                <a:spcPts val="0"/>
              </a:spcAft>
              <a:buClr>
                <a:schemeClr val="dk1"/>
              </a:buClr>
              <a:buSzPts val="1700"/>
              <a:buChar char="●"/>
            </a:pPr>
            <a:r>
              <a:rPr lang="ru" dirty="0">
                <a:solidFill>
                  <a:schemeClr val="dk1"/>
                </a:solidFill>
                <a:latin typeface="Times New Roman" pitchFamily="18" charset="0"/>
                <a:cs typeface="Times New Roman" pitchFamily="18" charset="0"/>
              </a:rPr>
              <a:t>Стирай белье только при полной загрузке стиральной машины. </a:t>
            </a:r>
            <a:endParaRPr>
              <a:solidFill>
                <a:schemeClr val="dk1"/>
              </a:solidFill>
              <a:latin typeface="Times New Roman" pitchFamily="18" charset="0"/>
              <a:cs typeface="Times New Roman" pitchFamily="18" charset="0"/>
            </a:endParaRPr>
          </a:p>
          <a:p>
            <a:pPr marL="457200" marR="0" lvl="0" indent="-336550" algn="l" rtl="0">
              <a:lnSpc>
                <a:spcPct val="150000"/>
              </a:lnSpc>
              <a:spcBef>
                <a:spcPts val="0"/>
              </a:spcBef>
              <a:spcAft>
                <a:spcPts val="0"/>
              </a:spcAft>
              <a:buClr>
                <a:schemeClr val="dk1"/>
              </a:buClr>
              <a:buSzPts val="1700"/>
              <a:buChar char="●"/>
            </a:pPr>
            <a:r>
              <a:rPr lang="ru" dirty="0">
                <a:solidFill>
                  <a:schemeClr val="dk1"/>
                </a:solidFill>
                <a:latin typeface="Times New Roman" pitchFamily="18" charset="0"/>
                <a:cs typeface="Times New Roman" pitchFamily="18" charset="0"/>
              </a:rPr>
              <a:t>Кипяти  только то количество воды, в котором ты нуждаешься.</a:t>
            </a:r>
            <a:endParaRPr>
              <a:solidFill>
                <a:schemeClr val="dk1"/>
              </a:solidFill>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9"/>
          <p:cNvSpPr txBox="1">
            <a:spLocks noGrp="1"/>
          </p:cNvSpPr>
          <p:nvPr>
            <p:ph type="title"/>
          </p:nvPr>
        </p:nvSpPr>
        <p:spPr>
          <a:xfrm>
            <a:off x="1250225" y="334400"/>
            <a:ext cx="7582200" cy="5892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b="1" dirty="0">
                <a:solidFill>
                  <a:srgbClr val="0070C0"/>
                </a:solidFill>
                <a:latin typeface="Times New Roman" pitchFamily="18" charset="0"/>
                <a:cs typeface="Times New Roman" pitchFamily="18" charset="0"/>
              </a:rPr>
              <a:t>А что такое макулатура? И зачем ее сдавать?</a:t>
            </a:r>
            <a:endParaRPr b="1">
              <a:solidFill>
                <a:srgbClr val="0070C0"/>
              </a:solidFill>
              <a:latin typeface="Times New Roman" pitchFamily="18" charset="0"/>
              <a:cs typeface="Times New Roman" pitchFamily="18" charset="0"/>
            </a:endParaRPr>
          </a:p>
        </p:txBody>
      </p:sp>
      <p:sp>
        <p:nvSpPr>
          <p:cNvPr id="101" name="Google Shape;101;p19"/>
          <p:cNvSpPr txBox="1">
            <a:spLocks noGrp="1"/>
          </p:cNvSpPr>
          <p:nvPr>
            <p:ph type="body" idx="1"/>
          </p:nvPr>
        </p:nvSpPr>
        <p:spPr>
          <a:xfrm>
            <a:off x="1106175" y="923600"/>
            <a:ext cx="7726200" cy="990900"/>
          </a:xfrm>
          <a:prstGeom prst="rect">
            <a:avLst/>
          </a:prstGeom>
        </p:spPr>
        <p:txBody>
          <a:bodyPr spcFirstLastPara="1" wrap="square" lIns="91425" tIns="91425" rIns="91425" bIns="91425" anchor="t" anchorCtr="0">
            <a:noAutofit/>
          </a:bodyPr>
          <a:lstStyle/>
          <a:p>
            <a:pPr marL="0" lvl="0" indent="0" algn="l" rtl="0">
              <a:spcBef>
                <a:spcPts val="1100"/>
              </a:spcBef>
              <a:spcAft>
                <a:spcPts val="1000"/>
              </a:spcAft>
              <a:buNone/>
            </a:pPr>
            <a:r>
              <a:rPr lang="ru" sz="2000" dirty="0">
                <a:solidFill>
                  <a:schemeClr val="dk1"/>
                </a:solidFill>
                <a:latin typeface="Times New Roman" pitchFamily="18" charset="0"/>
                <a:cs typeface="Times New Roman" pitchFamily="18" charset="0"/>
              </a:rPr>
              <a:t>Это  любые бумажные отходы, пригодные для переработки и повторного использования</a:t>
            </a:r>
            <a:endParaRPr sz="2000">
              <a:solidFill>
                <a:schemeClr val="dk1"/>
              </a:solidFill>
              <a:latin typeface="Times New Roman" pitchFamily="18" charset="0"/>
              <a:cs typeface="Times New Roman" pitchFamily="18" charset="0"/>
            </a:endParaRPr>
          </a:p>
        </p:txBody>
      </p:sp>
      <p:pic>
        <p:nvPicPr>
          <p:cNvPr id="102" name="Google Shape;102;p19"/>
          <p:cNvPicPr preferRelativeResize="0"/>
          <p:nvPr/>
        </p:nvPicPr>
        <p:blipFill>
          <a:blip r:embed="rId3">
            <a:alphaModFix/>
          </a:blip>
          <a:stretch>
            <a:fillRect/>
          </a:stretch>
        </p:blipFill>
        <p:spPr>
          <a:xfrm>
            <a:off x="2686187" y="1975291"/>
            <a:ext cx="4588353" cy="2854975"/>
          </a:xfrm>
          <a:prstGeom prst="rect">
            <a:avLst/>
          </a:prstGeom>
          <a:noFill/>
          <a:ln>
            <a:noFill/>
          </a:ln>
        </p:spPr>
      </p:pic>
      <p:sp>
        <p:nvSpPr>
          <p:cNvPr id="103" name="Google Shape;103;p19"/>
          <p:cNvSpPr txBox="1"/>
          <p:nvPr/>
        </p:nvSpPr>
        <p:spPr>
          <a:xfrm>
            <a:off x="1250225" y="1914500"/>
            <a:ext cx="27933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1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0"/>
          <p:cNvSpPr txBox="1">
            <a:spLocks noGrp="1"/>
          </p:cNvSpPr>
          <p:nvPr>
            <p:ph type="body" idx="1"/>
          </p:nvPr>
        </p:nvSpPr>
        <p:spPr>
          <a:xfrm>
            <a:off x="1443050" y="222825"/>
            <a:ext cx="7612500" cy="748800"/>
          </a:xfrm>
          <a:prstGeom prst="rect">
            <a:avLst/>
          </a:prstGeom>
        </p:spPr>
        <p:txBody>
          <a:bodyPr spcFirstLastPara="1" wrap="square" lIns="91425" tIns="91425" rIns="91425" bIns="91425" anchor="t" anchorCtr="0">
            <a:normAutofit fontScale="92500" lnSpcReduction="20000"/>
          </a:bodyPr>
          <a:lstStyle/>
          <a:p>
            <a:pPr marL="0" lvl="0" indent="0" algn="ctr" rtl="0">
              <a:spcBef>
                <a:spcPts val="0"/>
              </a:spcBef>
              <a:spcAft>
                <a:spcPts val="1200"/>
              </a:spcAft>
              <a:buNone/>
            </a:pPr>
            <a:r>
              <a:rPr lang="ru" sz="2800" b="1" dirty="0">
                <a:solidFill>
                  <a:srgbClr val="0070C0"/>
                </a:solidFill>
                <a:latin typeface="Times New Roman" pitchFamily="18" charset="0"/>
                <a:cs typeface="Times New Roman" pitchFamily="18" charset="0"/>
              </a:rPr>
              <a:t>Итак, готов? Сдай макулатуру спаси дерево!</a:t>
            </a:r>
            <a:endParaRPr sz="2800" b="1">
              <a:solidFill>
                <a:srgbClr val="0070C0"/>
              </a:solidFill>
              <a:latin typeface="Times New Roman" pitchFamily="18" charset="0"/>
              <a:cs typeface="Times New Roman" pitchFamily="18" charset="0"/>
            </a:endParaRPr>
          </a:p>
        </p:txBody>
      </p:sp>
      <p:pic>
        <p:nvPicPr>
          <p:cNvPr id="109" name="Google Shape;109;p20"/>
          <p:cNvPicPr preferRelativeResize="0"/>
          <p:nvPr/>
        </p:nvPicPr>
        <p:blipFill rotWithShape="1">
          <a:blip r:embed="rId3">
            <a:alphaModFix/>
          </a:blip>
          <a:srcRect t="29927"/>
          <a:stretch/>
        </p:blipFill>
        <p:spPr>
          <a:xfrm>
            <a:off x="1466661" y="1050825"/>
            <a:ext cx="7233227" cy="2498133"/>
          </a:xfrm>
          <a:prstGeom prst="rect">
            <a:avLst/>
          </a:prstGeom>
          <a:noFill/>
          <a:ln>
            <a:noFill/>
          </a:ln>
        </p:spPr>
      </p:pic>
      <p:sp>
        <p:nvSpPr>
          <p:cNvPr id="110" name="Google Shape;110;p20"/>
          <p:cNvSpPr txBox="1"/>
          <p:nvPr/>
        </p:nvSpPr>
        <p:spPr>
          <a:xfrm>
            <a:off x="1289094" y="3762631"/>
            <a:ext cx="7329300" cy="923299"/>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400" b="1" dirty="0">
                <a:solidFill>
                  <a:schemeClr val="dk1"/>
                </a:solidFill>
                <a:latin typeface="Times New Roman" pitchFamily="18" charset="0"/>
                <a:cs typeface="Times New Roman" pitchFamily="18" charset="0"/>
              </a:rPr>
              <a:t>Человек зависит от леса, но и лес зависит от человека</a:t>
            </a:r>
            <a:endParaRPr sz="2400" b="1">
              <a:solidFill>
                <a:schemeClr val="dk1"/>
              </a:solidFill>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1"/>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b="1" dirty="0">
                <a:latin typeface="Times New Roman" pitchFamily="18" charset="0"/>
                <a:cs typeface="Times New Roman" pitchFamily="18" charset="0"/>
              </a:rPr>
              <a:t>Батарейка, сдавайся!</a:t>
            </a:r>
            <a:endParaRPr b="1">
              <a:latin typeface="Times New Roman" pitchFamily="18" charset="0"/>
              <a:cs typeface="Times New Roman" pitchFamily="18" charset="0"/>
            </a:endParaRPr>
          </a:p>
        </p:txBody>
      </p:sp>
      <p:sp>
        <p:nvSpPr>
          <p:cNvPr id="116" name="Google Shape;116;p21"/>
          <p:cNvSpPr txBox="1"/>
          <p:nvPr/>
        </p:nvSpPr>
        <p:spPr>
          <a:xfrm>
            <a:off x="1382700" y="4307250"/>
            <a:ext cx="7051800" cy="785313"/>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000"/>
              </a:spcBef>
              <a:spcAft>
                <a:spcPts val="1200"/>
              </a:spcAft>
              <a:buClr>
                <a:schemeClr val="dk1"/>
              </a:buClr>
              <a:buSzPts val="1100"/>
              <a:buFont typeface="Arial"/>
              <a:buNone/>
            </a:pPr>
            <a:r>
              <a:rPr lang="ru" sz="1800" b="1" dirty="0">
                <a:solidFill>
                  <a:srgbClr val="CC0000"/>
                </a:solidFill>
                <a:highlight>
                  <a:srgbClr val="FFFFFF"/>
                </a:highlight>
                <a:latin typeface="Times New Roman" pitchFamily="18" charset="0"/>
                <a:cs typeface="Times New Roman" pitchFamily="18" charset="0"/>
              </a:rPr>
              <a:t>А ты знаешь, где рядом есть пункт приема батареек?</a:t>
            </a:r>
            <a:endParaRPr sz="1800">
              <a:latin typeface="Times New Roman" pitchFamily="18" charset="0"/>
              <a:cs typeface="Times New Roman" pitchFamily="18" charset="0"/>
            </a:endParaRPr>
          </a:p>
        </p:txBody>
      </p:sp>
      <p:pic>
        <p:nvPicPr>
          <p:cNvPr id="117" name="Google Shape;117;p21"/>
          <p:cNvPicPr preferRelativeResize="0"/>
          <p:nvPr/>
        </p:nvPicPr>
        <p:blipFill>
          <a:blip r:embed="rId3">
            <a:alphaModFix/>
          </a:blip>
          <a:stretch>
            <a:fillRect/>
          </a:stretch>
        </p:blipFill>
        <p:spPr>
          <a:xfrm>
            <a:off x="1382650" y="1170125"/>
            <a:ext cx="6909901" cy="1960225"/>
          </a:xfrm>
          <a:prstGeom prst="rect">
            <a:avLst/>
          </a:prstGeom>
          <a:noFill/>
          <a:ln>
            <a:noFill/>
          </a:ln>
        </p:spPr>
      </p:pic>
      <p:sp>
        <p:nvSpPr>
          <p:cNvPr id="118" name="Google Shape;118;p21"/>
          <p:cNvSpPr txBox="1"/>
          <p:nvPr/>
        </p:nvSpPr>
        <p:spPr>
          <a:xfrm>
            <a:off x="1382700" y="3613100"/>
            <a:ext cx="6909900" cy="661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1550" dirty="0">
                <a:solidFill>
                  <a:schemeClr val="dk1"/>
                </a:solidFill>
                <a:highlight>
                  <a:srgbClr val="FFFFFF"/>
                </a:highlight>
                <a:latin typeface="Times New Roman" pitchFamily="18" charset="0"/>
                <a:cs typeface="Times New Roman" pitchFamily="18" charset="0"/>
              </a:rPr>
              <a:t>Одна маленькая батарейка способна загрязнить тяжелыми металлами около 20 квадратных метров земли и 400 литров воды</a:t>
            </a:r>
            <a:endParaRPr sz="180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2"/>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b="1" dirty="0">
                <a:latin typeface="Times New Roman" pitchFamily="18" charset="0"/>
                <a:cs typeface="Times New Roman" pitchFamily="18" charset="0"/>
              </a:rPr>
              <a:t>Батарейки </a:t>
            </a:r>
            <a:r>
              <a:rPr lang="ru" sz="2022" b="1" dirty="0">
                <a:latin typeface="Times New Roman" pitchFamily="18" charset="0"/>
                <a:cs typeface="Times New Roman" pitchFamily="18" charset="0"/>
              </a:rPr>
              <a:t>—</a:t>
            </a:r>
            <a:r>
              <a:rPr lang="ru" b="1" dirty="0">
                <a:latin typeface="Times New Roman" pitchFamily="18" charset="0"/>
                <a:cs typeface="Times New Roman" pitchFamily="18" charset="0"/>
              </a:rPr>
              <a:t> на утилизацию!</a:t>
            </a:r>
            <a:endParaRPr b="1">
              <a:latin typeface="Times New Roman" pitchFamily="18" charset="0"/>
              <a:cs typeface="Times New Roman" pitchFamily="18" charset="0"/>
            </a:endParaRPr>
          </a:p>
        </p:txBody>
      </p:sp>
      <p:sp>
        <p:nvSpPr>
          <p:cNvPr id="124" name="Google Shape;124;p22"/>
          <p:cNvSpPr txBox="1">
            <a:spLocks noGrp="1"/>
          </p:cNvSpPr>
          <p:nvPr>
            <p:ph type="body" idx="1"/>
          </p:nvPr>
        </p:nvSpPr>
        <p:spPr>
          <a:xfrm>
            <a:off x="1250100" y="1152475"/>
            <a:ext cx="7582200" cy="34164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770"/>
              <a:buNone/>
            </a:pPr>
            <a:r>
              <a:rPr lang="ru" sz="2000" dirty="0">
                <a:solidFill>
                  <a:schemeClr val="dk1"/>
                </a:solidFill>
                <a:latin typeface="Times New Roman" pitchFamily="18" charset="0"/>
                <a:cs typeface="Times New Roman" pitchFamily="18" charset="0"/>
              </a:rPr>
              <a:t>Просто посчитай или прикинь.</a:t>
            </a:r>
            <a:endParaRPr sz="2000">
              <a:solidFill>
                <a:schemeClr val="dk1"/>
              </a:solidFill>
              <a:latin typeface="Times New Roman" pitchFamily="18" charset="0"/>
              <a:cs typeface="Times New Roman" pitchFamily="18" charset="0"/>
            </a:endParaRPr>
          </a:p>
          <a:p>
            <a:pPr marL="0" lvl="0" indent="0" algn="l" rtl="0">
              <a:lnSpc>
                <a:spcPct val="95000"/>
              </a:lnSpc>
              <a:spcBef>
                <a:spcPts val="0"/>
              </a:spcBef>
              <a:spcAft>
                <a:spcPts val="0"/>
              </a:spcAft>
              <a:buSzPts val="770"/>
              <a:buNone/>
            </a:pPr>
            <a:endParaRPr sz="2000">
              <a:solidFill>
                <a:schemeClr val="dk1"/>
              </a:solidFill>
              <a:latin typeface="Times New Roman" pitchFamily="18" charset="0"/>
              <a:cs typeface="Times New Roman" pitchFamily="18" charset="0"/>
            </a:endParaRPr>
          </a:p>
          <a:p>
            <a:pPr marL="0" lvl="0" indent="0" algn="l" rtl="0">
              <a:lnSpc>
                <a:spcPct val="130000"/>
              </a:lnSpc>
              <a:spcBef>
                <a:spcPts val="0"/>
              </a:spcBef>
              <a:spcAft>
                <a:spcPts val="0"/>
              </a:spcAft>
              <a:buSzPts val="770"/>
              <a:buNone/>
            </a:pPr>
            <a:r>
              <a:rPr lang="ru" sz="2000" dirty="0">
                <a:solidFill>
                  <a:schemeClr val="dk1"/>
                </a:solidFill>
                <a:latin typeface="Times New Roman" pitchFamily="18" charset="0"/>
                <a:cs typeface="Times New Roman" pitchFamily="18" charset="0"/>
              </a:rPr>
              <a:t>Сколько батареек используется в твоем доме?</a:t>
            </a:r>
            <a:endParaRPr sz="2000">
              <a:solidFill>
                <a:schemeClr val="dk1"/>
              </a:solidFill>
              <a:latin typeface="Times New Roman" pitchFamily="18" charset="0"/>
              <a:cs typeface="Times New Roman" pitchFamily="18" charset="0"/>
            </a:endParaRPr>
          </a:p>
          <a:p>
            <a:pPr marL="0" lvl="0" indent="0" algn="l" rtl="0">
              <a:lnSpc>
                <a:spcPct val="130000"/>
              </a:lnSpc>
              <a:spcBef>
                <a:spcPts val="0"/>
              </a:spcBef>
              <a:spcAft>
                <a:spcPts val="0"/>
              </a:spcAft>
              <a:buSzPts val="770"/>
              <a:buNone/>
            </a:pPr>
            <a:r>
              <a:rPr lang="ru" sz="2000" dirty="0">
                <a:solidFill>
                  <a:schemeClr val="dk1"/>
                </a:solidFill>
                <a:latin typeface="Times New Roman" pitchFamily="18" charset="0"/>
                <a:cs typeface="Times New Roman" pitchFamily="18" charset="0"/>
              </a:rPr>
              <a:t>А дома у всех учеников класса?</a:t>
            </a:r>
            <a:endParaRPr sz="2000">
              <a:solidFill>
                <a:schemeClr val="dk1"/>
              </a:solidFill>
              <a:latin typeface="Times New Roman" pitchFamily="18" charset="0"/>
              <a:cs typeface="Times New Roman" pitchFamily="18" charset="0"/>
            </a:endParaRPr>
          </a:p>
          <a:p>
            <a:pPr marL="0" lvl="0" indent="0" algn="l" rtl="0">
              <a:lnSpc>
                <a:spcPct val="130000"/>
              </a:lnSpc>
              <a:spcBef>
                <a:spcPts val="0"/>
              </a:spcBef>
              <a:spcAft>
                <a:spcPts val="0"/>
              </a:spcAft>
              <a:buSzPts val="770"/>
              <a:buNone/>
            </a:pPr>
            <a:r>
              <a:rPr lang="ru" sz="2000" dirty="0">
                <a:solidFill>
                  <a:schemeClr val="dk1"/>
                </a:solidFill>
                <a:latin typeface="Times New Roman" pitchFamily="18" charset="0"/>
                <a:cs typeface="Times New Roman" pitchFamily="18" charset="0"/>
              </a:rPr>
              <a:t>А теперь школы?</a:t>
            </a:r>
            <a:endParaRPr sz="2000">
              <a:solidFill>
                <a:schemeClr val="dk1"/>
              </a:solidFill>
              <a:latin typeface="Times New Roman" pitchFamily="18" charset="0"/>
              <a:cs typeface="Times New Roman" pitchFamily="18" charset="0"/>
            </a:endParaRPr>
          </a:p>
          <a:p>
            <a:pPr marL="0" lvl="0" indent="0" algn="l" rtl="0">
              <a:lnSpc>
                <a:spcPct val="130000"/>
              </a:lnSpc>
              <a:spcBef>
                <a:spcPts val="0"/>
              </a:spcBef>
              <a:spcAft>
                <a:spcPts val="0"/>
              </a:spcAft>
              <a:buSzPts val="770"/>
              <a:buNone/>
            </a:pPr>
            <a:r>
              <a:rPr lang="ru" sz="2000" dirty="0">
                <a:solidFill>
                  <a:schemeClr val="dk1"/>
                </a:solidFill>
                <a:latin typeface="Times New Roman" pitchFamily="18" charset="0"/>
                <a:cs typeface="Times New Roman" pitchFamily="18" charset="0"/>
              </a:rPr>
              <a:t>А города?</a:t>
            </a:r>
            <a:endParaRPr sz="2000">
              <a:solidFill>
                <a:schemeClr val="dk1"/>
              </a:solidFill>
              <a:latin typeface="Times New Roman" pitchFamily="18" charset="0"/>
              <a:cs typeface="Times New Roman" pitchFamily="18" charset="0"/>
            </a:endParaRPr>
          </a:p>
          <a:p>
            <a:pPr marL="0" lvl="0" indent="0" algn="l" rtl="0">
              <a:lnSpc>
                <a:spcPct val="95000"/>
              </a:lnSpc>
              <a:spcBef>
                <a:spcPts val="0"/>
              </a:spcBef>
              <a:spcAft>
                <a:spcPts val="0"/>
              </a:spcAft>
              <a:buSzPts val="770"/>
              <a:buNone/>
            </a:pPr>
            <a:endParaRPr sz="2000">
              <a:solidFill>
                <a:schemeClr val="dk1"/>
              </a:solidFill>
              <a:latin typeface="Times New Roman" pitchFamily="18" charset="0"/>
              <a:cs typeface="Times New Roman" pitchFamily="18" charset="0"/>
            </a:endParaRPr>
          </a:p>
          <a:p>
            <a:pPr marL="0" lvl="0" indent="0" algn="l" rtl="0">
              <a:lnSpc>
                <a:spcPct val="95000"/>
              </a:lnSpc>
              <a:spcBef>
                <a:spcPts val="0"/>
              </a:spcBef>
              <a:spcAft>
                <a:spcPts val="0"/>
              </a:spcAft>
              <a:buSzPts val="770"/>
              <a:buNone/>
            </a:pPr>
            <a:r>
              <a:rPr lang="ru" sz="2000" dirty="0">
                <a:solidFill>
                  <a:schemeClr val="dk1"/>
                </a:solidFill>
                <a:latin typeface="Times New Roman" pitchFamily="18" charset="0"/>
                <a:cs typeface="Times New Roman" pitchFamily="18" charset="0"/>
              </a:rPr>
              <a:t>Продолжать? Думаю, не надо.</a:t>
            </a:r>
            <a:endParaRPr sz="2000">
              <a:solidFill>
                <a:schemeClr val="dk1"/>
              </a:solidFill>
              <a:latin typeface="Times New Roman" pitchFamily="18" charset="0"/>
              <a:cs typeface="Times New Roman" pitchFamily="18" charset="0"/>
            </a:endParaRPr>
          </a:p>
          <a:p>
            <a:pPr marL="0" lvl="0" indent="0" algn="l" rtl="0">
              <a:lnSpc>
                <a:spcPct val="95000"/>
              </a:lnSpc>
              <a:spcBef>
                <a:spcPts val="0"/>
              </a:spcBef>
              <a:spcAft>
                <a:spcPts val="0"/>
              </a:spcAft>
              <a:buSzPts val="770"/>
              <a:buNone/>
            </a:pPr>
            <a:endParaRPr sz="2000">
              <a:solidFill>
                <a:schemeClr val="dk1"/>
              </a:solidFill>
              <a:latin typeface="Times New Roman" pitchFamily="18" charset="0"/>
              <a:cs typeface="Times New Roman" pitchFamily="18" charset="0"/>
            </a:endParaRPr>
          </a:p>
          <a:p>
            <a:pPr marL="0" lvl="0" indent="0" algn="l" rtl="0">
              <a:lnSpc>
                <a:spcPct val="95000"/>
              </a:lnSpc>
              <a:spcBef>
                <a:spcPts val="0"/>
              </a:spcBef>
              <a:spcAft>
                <a:spcPts val="0"/>
              </a:spcAft>
              <a:buSzPts val="770"/>
              <a:buNone/>
            </a:pPr>
            <a:endParaRPr sz="2000">
              <a:solidFill>
                <a:schemeClr val="dk1"/>
              </a:solidFill>
              <a:latin typeface="Times New Roman" pitchFamily="18" charset="0"/>
              <a:cs typeface="Times New Roman" pitchFamily="18" charset="0"/>
            </a:endParaRPr>
          </a:p>
          <a:p>
            <a:pPr marL="0" lvl="0" indent="0" algn="l" rtl="0">
              <a:lnSpc>
                <a:spcPct val="95000"/>
              </a:lnSpc>
              <a:spcBef>
                <a:spcPts val="0"/>
              </a:spcBef>
              <a:spcAft>
                <a:spcPts val="0"/>
              </a:spcAft>
              <a:buSzPts val="770"/>
              <a:buNone/>
            </a:pPr>
            <a:r>
              <a:rPr lang="ru" sz="2000" dirty="0">
                <a:solidFill>
                  <a:schemeClr val="dk1"/>
                </a:solidFill>
                <a:latin typeface="Times New Roman" pitchFamily="18" charset="0"/>
                <a:cs typeface="Times New Roman" pitchFamily="18" charset="0"/>
              </a:rPr>
              <a:t>Надо найти пункт приема батареек!</a:t>
            </a:r>
            <a:endParaRPr>
              <a:solidFill>
                <a:schemeClr val="dk1"/>
              </a:solidFill>
              <a:latin typeface="Times New Roman" pitchFamily="18" charset="0"/>
              <a:cs typeface="Times New Roman" pitchFamily="18" charset="0"/>
            </a:endParaRPr>
          </a:p>
          <a:p>
            <a:pPr marL="0" lvl="0" indent="0" algn="l" rtl="0">
              <a:lnSpc>
                <a:spcPct val="95000"/>
              </a:lnSpc>
              <a:spcBef>
                <a:spcPts val="0"/>
              </a:spcBef>
              <a:spcAft>
                <a:spcPts val="0"/>
              </a:spcAft>
              <a:buSzPts val="770"/>
              <a:buNone/>
            </a:pPr>
            <a:endParaRPr sz="1260">
              <a:solidFill>
                <a:schemeClr val="dk1"/>
              </a:solidFill>
            </a:endParaRPr>
          </a:p>
        </p:txBody>
      </p:sp>
      <p:pic>
        <p:nvPicPr>
          <p:cNvPr id="125" name="Google Shape;125;p22"/>
          <p:cNvPicPr preferRelativeResize="0"/>
          <p:nvPr/>
        </p:nvPicPr>
        <p:blipFill>
          <a:blip r:embed="rId3">
            <a:alphaModFix/>
          </a:blip>
          <a:stretch>
            <a:fillRect/>
          </a:stretch>
        </p:blipFill>
        <p:spPr>
          <a:xfrm>
            <a:off x="5507575" y="2374300"/>
            <a:ext cx="3127250" cy="20810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3"/>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b="1" dirty="0">
                <a:latin typeface="Times New Roman" pitchFamily="18" charset="0"/>
                <a:cs typeface="Times New Roman" pitchFamily="18" charset="0"/>
              </a:rPr>
              <a:t>В тренде </a:t>
            </a:r>
            <a:r>
              <a:rPr lang="ru" sz="2022" b="1" dirty="0">
                <a:latin typeface="Times New Roman" pitchFamily="18" charset="0"/>
                <a:cs typeface="Times New Roman" pitchFamily="18" charset="0"/>
              </a:rPr>
              <a:t>—</a:t>
            </a:r>
            <a:r>
              <a:rPr lang="ru" b="1" dirty="0">
                <a:latin typeface="Times New Roman" pitchFamily="18" charset="0"/>
                <a:cs typeface="Times New Roman" pitchFamily="18" charset="0"/>
              </a:rPr>
              <a:t> шопер</a:t>
            </a:r>
            <a:endParaRPr b="1">
              <a:latin typeface="Times New Roman" pitchFamily="18" charset="0"/>
              <a:cs typeface="Times New Roman" pitchFamily="18" charset="0"/>
            </a:endParaRPr>
          </a:p>
        </p:txBody>
      </p:sp>
      <p:sp>
        <p:nvSpPr>
          <p:cNvPr id="131" name="Google Shape;131;p23"/>
          <p:cNvSpPr txBox="1">
            <a:spLocks noGrp="1"/>
          </p:cNvSpPr>
          <p:nvPr>
            <p:ph type="body" idx="1"/>
          </p:nvPr>
        </p:nvSpPr>
        <p:spPr>
          <a:xfrm>
            <a:off x="1250100" y="1127650"/>
            <a:ext cx="7582200" cy="3441300"/>
          </a:xfrm>
          <a:prstGeom prst="rect">
            <a:avLst/>
          </a:prstGeom>
        </p:spPr>
        <p:txBody>
          <a:bodyPr spcFirstLastPara="1" wrap="square" lIns="91425" tIns="91425" rIns="91425" bIns="91425" anchor="t" anchorCtr="0">
            <a:normAutofit/>
          </a:bodyPr>
          <a:lstStyle/>
          <a:p>
            <a:pPr marL="0" lvl="0" indent="0" algn="just" rtl="0">
              <a:lnSpc>
                <a:spcPct val="150000"/>
              </a:lnSpc>
              <a:spcBef>
                <a:spcPts val="0"/>
              </a:spcBef>
              <a:spcAft>
                <a:spcPts val="0"/>
              </a:spcAft>
              <a:buNone/>
            </a:pPr>
            <a:r>
              <a:rPr lang="ru" sz="2000" dirty="0">
                <a:solidFill>
                  <a:schemeClr val="dk1"/>
                </a:solidFill>
                <a:latin typeface="Times New Roman" pitchFamily="18" charset="0"/>
                <a:cs typeface="Times New Roman" pitchFamily="18" charset="0"/>
              </a:rPr>
              <a:t>Из многообразия шоперов каждый может </a:t>
            </a:r>
            <a:br>
              <a:rPr lang="ru" sz="2000" dirty="0">
                <a:solidFill>
                  <a:schemeClr val="dk1"/>
                </a:solidFill>
                <a:latin typeface="Times New Roman" pitchFamily="18" charset="0"/>
                <a:cs typeface="Times New Roman" pitchFamily="18" charset="0"/>
              </a:rPr>
            </a:br>
            <a:r>
              <a:rPr lang="ru" sz="2000" dirty="0">
                <a:solidFill>
                  <a:schemeClr val="dk1"/>
                </a:solidFill>
                <a:latin typeface="Times New Roman" pitchFamily="18" charset="0"/>
                <a:cs typeface="Times New Roman" pitchFamily="18" charset="0"/>
              </a:rPr>
              <a:t>выбрать себе  сумку по душе.</a:t>
            </a:r>
            <a:endParaRPr sz="2000">
              <a:solidFill>
                <a:schemeClr val="dk1"/>
              </a:solidFill>
              <a:latin typeface="Times New Roman" pitchFamily="18" charset="0"/>
              <a:cs typeface="Times New Roman" pitchFamily="18" charset="0"/>
            </a:endParaRPr>
          </a:p>
          <a:p>
            <a:pPr marL="0" lvl="0" indent="0" algn="just" rtl="0">
              <a:lnSpc>
                <a:spcPct val="150000"/>
              </a:lnSpc>
              <a:spcBef>
                <a:spcPts val="0"/>
              </a:spcBef>
              <a:spcAft>
                <a:spcPts val="0"/>
              </a:spcAft>
              <a:buNone/>
            </a:pPr>
            <a:r>
              <a:rPr lang="ru" sz="2000" dirty="0">
                <a:solidFill>
                  <a:schemeClr val="dk1"/>
                </a:solidFill>
                <a:latin typeface="Times New Roman" pitchFamily="18" charset="0"/>
                <a:cs typeface="Times New Roman" pitchFamily="18" charset="0"/>
              </a:rPr>
              <a:t>А уж как это будет по душе</a:t>
            </a:r>
            <a:endParaRPr sz="2000">
              <a:solidFill>
                <a:schemeClr val="dk1"/>
              </a:solidFill>
              <a:latin typeface="Times New Roman" pitchFamily="18" charset="0"/>
              <a:cs typeface="Times New Roman" pitchFamily="18" charset="0"/>
            </a:endParaRPr>
          </a:p>
          <a:p>
            <a:pPr marL="0" lvl="0" indent="0" algn="just" rtl="0">
              <a:lnSpc>
                <a:spcPct val="150000"/>
              </a:lnSpc>
              <a:spcBef>
                <a:spcPts val="0"/>
              </a:spcBef>
              <a:spcAft>
                <a:spcPts val="0"/>
              </a:spcAft>
              <a:buNone/>
            </a:pPr>
            <a:r>
              <a:rPr lang="ru" sz="2000" dirty="0">
                <a:solidFill>
                  <a:schemeClr val="dk1"/>
                </a:solidFill>
                <a:latin typeface="Times New Roman" pitchFamily="18" charset="0"/>
                <a:cs typeface="Times New Roman" pitchFamily="18" charset="0"/>
              </a:rPr>
              <a:t>нашей природе!</a:t>
            </a:r>
            <a:endParaRPr sz="2000">
              <a:solidFill>
                <a:schemeClr val="dk1"/>
              </a:solidFill>
              <a:latin typeface="Times New Roman" pitchFamily="18" charset="0"/>
              <a:cs typeface="Times New Roman" pitchFamily="18" charset="0"/>
            </a:endParaRPr>
          </a:p>
          <a:p>
            <a:pPr marL="0" lvl="0" indent="0" algn="just" rtl="0">
              <a:lnSpc>
                <a:spcPct val="150000"/>
              </a:lnSpc>
              <a:spcBef>
                <a:spcPts val="0"/>
              </a:spcBef>
              <a:spcAft>
                <a:spcPts val="0"/>
              </a:spcAft>
              <a:buNone/>
            </a:pPr>
            <a:r>
              <a:rPr lang="ru" sz="2000" dirty="0">
                <a:solidFill>
                  <a:schemeClr val="dk1"/>
                </a:solidFill>
                <a:latin typeface="Times New Roman" pitchFamily="18" charset="0"/>
                <a:cs typeface="Times New Roman" pitchFamily="18" charset="0"/>
              </a:rPr>
              <a:t>Ведь пластиковые пакеты - это</a:t>
            </a:r>
            <a:endParaRPr sz="2000">
              <a:solidFill>
                <a:schemeClr val="dk1"/>
              </a:solidFill>
              <a:latin typeface="Times New Roman" pitchFamily="18" charset="0"/>
              <a:cs typeface="Times New Roman" pitchFamily="18" charset="0"/>
            </a:endParaRPr>
          </a:p>
          <a:p>
            <a:pPr marL="0" lvl="0" indent="0" algn="just" rtl="0">
              <a:lnSpc>
                <a:spcPct val="150000"/>
              </a:lnSpc>
              <a:spcBef>
                <a:spcPts val="0"/>
              </a:spcBef>
              <a:spcAft>
                <a:spcPts val="0"/>
              </a:spcAft>
              <a:buNone/>
            </a:pPr>
            <a:r>
              <a:rPr lang="ru" sz="2000" dirty="0">
                <a:solidFill>
                  <a:schemeClr val="dk1"/>
                </a:solidFill>
                <a:latin typeface="Times New Roman" pitchFamily="18" charset="0"/>
                <a:cs typeface="Times New Roman" pitchFamily="18" charset="0"/>
              </a:rPr>
              <a:t>ужас-ужас-ужас для экологии.</a:t>
            </a:r>
            <a:endParaRPr sz="2000">
              <a:solidFill>
                <a:schemeClr val="dk1"/>
              </a:solidFill>
              <a:latin typeface="Times New Roman" pitchFamily="18" charset="0"/>
              <a:cs typeface="Times New Roman" pitchFamily="18" charset="0"/>
            </a:endParaRPr>
          </a:p>
        </p:txBody>
      </p:sp>
      <p:pic>
        <p:nvPicPr>
          <p:cNvPr id="132" name="Google Shape;132;p23"/>
          <p:cNvPicPr preferRelativeResize="0"/>
          <p:nvPr/>
        </p:nvPicPr>
        <p:blipFill>
          <a:blip r:embed="rId3">
            <a:alphaModFix/>
          </a:blip>
          <a:stretch>
            <a:fillRect/>
          </a:stretch>
        </p:blipFill>
        <p:spPr>
          <a:xfrm>
            <a:off x="6303150" y="1017725"/>
            <a:ext cx="2626266" cy="3353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4"/>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Autofit/>
          </a:bodyPr>
          <a:lstStyle/>
          <a:p>
            <a:pPr marL="0" lvl="0" indent="0" algn="ctr" rtl="0">
              <a:lnSpc>
                <a:spcPct val="150000"/>
              </a:lnSpc>
              <a:spcBef>
                <a:spcPts val="0"/>
              </a:spcBef>
              <a:spcAft>
                <a:spcPts val="800"/>
              </a:spcAft>
              <a:buClr>
                <a:schemeClr val="dk1"/>
              </a:buClr>
              <a:buSzPts val="1100"/>
              <a:buFont typeface="Arial"/>
              <a:buNone/>
            </a:pPr>
            <a:r>
              <a:rPr lang="ru" sz="2600" b="1" dirty="0">
                <a:highlight>
                  <a:srgbClr val="FFFFFF"/>
                </a:highlight>
                <a:latin typeface="Times New Roman" pitchFamily="18" charset="0"/>
                <a:cs typeface="Times New Roman" pitchFamily="18" charset="0"/>
              </a:rPr>
              <a:t>Почему шоппер, а не пакет?</a:t>
            </a:r>
            <a:endParaRPr sz="2900" b="1">
              <a:latin typeface="Times New Roman" pitchFamily="18" charset="0"/>
              <a:cs typeface="Times New Roman" pitchFamily="18" charset="0"/>
            </a:endParaRPr>
          </a:p>
        </p:txBody>
      </p:sp>
      <p:sp>
        <p:nvSpPr>
          <p:cNvPr id="138" name="Google Shape;138;p24"/>
          <p:cNvSpPr txBox="1">
            <a:spLocks noGrp="1"/>
          </p:cNvSpPr>
          <p:nvPr>
            <p:ph type="body" idx="1"/>
          </p:nvPr>
        </p:nvSpPr>
        <p:spPr>
          <a:xfrm>
            <a:off x="1231993" y="1070994"/>
            <a:ext cx="7582200" cy="3416400"/>
          </a:xfrm>
          <a:prstGeom prst="rect">
            <a:avLst/>
          </a:prstGeom>
        </p:spPr>
        <p:txBody>
          <a:bodyPr spcFirstLastPara="1" wrap="square" lIns="91425" tIns="91425" rIns="91425" bIns="91425" anchor="t" anchorCtr="0">
            <a:noAutofit/>
          </a:bodyPr>
          <a:lstStyle/>
          <a:p>
            <a:pPr marL="457200" lvl="0" indent="-330200" algn="just" rtl="0">
              <a:lnSpc>
                <a:spcPct val="115000"/>
              </a:lnSpc>
              <a:spcBef>
                <a:spcPts val="0"/>
              </a:spcBef>
              <a:spcAft>
                <a:spcPts val="0"/>
              </a:spcAft>
              <a:buClr>
                <a:schemeClr val="dk1"/>
              </a:buClr>
              <a:buSzPts val="1600"/>
              <a:buChar char="●"/>
            </a:pPr>
            <a:r>
              <a:rPr lang="ru" b="1" dirty="0">
                <a:solidFill>
                  <a:schemeClr val="dk1"/>
                </a:solidFill>
                <a:highlight>
                  <a:srgbClr val="FFFFFF"/>
                </a:highlight>
                <a:latin typeface="Times New Roman" pitchFamily="18" charset="0"/>
                <a:cs typeface="Times New Roman" pitchFamily="18" charset="0"/>
              </a:rPr>
              <a:t>Шопер — это экологично.</a:t>
            </a:r>
            <a:r>
              <a:rPr lang="ru" dirty="0">
                <a:solidFill>
                  <a:schemeClr val="dk1"/>
                </a:solidFill>
                <a:highlight>
                  <a:srgbClr val="FFFFFF"/>
                </a:highlight>
                <a:latin typeface="Times New Roman" pitchFamily="18" charset="0"/>
                <a:cs typeface="Times New Roman" pitchFamily="18" charset="0"/>
              </a:rPr>
              <a:t> Имея при себе шопер, вы не будете каждый раз покупать новый пакет, а одна сумка прослужит несколько лет. Можно привить себе привычку брать сумку с собой, куда бы вы ни направились. Это даже экономично, в конце концов</a:t>
            </a:r>
            <a:endParaRPr>
              <a:solidFill>
                <a:schemeClr val="dk1"/>
              </a:solidFill>
              <a:highlight>
                <a:srgbClr val="FFFFFF"/>
              </a:highlight>
              <a:latin typeface="Times New Roman" pitchFamily="18" charset="0"/>
              <a:cs typeface="Times New Roman" pitchFamily="18" charset="0"/>
            </a:endParaRPr>
          </a:p>
          <a:p>
            <a:pPr marL="457200" lvl="0" indent="-330200" algn="just" rtl="0">
              <a:lnSpc>
                <a:spcPct val="115000"/>
              </a:lnSpc>
              <a:spcBef>
                <a:spcPts val="0"/>
              </a:spcBef>
              <a:spcAft>
                <a:spcPts val="0"/>
              </a:spcAft>
              <a:buClr>
                <a:schemeClr val="dk1"/>
              </a:buClr>
              <a:buSzPts val="1600"/>
              <a:buChar char="●"/>
            </a:pPr>
            <a:r>
              <a:rPr lang="ru" b="1" dirty="0">
                <a:solidFill>
                  <a:schemeClr val="dk1"/>
                </a:solidFill>
                <a:highlight>
                  <a:srgbClr val="FFFFFF"/>
                </a:highlight>
                <a:latin typeface="Times New Roman" pitchFamily="18" charset="0"/>
                <a:cs typeface="Times New Roman" pitchFamily="18" charset="0"/>
              </a:rPr>
              <a:t>Шопер — это модно.</a:t>
            </a:r>
            <a:r>
              <a:rPr lang="ru" dirty="0">
                <a:solidFill>
                  <a:schemeClr val="dk1"/>
                </a:solidFill>
                <a:highlight>
                  <a:srgbClr val="FFFFFF"/>
                </a:highlight>
                <a:latin typeface="Times New Roman" pitchFamily="18" charset="0"/>
                <a:cs typeface="Times New Roman" pitchFamily="18" charset="0"/>
              </a:rPr>
              <a:t> Образ с сумкой-шопером всегда более интересный: спросите любого стилиста, и первое, что он порекомендует вам — заменить полиэтиленовый пакет на стильный шопер</a:t>
            </a:r>
            <a:endParaRPr>
              <a:solidFill>
                <a:schemeClr val="dk1"/>
              </a:solidFill>
              <a:highlight>
                <a:srgbClr val="FFFFFF"/>
              </a:highlight>
              <a:latin typeface="Times New Roman" pitchFamily="18" charset="0"/>
              <a:cs typeface="Times New Roman" pitchFamily="18" charset="0"/>
            </a:endParaRPr>
          </a:p>
          <a:p>
            <a:pPr marL="457200" lvl="0" indent="-330200" algn="just" rtl="0">
              <a:lnSpc>
                <a:spcPct val="115000"/>
              </a:lnSpc>
              <a:spcBef>
                <a:spcPts val="0"/>
              </a:spcBef>
              <a:spcAft>
                <a:spcPts val="0"/>
              </a:spcAft>
              <a:buClr>
                <a:schemeClr val="dk1"/>
              </a:buClr>
              <a:buSzPts val="1600"/>
              <a:buChar char="●"/>
            </a:pPr>
            <a:r>
              <a:rPr lang="ru" b="1" dirty="0">
                <a:solidFill>
                  <a:schemeClr val="dk1"/>
                </a:solidFill>
                <a:highlight>
                  <a:srgbClr val="FFFFFF"/>
                </a:highlight>
                <a:latin typeface="Times New Roman" pitchFamily="18" charset="0"/>
                <a:cs typeface="Times New Roman" pitchFamily="18" charset="0"/>
              </a:rPr>
              <a:t>Любишь сам — подари другу! </a:t>
            </a:r>
            <a:r>
              <a:rPr lang="ru" dirty="0">
                <a:solidFill>
                  <a:schemeClr val="dk1"/>
                </a:solidFill>
                <a:highlight>
                  <a:srgbClr val="FFFFFF"/>
                </a:highlight>
                <a:latin typeface="Times New Roman" pitchFamily="18" charset="0"/>
                <a:cs typeface="Times New Roman" pitchFamily="18" charset="0"/>
              </a:rPr>
              <a:t>Сумка-шопер это душевный и полезный подарок. Если вы хотите приобщить друга к экологичной жизни, не читайте ему нотаций. Просто подарите модный шопер. А еще это идея для рукоделия</a:t>
            </a:r>
            <a:endParaRPr sz="2800">
              <a:solidFill>
                <a:schemeClr val="dk1"/>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5"/>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b="1" dirty="0">
                <a:latin typeface="Times New Roman" pitchFamily="18" charset="0"/>
                <a:cs typeface="Times New Roman" pitchFamily="18" charset="0"/>
              </a:rPr>
              <a:t>Пластик, уходи!</a:t>
            </a:r>
            <a:endParaRPr b="1">
              <a:latin typeface="Times New Roman" pitchFamily="18" charset="0"/>
              <a:cs typeface="Times New Roman" pitchFamily="18" charset="0"/>
            </a:endParaRPr>
          </a:p>
        </p:txBody>
      </p:sp>
      <p:sp>
        <p:nvSpPr>
          <p:cNvPr id="144" name="Google Shape;144;p25"/>
          <p:cNvSpPr txBox="1">
            <a:spLocks noGrp="1"/>
          </p:cNvSpPr>
          <p:nvPr>
            <p:ph type="body" idx="1"/>
          </p:nvPr>
        </p:nvSpPr>
        <p:spPr>
          <a:xfrm>
            <a:off x="5771725" y="1152475"/>
            <a:ext cx="3372300" cy="3546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ru" sz="2000" dirty="0">
                <a:solidFill>
                  <a:schemeClr val="dk1"/>
                </a:solidFill>
                <a:latin typeface="Times New Roman" pitchFamily="18" charset="0"/>
                <a:cs typeface="Times New Roman" pitchFamily="18" charset="0"/>
              </a:rPr>
              <a:t>В </a:t>
            </a:r>
            <a:r>
              <a:rPr lang="ru" sz="2000" dirty="0" smtClean="0">
                <a:solidFill>
                  <a:schemeClr val="dk1"/>
                </a:solidFill>
                <a:latin typeface="Times New Roman" pitchFamily="18" charset="0"/>
                <a:cs typeface="Times New Roman" pitchFamily="18" charset="0"/>
              </a:rPr>
              <a:t>202</a:t>
            </a:r>
            <a:r>
              <a:rPr lang="en-US" sz="2000" dirty="0" smtClean="0">
                <a:solidFill>
                  <a:schemeClr val="dk1"/>
                </a:solidFill>
                <a:latin typeface="Times New Roman" pitchFamily="18" charset="0"/>
                <a:cs typeface="Times New Roman" pitchFamily="18" charset="0"/>
              </a:rPr>
              <a:t>1</a:t>
            </a:r>
            <a:r>
              <a:rPr lang="ru" sz="2000" dirty="0" smtClean="0">
                <a:solidFill>
                  <a:schemeClr val="dk1"/>
                </a:solidFill>
                <a:latin typeface="Times New Roman" pitchFamily="18" charset="0"/>
                <a:cs typeface="Times New Roman" pitchFamily="18" charset="0"/>
              </a:rPr>
              <a:t> </a:t>
            </a:r>
            <a:r>
              <a:rPr lang="ru" sz="2000" dirty="0">
                <a:solidFill>
                  <a:schemeClr val="dk1"/>
                </a:solidFill>
                <a:latin typeface="Times New Roman" pitchFamily="18" charset="0"/>
                <a:cs typeface="Times New Roman" pitchFamily="18" charset="0"/>
              </a:rPr>
              <a:t>году одноразовые пластиковые товары и упаковка составили половину объёма коммунального мусора России</a:t>
            </a:r>
            <a:endParaRPr sz="2000">
              <a:solidFill>
                <a:schemeClr val="dk1"/>
              </a:solidFill>
              <a:latin typeface="Times New Roman" pitchFamily="18" charset="0"/>
              <a:cs typeface="Times New Roman" pitchFamily="18" charset="0"/>
            </a:endParaRPr>
          </a:p>
        </p:txBody>
      </p:sp>
      <p:pic>
        <p:nvPicPr>
          <p:cNvPr id="145" name="Google Shape;145;p25"/>
          <p:cNvPicPr preferRelativeResize="0"/>
          <p:nvPr/>
        </p:nvPicPr>
        <p:blipFill>
          <a:blip r:embed="rId3">
            <a:alphaModFix/>
          </a:blip>
          <a:stretch>
            <a:fillRect/>
          </a:stretch>
        </p:blipFill>
        <p:spPr>
          <a:xfrm>
            <a:off x="1177725" y="1327313"/>
            <a:ext cx="4384599" cy="30667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6"/>
          <p:cNvSpPr txBox="1">
            <a:spLocks noGrp="1"/>
          </p:cNvSpPr>
          <p:nvPr>
            <p:ph type="title"/>
          </p:nvPr>
        </p:nvSpPr>
        <p:spPr>
          <a:xfrm>
            <a:off x="1250225" y="445025"/>
            <a:ext cx="7582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b="1" dirty="0">
                <a:latin typeface="Monotype Corsiva" pitchFamily="66" charset="0"/>
              </a:rPr>
              <a:t>Переработка пластика</a:t>
            </a:r>
            <a:endParaRPr b="1">
              <a:latin typeface="Monotype Corsiva" pitchFamily="66" charset="0"/>
            </a:endParaRPr>
          </a:p>
        </p:txBody>
      </p:sp>
      <p:pic>
        <p:nvPicPr>
          <p:cNvPr id="151" name="Google Shape;151;p26"/>
          <p:cNvPicPr preferRelativeResize="0"/>
          <p:nvPr/>
        </p:nvPicPr>
        <p:blipFill>
          <a:blip r:embed="rId3">
            <a:alphaModFix/>
          </a:blip>
          <a:stretch>
            <a:fillRect/>
          </a:stretch>
        </p:blipFill>
        <p:spPr>
          <a:xfrm>
            <a:off x="1250225" y="1096250"/>
            <a:ext cx="6013502" cy="37131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7" name="Google Shape;157;p27"/>
          <p:cNvSpPr txBox="1">
            <a:spLocks noGrp="1"/>
          </p:cNvSpPr>
          <p:nvPr>
            <p:ph type="body" idx="1"/>
          </p:nvPr>
        </p:nvSpPr>
        <p:spPr>
          <a:xfrm>
            <a:off x="1250100" y="1398950"/>
            <a:ext cx="7582200" cy="3169800"/>
          </a:xfrm>
          <a:prstGeom prst="rect">
            <a:avLst/>
          </a:prstGeom>
        </p:spPr>
        <p:txBody>
          <a:bodyPr spcFirstLastPara="1" wrap="square" lIns="91425" tIns="91425" rIns="91425" bIns="91425" anchor="t" anchorCtr="0">
            <a:normAutofit fontScale="25000" lnSpcReduction="20000"/>
          </a:bodyPr>
          <a:lstStyle/>
          <a:p>
            <a:pPr marL="457200" lvl="0" indent="-342900" algn="just" rtl="0">
              <a:lnSpc>
                <a:spcPct val="156521"/>
              </a:lnSpc>
              <a:spcBef>
                <a:spcPts val="1100"/>
              </a:spcBef>
              <a:spcAft>
                <a:spcPts val="0"/>
              </a:spcAft>
              <a:buClr>
                <a:schemeClr val="dk1"/>
              </a:buClr>
              <a:buSzPct val="100000"/>
              <a:buChar char="●"/>
            </a:pPr>
            <a:r>
              <a:rPr lang="ru" sz="7200" dirty="0">
                <a:solidFill>
                  <a:schemeClr val="dk1"/>
                </a:solidFill>
                <a:highlight>
                  <a:srgbClr val="FFFFFF"/>
                </a:highlight>
                <a:latin typeface="Times New Roman" pitchFamily="18" charset="0"/>
                <a:cs typeface="Times New Roman" pitchFamily="18" charset="0"/>
              </a:rPr>
              <a:t>«Я сдаю батарейки в специализированный пункт приема»</a:t>
            </a:r>
            <a:endParaRPr sz="7200">
              <a:solidFill>
                <a:schemeClr val="dk1"/>
              </a:solidFill>
              <a:highlight>
                <a:srgbClr val="FFFFFF"/>
              </a:highlight>
              <a:latin typeface="Times New Roman" pitchFamily="18" charset="0"/>
              <a:cs typeface="Times New Roman" pitchFamily="18" charset="0"/>
            </a:endParaRPr>
          </a:p>
          <a:p>
            <a:pPr marL="457200" lvl="0" indent="-342900" algn="just" rtl="0">
              <a:lnSpc>
                <a:spcPct val="156521"/>
              </a:lnSpc>
              <a:spcBef>
                <a:spcPts val="0"/>
              </a:spcBef>
              <a:spcAft>
                <a:spcPts val="0"/>
              </a:spcAft>
              <a:buClr>
                <a:schemeClr val="dk1"/>
              </a:buClr>
              <a:buSzPct val="100000"/>
              <a:buChar char="●"/>
            </a:pPr>
            <a:r>
              <a:rPr lang="ru" sz="7200" dirty="0">
                <a:solidFill>
                  <a:schemeClr val="dk1"/>
                </a:solidFill>
                <a:highlight>
                  <a:srgbClr val="FFFFFF"/>
                </a:highlight>
                <a:latin typeface="Times New Roman" pitchFamily="18" charset="0"/>
                <a:cs typeface="Times New Roman" pitchFamily="18" charset="0"/>
              </a:rPr>
              <a:t>«Я хожу в магазин с сумкой-шопером»</a:t>
            </a:r>
            <a:endParaRPr sz="7200">
              <a:solidFill>
                <a:schemeClr val="dk1"/>
              </a:solidFill>
              <a:highlight>
                <a:srgbClr val="FFFFFF"/>
              </a:highlight>
              <a:latin typeface="Times New Roman" pitchFamily="18" charset="0"/>
              <a:cs typeface="Times New Roman" pitchFamily="18" charset="0"/>
            </a:endParaRPr>
          </a:p>
          <a:p>
            <a:pPr marL="457200" lvl="0" indent="-342900" algn="just" rtl="0">
              <a:lnSpc>
                <a:spcPct val="156521"/>
              </a:lnSpc>
              <a:spcBef>
                <a:spcPts val="0"/>
              </a:spcBef>
              <a:spcAft>
                <a:spcPts val="0"/>
              </a:spcAft>
              <a:buClr>
                <a:schemeClr val="dk1"/>
              </a:buClr>
              <a:buSzPct val="100000"/>
              <a:buChar char="●"/>
            </a:pPr>
            <a:r>
              <a:rPr lang="ru" sz="7200" dirty="0">
                <a:solidFill>
                  <a:schemeClr val="dk1"/>
                </a:solidFill>
                <a:highlight>
                  <a:srgbClr val="FFFFFF"/>
                </a:highlight>
                <a:latin typeface="Times New Roman" pitchFamily="18" charset="0"/>
                <a:cs typeface="Times New Roman" pitchFamily="18" charset="0"/>
              </a:rPr>
              <a:t>«Я собираю и сдаю макулатуру»</a:t>
            </a:r>
            <a:endParaRPr sz="7200">
              <a:solidFill>
                <a:schemeClr val="dk1"/>
              </a:solidFill>
              <a:highlight>
                <a:srgbClr val="FFFFFF"/>
              </a:highlight>
              <a:latin typeface="Times New Roman" pitchFamily="18" charset="0"/>
              <a:cs typeface="Times New Roman" pitchFamily="18" charset="0"/>
            </a:endParaRPr>
          </a:p>
          <a:p>
            <a:pPr marL="457200" lvl="0" indent="-342900" algn="just" rtl="0">
              <a:lnSpc>
                <a:spcPct val="156521"/>
              </a:lnSpc>
              <a:spcBef>
                <a:spcPts val="0"/>
              </a:spcBef>
              <a:spcAft>
                <a:spcPts val="0"/>
              </a:spcAft>
              <a:buClr>
                <a:schemeClr val="dk1"/>
              </a:buClr>
              <a:buSzPct val="100000"/>
              <a:buChar char="●"/>
            </a:pPr>
            <a:r>
              <a:rPr lang="ru" sz="7200" dirty="0">
                <a:solidFill>
                  <a:schemeClr val="dk1"/>
                </a:solidFill>
                <a:highlight>
                  <a:srgbClr val="FFFFFF"/>
                </a:highlight>
                <a:latin typeface="Times New Roman" pitchFamily="18" charset="0"/>
                <a:cs typeface="Times New Roman" pitchFamily="18" charset="0"/>
              </a:rPr>
              <a:t>«Я сдаю пластик во вторичную переработку»</a:t>
            </a:r>
            <a:endParaRPr sz="7200">
              <a:solidFill>
                <a:schemeClr val="dk1"/>
              </a:solidFill>
              <a:highlight>
                <a:srgbClr val="FFFFFF"/>
              </a:highlight>
              <a:latin typeface="Times New Roman" pitchFamily="18" charset="0"/>
              <a:cs typeface="Times New Roman" pitchFamily="18" charset="0"/>
            </a:endParaRPr>
          </a:p>
          <a:p>
            <a:pPr marL="457200" lvl="0" indent="-342900" algn="just" rtl="0">
              <a:lnSpc>
                <a:spcPct val="156521"/>
              </a:lnSpc>
              <a:spcBef>
                <a:spcPts val="0"/>
              </a:spcBef>
              <a:spcAft>
                <a:spcPts val="0"/>
              </a:spcAft>
              <a:buClr>
                <a:schemeClr val="dk1"/>
              </a:buClr>
              <a:buSzPct val="100000"/>
              <a:buChar char="●"/>
            </a:pPr>
            <a:r>
              <a:rPr lang="ru" sz="7200" dirty="0">
                <a:solidFill>
                  <a:schemeClr val="dk1"/>
                </a:solidFill>
                <a:highlight>
                  <a:srgbClr val="FFFFFF"/>
                </a:highlight>
                <a:latin typeface="Times New Roman" pitchFamily="18" charset="0"/>
                <a:cs typeface="Times New Roman" pitchFamily="18" charset="0"/>
              </a:rPr>
              <a:t>«Я уменьшаю использование одноразового пластика»</a:t>
            </a:r>
            <a:endParaRPr sz="7200">
              <a:solidFill>
                <a:schemeClr val="dk1"/>
              </a:solidFill>
              <a:highlight>
                <a:srgbClr val="FFFFFF"/>
              </a:highlight>
              <a:latin typeface="Times New Roman" pitchFamily="18" charset="0"/>
              <a:cs typeface="Times New Roman" pitchFamily="18" charset="0"/>
            </a:endParaRPr>
          </a:p>
          <a:p>
            <a:pPr marL="457200" lvl="0" indent="-342900" algn="just" rtl="0">
              <a:lnSpc>
                <a:spcPct val="156521"/>
              </a:lnSpc>
              <a:spcBef>
                <a:spcPts val="0"/>
              </a:spcBef>
              <a:spcAft>
                <a:spcPts val="0"/>
              </a:spcAft>
              <a:buClr>
                <a:schemeClr val="dk1"/>
              </a:buClr>
              <a:buSzPct val="100000"/>
              <a:buChar char="●"/>
            </a:pPr>
            <a:r>
              <a:rPr lang="ru" sz="7200" dirty="0">
                <a:solidFill>
                  <a:schemeClr val="dk1"/>
                </a:solidFill>
                <a:highlight>
                  <a:srgbClr val="FFFFFF"/>
                </a:highlight>
                <a:latin typeface="Times New Roman" pitchFamily="18" charset="0"/>
                <a:cs typeface="Times New Roman" pitchFamily="18" charset="0"/>
              </a:rPr>
              <a:t>«Я экономлю электроэнергию»</a:t>
            </a:r>
            <a:endParaRPr sz="7200">
              <a:solidFill>
                <a:schemeClr val="dk1"/>
              </a:solidFill>
              <a:highlight>
                <a:srgbClr val="FFFFFF"/>
              </a:highlight>
              <a:latin typeface="Times New Roman" pitchFamily="18" charset="0"/>
              <a:cs typeface="Times New Roman" pitchFamily="18" charset="0"/>
            </a:endParaRPr>
          </a:p>
          <a:p>
            <a:pPr marL="457200" marR="0" lvl="0" indent="-342900" algn="just" rtl="0">
              <a:lnSpc>
                <a:spcPct val="156521"/>
              </a:lnSpc>
              <a:spcBef>
                <a:spcPts val="0"/>
              </a:spcBef>
              <a:spcAft>
                <a:spcPts val="0"/>
              </a:spcAft>
              <a:buClr>
                <a:schemeClr val="dk1"/>
              </a:buClr>
              <a:buSzPct val="100000"/>
              <a:buChar char="●"/>
            </a:pPr>
            <a:r>
              <a:rPr lang="ru" sz="7200" dirty="0">
                <a:solidFill>
                  <a:schemeClr val="dk1"/>
                </a:solidFill>
                <a:highlight>
                  <a:srgbClr val="FFFFFF"/>
                </a:highlight>
                <a:latin typeface="Times New Roman" pitchFamily="18" charset="0"/>
                <a:cs typeface="Times New Roman" pitchFamily="18" charset="0"/>
              </a:rPr>
              <a:t>«Я сортирую и раздельно утилизирую бытовой мусор»</a:t>
            </a:r>
            <a:endParaRPr sz="7200">
              <a:solidFill>
                <a:schemeClr val="dk1"/>
              </a:solidFill>
              <a:highlight>
                <a:srgbClr val="FFFFFF"/>
              </a:highlight>
              <a:latin typeface="Times New Roman" pitchFamily="18" charset="0"/>
              <a:cs typeface="Times New Roman" pitchFamily="18" charset="0"/>
            </a:endParaRPr>
          </a:p>
          <a:p>
            <a:pPr marL="0" lvl="0" indent="0" algn="l" rtl="0">
              <a:spcBef>
                <a:spcPts val="1100"/>
              </a:spcBef>
              <a:spcAft>
                <a:spcPts val="0"/>
              </a:spcAft>
              <a:buClr>
                <a:schemeClr val="dk1"/>
              </a:buClr>
              <a:buSzPct val="78571"/>
              <a:buFont typeface="Arial"/>
              <a:buNone/>
            </a:pPr>
            <a:r>
              <a:rPr lang="ru" sz="7200" dirty="0">
                <a:solidFill>
                  <a:srgbClr val="333333"/>
                </a:solidFill>
                <a:highlight>
                  <a:srgbClr val="FFFFFF"/>
                </a:highlight>
                <a:latin typeface="Times New Roman" pitchFamily="18" charset="0"/>
                <a:ea typeface="Times New Roman"/>
                <a:cs typeface="Times New Roman" pitchFamily="18" charset="0"/>
                <a:sym typeface="Times New Roman"/>
              </a:rPr>
              <a:t> </a:t>
            </a:r>
            <a:endParaRPr sz="4800">
              <a:solidFill>
                <a:srgbClr val="333333"/>
              </a:solidFill>
              <a:highlight>
                <a:srgbClr val="FFFFFF"/>
              </a:highlight>
              <a:latin typeface="Times New Roman" pitchFamily="18" charset="0"/>
              <a:ea typeface="Times New Roman"/>
              <a:cs typeface="Times New Roman" pitchFamily="18" charset="0"/>
              <a:sym typeface="Times New Roman"/>
            </a:endParaRPr>
          </a:p>
          <a:p>
            <a:pPr marL="0" lvl="0" indent="0" algn="l" rtl="0">
              <a:spcBef>
                <a:spcPts val="0"/>
              </a:spcBef>
              <a:spcAft>
                <a:spcPts val="1200"/>
              </a:spcAft>
              <a:buNone/>
            </a:pPr>
            <a:endParaRPr/>
          </a:p>
        </p:txBody>
      </p:sp>
      <p:sp>
        <p:nvSpPr>
          <p:cNvPr id="4" name="Заголовок 3"/>
          <p:cNvSpPr>
            <a:spLocks noGrp="1"/>
          </p:cNvSpPr>
          <p:nvPr>
            <p:ph type="title"/>
          </p:nvPr>
        </p:nvSpPr>
        <p:spPr/>
        <p:txBody>
          <a:bodyPr>
            <a:normAutofit fontScale="90000"/>
          </a:bodyPr>
          <a:lstStyle/>
          <a:p>
            <a:endParaRPr lang="ru-RU"/>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8"/>
          <p:cNvSpPr txBox="1">
            <a:spLocks noGrp="1"/>
          </p:cNvSpPr>
          <p:nvPr>
            <p:ph type="body" idx="1"/>
          </p:nvPr>
        </p:nvSpPr>
        <p:spPr>
          <a:xfrm>
            <a:off x="1158475" y="1720950"/>
            <a:ext cx="7768242" cy="2470804"/>
          </a:xfrm>
          <a:prstGeom prst="rect">
            <a:avLst/>
          </a:prstGeom>
        </p:spPr>
        <p:txBody>
          <a:bodyPr spcFirstLastPara="1" wrap="square" lIns="91425" tIns="91425" rIns="91425" bIns="91425" anchor="t" anchorCtr="0">
            <a:normAutofit/>
          </a:bodyPr>
          <a:lstStyle/>
          <a:p>
            <a:pPr marL="0" lvl="0" indent="0" algn="ctr" rtl="0">
              <a:lnSpc>
                <a:spcPct val="100000"/>
              </a:lnSpc>
              <a:spcBef>
                <a:spcPts val="0"/>
              </a:spcBef>
              <a:spcAft>
                <a:spcPts val="0"/>
              </a:spcAft>
              <a:buClr>
                <a:schemeClr val="dk1"/>
              </a:buClr>
              <a:buSzPts val="1100"/>
              <a:buFont typeface="Arial"/>
              <a:buNone/>
            </a:pPr>
            <a:r>
              <a:rPr lang="ru" sz="6000" b="1" dirty="0">
                <a:solidFill>
                  <a:srgbClr val="FF0000"/>
                </a:solidFill>
                <a:latin typeface="Monotype Corsiva" pitchFamily="66" charset="0"/>
              </a:rPr>
              <a:t>Начать </a:t>
            </a:r>
            <a:r>
              <a:rPr lang="ru" sz="6000" b="1" dirty="0" smtClean="0">
                <a:solidFill>
                  <a:srgbClr val="FF0000"/>
                </a:solidFill>
                <a:latin typeface="Monotype Corsiva" pitchFamily="66" charset="0"/>
              </a:rPr>
              <a:t>нужно </a:t>
            </a:r>
            <a:r>
              <a:rPr lang="ru" sz="6000" b="1" dirty="0">
                <a:solidFill>
                  <a:srgbClr val="FF0000"/>
                </a:solidFill>
                <a:latin typeface="Monotype Corsiva" pitchFamily="66" charset="0"/>
              </a:rPr>
              <a:t>уже сегодня</a:t>
            </a:r>
            <a:endParaRPr sz="4800" b="1">
              <a:solidFill>
                <a:srgbClr val="FF0000"/>
              </a:solidFill>
              <a:latin typeface="Monotype Corsiva" pitchFamily="66" charset="0"/>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1962</Words>
  <Application>Microsoft Office PowerPoint</Application>
  <PresentationFormat>Экран (16:9)</PresentationFormat>
  <Paragraphs>127</Paragraphs>
  <Slides>16</Slides>
  <Notes>16</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Simple Light</vt:lpstr>
      <vt:lpstr>Слайд 1</vt:lpstr>
      <vt:lpstr>Экология это и просто и сложно </vt:lpstr>
      <vt:lpstr>Что я могу сделать для экологии?</vt:lpstr>
      <vt:lpstr>Берегите воду! Относитесь к воде бережно!</vt:lpstr>
      <vt:lpstr>Мы - за чистый берег! А ты?</vt:lpstr>
      <vt:lpstr>Полезные привычки</vt:lpstr>
      <vt:lpstr>А что такое макулатура? И зачем ее сдавать?</vt:lpstr>
      <vt:lpstr>Слайд 8</vt:lpstr>
      <vt:lpstr>Батарейка, сдавайся!</vt:lpstr>
      <vt:lpstr>Батарейки — на утилизацию!</vt:lpstr>
      <vt:lpstr>В тренде — шопер</vt:lpstr>
      <vt:lpstr>Почему шоппер, а не пакет?</vt:lpstr>
      <vt:lpstr>Пластик, уходи!</vt:lpstr>
      <vt:lpstr>Переработка пластика</vt:lpstr>
      <vt:lpstr>Слайд 15</vt:lpstr>
      <vt:lpstr>Слайд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Экология дело каждого</dc:title>
  <dc:creator>Juls Juls</dc:creator>
  <cp:lastModifiedBy>Пользователь Windows</cp:lastModifiedBy>
  <cp:revision>2</cp:revision>
  <dcterms:modified xsi:type="dcterms:W3CDTF">2021-10-19T04:53:50Z</dcterms:modified>
</cp:coreProperties>
</file>