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73" r:id="rId17"/>
    <p:sldId id="274" r:id="rId18"/>
    <p:sldId id="276" r:id="rId19"/>
    <p:sldId id="277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429" autoAdjust="0"/>
  </p:normalViewPr>
  <p:slideViewPr>
    <p:cSldViewPr snapToGrid="0">
      <p:cViewPr varScale="1">
        <p:scale>
          <a:sx n="54" d="100"/>
          <a:sy n="54" d="100"/>
        </p:scale>
        <p:origin x="13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A743B-9490-4E89-A979-6113F6982D79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AEC95-C0B0-4462-B1F0-A785C33A8A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362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AEC95-C0B0-4462-B1F0-A785C33A8A1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7514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AEC95-C0B0-4462-B1F0-A785C33A8A1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888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AEC95-C0B0-4462-B1F0-A785C33A8A15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564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AEC95-C0B0-4462-B1F0-A785C33A8A15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797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364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510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034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28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692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779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694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817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02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7352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568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002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936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4735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045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6502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6197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5107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7150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7255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4959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462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1395D-1F97-4564-AA6B-E83D4A36F9E1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0D0D7-522E-430E-BDDA-10832CBF04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055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42000">
              <a:schemeClr val="accent1">
                <a:lumMod val="7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469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birint.ru/books/521430/" TargetMode="External"/><Relationship Id="rId2" Type="http://schemas.openxmlformats.org/officeDocument/2006/relationships/hyperlink" Target="https://www.labirint.ru/books/549709/" TargetMode="Externa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4776" y="120429"/>
            <a:ext cx="9048062" cy="1326234"/>
          </a:xfrm>
        </p:spPr>
        <p:txBody>
          <a:bodyPr/>
          <a:lstStyle/>
          <a:p>
            <a:r>
              <a:rPr lang="ru-RU" dirty="0" smtClean="0"/>
              <a:t>                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«ООШ № 5»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5746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ru-RU" altLang="ru-RU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ru-RU" alt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  <a:r>
              <a:rPr lang="ru-RU" alt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специфика логопедической помощи обучающимся с нарушениями речи в условиях школьного логопедического </a:t>
            </a:r>
            <a:r>
              <a:rPr lang="ru-RU" alt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пункта</a:t>
            </a: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Даншина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Васильевна</a:t>
            </a:r>
          </a:p>
          <a:p>
            <a:pPr marL="0" indent="0" algn="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845" y="338072"/>
            <a:ext cx="1518036" cy="148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41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597" y="215002"/>
            <a:ext cx="10515600" cy="1325563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Вопросы: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65412"/>
            <a:ext cx="10515600" cy="5011551"/>
          </a:xfrm>
        </p:spPr>
        <p:txBody>
          <a:bodyPr/>
          <a:lstStyle/>
          <a:p>
            <a:pPr marL="0" indent="0">
              <a:buNone/>
            </a:pP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1.Актуальность проблемы</a:t>
            </a:r>
            <a: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УУД</a:t>
            </a:r>
            <a: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Специфика школьного </a:t>
            </a:r>
            <a:r>
              <a:rPr lang="ru-RU" sz="4000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логопункта</a:t>
            </a:r>
            <a: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4.Структура занятия. Практический материал.</a:t>
            </a:r>
            <a: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Содержимое 5" descr="IMG_466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046" y="3675529"/>
            <a:ext cx="4021754" cy="2958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881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 проблемы</a:t>
            </a:r>
            <a: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74459" y="1883391"/>
            <a:ext cx="7383439" cy="441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Проблема изучения и коррекции специфических нарушений письменной речи у обучающихся в настоящее время является одной из самых актуальных задач логопедии.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У 65-70% детей с началом обучения в школе обнаруживаются затруднения при обучении чтению и письму.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7" descr="IMG_20191128_13381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898" y="3730503"/>
            <a:ext cx="2437337" cy="256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191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Актуальность проблемы</a:t>
            </a:r>
            <a:r>
              <a:rPr lang="ru-RU" sz="3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65278" y="1690690"/>
            <a:ext cx="9388522" cy="4679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Недостаточно налажена система сопровождения   обучающихся с нарушениями речи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Переход России на ФГОС предполагает пересмотр основной стратегии образования, т.е. традиционное формирование 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знаний, умений и навыков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каждому изучаемому предмету уходит на второй план. Приоритетным направлением оптимизации системы образования, в частности начального, является формирование 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универсальных учебных действий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обеспечивающих готовность и способность ребенка к овладению компетентностью «уметь учиться».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74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Универсальные учебные 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действия 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УУД)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15403" y="1253962"/>
            <a:ext cx="8993874" cy="5368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широком значении термин «Универсальные учебные действия» означает 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учиться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т.е. способность ученика к саморазвитию и самосовершенствованию путем сознательного и активного присвоения нового социального опыта.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более узком значении этот термин можно определить как совокупность способов действий учащегося, обеспечивающих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самостоятельное усвоение новых знаний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формирование умений, включая </a:t>
            </a:r>
            <a:r>
              <a:rPr lang="ru-RU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организацию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этого процесса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117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универсальных учебных действий при работе на начальном этапе обучения русскому языку</a:t>
            </a:r>
            <a: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51630" y="1910688"/>
            <a:ext cx="9402170" cy="4351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Познавательные УУД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умения устанавливать соответствия между звуками и буквами, умения воспринимать письменный текст, развитие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графомоторного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навыка.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Коммуникативные УУД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умения объяснять свой выбор и свои действия (способ написания).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Регулятивные УУД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Освоение способов ориентировки в пространстве и способов написания и соединения письменных букв русского алфавита.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Личностные УУД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Понимание алгоритма действия по правилу, перевод внешней речи на внутренний план.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78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</a:rPr>
              <a:t>Специфика школьного </a:t>
            </a:r>
            <a:r>
              <a:rPr lang="ru-RU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логопункта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01254" y="1690690"/>
            <a:ext cx="10044752" cy="4241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Среди детей, посещающих логопедические занятия в школе, можно выделить две заметно различающиеся группы. В первую входят те, кто получал квалифицированную помощь еще в дошкольном возрасте. Приобретенные речевые навыки, а также умение взаимодействовать со взрослым, выполнять задания по инструкции во многом облегчают адаптацию ребенка к школе и способствуют успешному усвоению программы по русскому языку, даже если возможности нервной системы ребенка справляться с учебной нагрузкой невелики.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73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Специфика школьного </a:t>
            </a:r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логопункта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65412" y="1506071"/>
            <a:ext cx="8014447" cy="4044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 второй, более многочисленной группе относятся учащиеся, речевое развитие которых не вызывало тревоги у их родителей — иногда потому, что нарушения речи были незаметными или казались незначительными, а иногда потому, что родители игнорировали советы специалистов. Если такие нарушения сопровождаются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гиперактивностью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нарушениями внимания, повышенной истощаемостью нервной системы, то для их коррекции требуется длительное время, часто выходящее за пределы обучения в начальной школе.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4" descr="IMG_466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918" y="4073424"/>
            <a:ext cx="3281082" cy="2372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930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Специфика школьного </a:t>
            </a:r>
            <a:r>
              <a:rPr lang="ru-RU" b="1" dirty="0" err="1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логопункта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8941" y="1272988"/>
            <a:ext cx="8946777" cy="5624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Учащихся, которым трудно дается обучение письму, в 1-м классе значительно меньше, чем во 2-м и 3-м классах. Это связано в первую очередь с тем, что в первый год обучения дети овладевают фонетическим принципом русской орфографии «как слышим, так и пишем». В дальнейшем письмо становится все больше связанным с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морфологическим принципом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требующим от пишущего человека умений различать сильную и слабую позиции звука в слове, подбирать проверочные слова, опираясь на морфемный анализ (выделение приставки, корня, суффикса, окончания). На этом этапе, естественно, требуется более высокий уровень мыслительной деятельности: достаточная скорость мыслительных реакций,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сформированность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операций анализа, синтеза и сравнения; умений распределять внимание, удерживать в оперативной памяти определенный объем информации.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5" descr="IMG_4660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420" y="4087906"/>
            <a:ext cx="3358397" cy="2770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55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3707" y="1078172"/>
            <a:ext cx="9103057" cy="4541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Дизорфография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это специфическое нарушение орфографического навыка письма. Для детей с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дизорфографией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основную трудность вызывает решение орфографической задачи: им трудно увидеть "опасное место" в слове, сложно подобрать проверочное слово, хорошо выучив правило, ребёнок не может применить его на письме.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Познавательный интерес у обучающихся носит преимущественно эмоциональный характер и не отличается стойкостью. Это, безусловно, затрудняет процесс коррекции речевых нарушений. Рецепт преодоления подобных трудностей известен: 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детям должно быть интересно, дети должны быть успешны.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49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Структура занятия. Практический материал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16424" y="1452282"/>
            <a:ext cx="8552330" cy="4952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Учитель-логопед сочетает игровую, занимательную подачу материала и формирование учебной мотивации, познавательного компонента деятельности.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организационный (проверка готовности рабочего места)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разминка (упражнения на развитие внимания, памяти и др.)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разрешение проблемной ситуации по теме занятия — знакомство с новым материалом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устные или письменные упражнения с использованием нового материала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дидактическая игра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  <a:tabLst>
                <a:tab pos="228600" algn="l"/>
              </a:tabLst>
            </a:pP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подведение итогов занятия, самооценка деятельности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7" descr="IMG_4656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7435" y="3729318"/>
            <a:ext cx="2876533" cy="3128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874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Искалки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928" y="1408276"/>
            <a:ext cx="6793096" cy="5365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48906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Искалки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1298448"/>
            <a:ext cx="10121455" cy="539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6988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60" y="0"/>
            <a:ext cx="1110163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85620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474" y="6351"/>
            <a:ext cx="9022227" cy="685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19320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4658" y="0"/>
            <a:ext cx="8526163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109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сточники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60561" y="1815152"/>
            <a:ext cx="9430603" cy="4216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1.Мазанова Е.В. Коррекция оптической </a:t>
            </a:r>
            <a:r>
              <a:rPr lang="ru-RU" sz="3200" u="sng" dirty="0" err="1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дисграфии</a:t>
            </a:r>
            <a:r>
              <a:rPr lang="ru-RU" sz="3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. Конспекты занятий для логопедов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2.Галина </a:t>
            </a:r>
            <a:r>
              <a:rPr lang="ru-RU" sz="3200" u="sng" dirty="0" err="1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Зегебарт</a:t>
            </a:r>
            <a:r>
              <a:rPr lang="ru-RU" sz="3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: Чтение: от текста к смыслу. Тетрадь для младших школьников</a:t>
            </a:r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3. Елена </a:t>
            </a:r>
            <a:r>
              <a:rPr lang="ru-RU" sz="3200" u="sng" dirty="0" err="1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Бурина</a:t>
            </a:r>
            <a:r>
              <a:rPr lang="ru-RU" sz="32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: Преодоление нарушений письма у школьников (1-5 классы). Традиционные подходы и нестандартные приемы</a:t>
            </a:r>
            <a:endParaRPr lang="ru-RU" sz="32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53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4019" y="2797791"/>
            <a:ext cx="86376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Спасибо за внимание!</a:t>
            </a:r>
            <a:endParaRPr lang="ru-RU" sz="5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14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753</Words>
  <Application>Microsoft Office PowerPoint</Application>
  <PresentationFormat>Широкоэкранный</PresentationFormat>
  <Paragraphs>48</Paragraphs>
  <Slides>18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Тема Office</vt:lpstr>
      <vt:lpstr>Office Theme</vt:lpstr>
      <vt:lpstr>                 МБОУ «ООШ № 5»</vt:lpstr>
      <vt:lpstr>Вопросы: </vt:lpstr>
      <vt:lpstr>Актуальность проблемы </vt:lpstr>
      <vt:lpstr>Актуальность проблемы </vt:lpstr>
      <vt:lpstr> Универсальные учебные действия (УУД) </vt:lpstr>
      <vt:lpstr>Формирование универсальных учебных действий при работе на начальном этапе обучения русскому языку </vt:lpstr>
      <vt:lpstr>Специфика школьного логопункта</vt:lpstr>
      <vt:lpstr>Специфика школьного логопункта</vt:lpstr>
      <vt:lpstr>Специфика школьного логопункта</vt:lpstr>
      <vt:lpstr>Презентация PowerPoint</vt:lpstr>
      <vt:lpstr>Структура занятия. Практический материал </vt:lpstr>
      <vt:lpstr>Искалки</vt:lpstr>
      <vt:lpstr>Искалки</vt:lpstr>
      <vt:lpstr>Презентация PowerPoint</vt:lpstr>
      <vt:lpstr>Презентация PowerPoint</vt:lpstr>
      <vt:lpstr>Презентация PowerPoint</vt:lpstr>
      <vt:lpstr>Источники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МБОУ «ООШ № 5»</dc:title>
  <dc:creator>Admin</dc:creator>
  <cp:lastModifiedBy>Admin</cp:lastModifiedBy>
  <cp:revision>11</cp:revision>
  <dcterms:created xsi:type="dcterms:W3CDTF">2020-08-19T11:05:49Z</dcterms:created>
  <dcterms:modified xsi:type="dcterms:W3CDTF">2020-08-19T12:30:05Z</dcterms:modified>
</cp:coreProperties>
</file>