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sldIdLst>
    <p:sldId id="288" r:id="rId2"/>
    <p:sldId id="295" r:id="rId3"/>
    <p:sldId id="257" r:id="rId4"/>
    <p:sldId id="258" r:id="rId5"/>
    <p:sldId id="294" r:id="rId6"/>
    <p:sldId id="296" r:id="rId7"/>
    <p:sldId id="297" r:id="rId8"/>
    <p:sldId id="289" r:id="rId9"/>
    <p:sldId id="263" r:id="rId10"/>
    <p:sldId id="265" r:id="rId11"/>
    <p:sldId id="281" r:id="rId12"/>
    <p:sldId id="282" r:id="rId13"/>
    <p:sldId id="267" r:id="rId14"/>
    <p:sldId id="266" r:id="rId15"/>
    <p:sldId id="299" r:id="rId16"/>
    <p:sldId id="269" r:id="rId17"/>
    <p:sldId id="283" r:id="rId18"/>
    <p:sldId id="271" r:id="rId19"/>
    <p:sldId id="276" r:id="rId20"/>
    <p:sldId id="277" r:id="rId21"/>
    <p:sldId id="273" r:id="rId22"/>
    <p:sldId id="290" r:id="rId23"/>
    <p:sldId id="291" r:id="rId24"/>
    <p:sldId id="292" r:id="rId25"/>
    <p:sldId id="280" r:id="rId26"/>
    <p:sldId id="298" r:id="rId27"/>
    <p:sldId id="287" r:id="rId28"/>
    <p:sldId id="293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E7F8"/>
    <a:srgbClr val="DEEDFA"/>
    <a:srgbClr val="C2DEF6"/>
    <a:srgbClr val="DBEFFB"/>
    <a:srgbClr val="DAF1FC"/>
    <a:srgbClr val="DBEA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DF9E84-76D9-4402-94FC-F1EE8D5124D9}" type="doc">
      <dgm:prSet loTypeId="urn:microsoft.com/office/officeart/2005/8/layout/list1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FC7D321D-8349-4844-9A27-F4CC91AA369A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Познакомиться с понятием…..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BF27ED-5958-4C95-BD86-2FC4D2F83021}" type="parTrans" cxnId="{BC0D794A-C717-419E-8095-1A57421DBBB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7465B2-43D5-4416-91D8-87531C27AE7E}" type="sibTrans" cxnId="{BC0D794A-C717-419E-8095-1A57421DBBB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93354A-1D3C-4635-85ED-C3729E211C6D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Научиться находить…..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B54006-29D2-433E-B036-125BF1DEF361}" type="parTrans" cxnId="{9026E6F6-5A19-4C5F-9219-AAF83AB4C23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224A4B-A7D5-4A23-89EF-02C30FE7AB8F}" type="sibTrans" cxnId="{9026E6F6-5A19-4C5F-9219-AAF83AB4C23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81D2B3-42AC-4C8D-AA42-D74B75EAC530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Научиться применять знания…..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761E2A-9466-4A16-B42E-DD5F67073B43}" type="parTrans" cxnId="{4D799CB3-3B1A-4212-B738-0B139196898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A963B8-B2B4-4AD2-AF17-A27A342C2965}" type="sibTrans" cxnId="{4D799CB3-3B1A-4212-B738-0B139196898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9294B-BE69-4B1B-8CBB-BBC13D69BD24}">
      <dgm:prSet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B2AF44-4F68-4195-A7C8-6F06F4858BED}" type="parTrans" cxnId="{C3276C9A-B53E-4D53-92F3-2F63680C398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1AD0C2-89FD-446C-B892-6263682A76DD}" type="sibTrans" cxnId="{C3276C9A-B53E-4D53-92F3-2F63680C398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2F62BF-2A01-4BAD-9438-6C475FC605AE}" type="pres">
      <dgm:prSet presAssocID="{45DF9E84-76D9-4402-94FC-F1EE8D5124D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9BCC71-2F6E-4DD4-AB65-07F81C612B51}" type="pres">
      <dgm:prSet presAssocID="{FC7D321D-8349-4844-9A27-F4CC91AA369A}" presName="parentLin" presStyleCnt="0"/>
      <dgm:spPr/>
      <dgm:t>
        <a:bodyPr/>
        <a:lstStyle/>
        <a:p>
          <a:endParaRPr lang="ru-RU"/>
        </a:p>
      </dgm:t>
    </dgm:pt>
    <dgm:pt modelId="{F28E63FF-17C1-4B11-83DD-ED20F7E7A6AC}" type="pres">
      <dgm:prSet presAssocID="{FC7D321D-8349-4844-9A27-F4CC91AA369A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239BDD1-C3BB-4826-8281-DC43D2CA9BF7}" type="pres">
      <dgm:prSet presAssocID="{FC7D321D-8349-4844-9A27-F4CC91AA369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1FD1D1-62CB-45BA-8366-E2899E63F90F}" type="pres">
      <dgm:prSet presAssocID="{FC7D321D-8349-4844-9A27-F4CC91AA369A}" presName="negativeSpace" presStyleCnt="0"/>
      <dgm:spPr/>
      <dgm:t>
        <a:bodyPr/>
        <a:lstStyle/>
        <a:p>
          <a:endParaRPr lang="ru-RU"/>
        </a:p>
      </dgm:t>
    </dgm:pt>
    <dgm:pt modelId="{CFFD2069-6F2B-4D53-B66A-DB18DBBE004F}" type="pres">
      <dgm:prSet presAssocID="{FC7D321D-8349-4844-9A27-F4CC91AA369A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EFF99B-D6DB-4CC7-97CD-00B5981ADF6F}" type="pres">
      <dgm:prSet presAssocID="{BD7465B2-43D5-4416-91D8-87531C27AE7E}" presName="spaceBetweenRectangles" presStyleCnt="0"/>
      <dgm:spPr/>
      <dgm:t>
        <a:bodyPr/>
        <a:lstStyle/>
        <a:p>
          <a:endParaRPr lang="ru-RU"/>
        </a:p>
      </dgm:t>
    </dgm:pt>
    <dgm:pt modelId="{A3013B3D-4A6B-4F8C-B5F7-C43D866BC576}" type="pres">
      <dgm:prSet presAssocID="{7393354A-1D3C-4635-85ED-C3729E211C6D}" presName="parentLin" presStyleCnt="0"/>
      <dgm:spPr/>
      <dgm:t>
        <a:bodyPr/>
        <a:lstStyle/>
        <a:p>
          <a:endParaRPr lang="ru-RU"/>
        </a:p>
      </dgm:t>
    </dgm:pt>
    <dgm:pt modelId="{507E9A2D-90F1-449E-A790-09F47E8D3312}" type="pres">
      <dgm:prSet presAssocID="{7393354A-1D3C-4635-85ED-C3729E211C6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45BD232D-2129-4259-972B-73989E919A08}" type="pres">
      <dgm:prSet presAssocID="{7393354A-1D3C-4635-85ED-C3729E211C6D}" presName="parentText" presStyleLbl="node1" presStyleIdx="1" presStyleCnt="3" custScaleX="1185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AEFCE3-5F7A-4FF9-A4D0-054C9178CCCB}" type="pres">
      <dgm:prSet presAssocID="{7393354A-1D3C-4635-85ED-C3729E211C6D}" presName="negativeSpace" presStyleCnt="0"/>
      <dgm:spPr/>
      <dgm:t>
        <a:bodyPr/>
        <a:lstStyle/>
        <a:p>
          <a:endParaRPr lang="ru-RU"/>
        </a:p>
      </dgm:t>
    </dgm:pt>
    <dgm:pt modelId="{EE378E22-4CF5-4EA6-A540-70D730691716}" type="pres">
      <dgm:prSet presAssocID="{7393354A-1D3C-4635-85ED-C3729E211C6D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42ECCF-EBCF-4058-ADD9-61508DC743F1}" type="pres">
      <dgm:prSet presAssocID="{55224A4B-A7D5-4A23-89EF-02C30FE7AB8F}" presName="spaceBetweenRectangles" presStyleCnt="0"/>
      <dgm:spPr/>
      <dgm:t>
        <a:bodyPr/>
        <a:lstStyle/>
        <a:p>
          <a:endParaRPr lang="ru-RU"/>
        </a:p>
      </dgm:t>
    </dgm:pt>
    <dgm:pt modelId="{905465C7-D7B5-472B-A9A6-B6A9B2C17CE1}" type="pres">
      <dgm:prSet presAssocID="{B681D2B3-42AC-4C8D-AA42-D74B75EAC530}" presName="parentLin" presStyleCnt="0"/>
      <dgm:spPr/>
      <dgm:t>
        <a:bodyPr/>
        <a:lstStyle/>
        <a:p>
          <a:endParaRPr lang="ru-RU"/>
        </a:p>
      </dgm:t>
    </dgm:pt>
    <dgm:pt modelId="{886F6388-7F57-4D36-814F-407E9E9029F6}" type="pres">
      <dgm:prSet presAssocID="{B681D2B3-42AC-4C8D-AA42-D74B75EAC53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A464EBA5-2143-4EC0-A34B-C6D54B3CD1AA}" type="pres">
      <dgm:prSet presAssocID="{B681D2B3-42AC-4C8D-AA42-D74B75EAC530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E1899E-7D61-4C4D-9AA2-8C370088AD19}" type="pres">
      <dgm:prSet presAssocID="{B681D2B3-42AC-4C8D-AA42-D74B75EAC530}" presName="negativeSpace" presStyleCnt="0"/>
      <dgm:spPr/>
      <dgm:t>
        <a:bodyPr/>
        <a:lstStyle/>
        <a:p>
          <a:endParaRPr lang="ru-RU"/>
        </a:p>
      </dgm:t>
    </dgm:pt>
    <dgm:pt modelId="{D1AD1529-43C3-41FF-AB25-3B40E21E75D2}" type="pres">
      <dgm:prSet presAssocID="{B681D2B3-42AC-4C8D-AA42-D74B75EAC530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237ECA-E11C-4AD5-A4C8-B9CC8926E09D}" type="presOf" srcId="{7393354A-1D3C-4635-85ED-C3729E211C6D}" destId="{45BD232D-2129-4259-972B-73989E919A08}" srcOrd="1" destOrd="0" presId="urn:microsoft.com/office/officeart/2005/8/layout/list1"/>
    <dgm:cxn modelId="{A88E0742-8F4D-4839-B365-F3F28307DC6B}" type="presOf" srcId="{45DF9E84-76D9-4402-94FC-F1EE8D5124D9}" destId="{2A2F62BF-2A01-4BAD-9438-6C475FC605AE}" srcOrd="0" destOrd="0" presId="urn:microsoft.com/office/officeart/2005/8/layout/list1"/>
    <dgm:cxn modelId="{B9DCDF17-8B68-4739-BB6C-EE804EFF4C7D}" type="presOf" srcId="{B681D2B3-42AC-4C8D-AA42-D74B75EAC530}" destId="{886F6388-7F57-4D36-814F-407E9E9029F6}" srcOrd="0" destOrd="0" presId="urn:microsoft.com/office/officeart/2005/8/layout/list1"/>
    <dgm:cxn modelId="{BFA674CC-28F9-4D1D-9C19-AD340F7937E2}" type="presOf" srcId="{2009294B-BE69-4B1B-8CBB-BBC13D69BD24}" destId="{CFFD2069-6F2B-4D53-B66A-DB18DBBE004F}" srcOrd="0" destOrd="0" presId="urn:microsoft.com/office/officeart/2005/8/layout/list1"/>
    <dgm:cxn modelId="{BC0D794A-C717-419E-8095-1A57421DBBBD}" srcId="{45DF9E84-76D9-4402-94FC-F1EE8D5124D9}" destId="{FC7D321D-8349-4844-9A27-F4CC91AA369A}" srcOrd="0" destOrd="0" parTransId="{6ABF27ED-5958-4C95-BD86-2FC4D2F83021}" sibTransId="{BD7465B2-43D5-4416-91D8-87531C27AE7E}"/>
    <dgm:cxn modelId="{6F0BF08C-2D9D-4F54-B950-85B78766D3F1}" type="presOf" srcId="{FC7D321D-8349-4844-9A27-F4CC91AA369A}" destId="{F28E63FF-17C1-4B11-83DD-ED20F7E7A6AC}" srcOrd="0" destOrd="0" presId="urn:microsoft.com/office/officeart/2005/8/layout/list1"/>
    <dgm:cxn modelId="{41F7ADFD-612D-41B4-9B26-B0A3F021325D}" type="presOf" srcId="{FC7D321D-8349-4844-9A27-F4CC91AA369A}" destId="{D239BDD1-C3BB-4826-8281-DC43D2CA9BF7}" srcOrd="1" destOrd="0" presId="urn:microsoft.com/office/officeart/2005/8/layout/list1"/>
    <dgm:cxn modelId="{0A6307CB-9050-423E-9481-25DBCBDBC60B}" type="presOf" srcId="{B681D2B3-42AC-4C8D-AA42-D74B75EAC530}" destId="{A464EBA5-2143-4EC0-A34B-C6D54B3CD1AA}" srcOrd="1" destOrd="0" presId="urn:microsoft.com/office/officeart/2005/8/layout/list1"/>
    <dgm:cxn modelId="{9026E6F6-5A19-4C5F-9219-AAF83AB4C23A}" srcId="{45DF9E84-76D9-4402-94FC-F1EE8D5124D9}" destId="{7393354A-1D3C-4635-85ED-C3729E211C6D}" srcOrd="1" destOrd="0" parTransId="{67B54006-29D2-433E-B036-125BF1DEF361}" sibTransId="{55224A4B-A7D5-4A23-89EF-02C30FE7AB8F}"/>
    <dgm:cxn modelId="{EA347553-8AC1-43D3-A59B-FE38D8C85045}" type="presOf" srcId="{7393354A-1D3C-4635-85ED-C3729E211C6D}" destId="{507E9A2D-90F1-449E-A790-09F47E8D3312}" srcOrd="0" destOrd="0" presId="urn:microsoft.com/office/officeart/2005/8/layout/list1"/>
    <dgm:cxn modelId="{4D799CB3-3B1A-4212-B738-0B139196898F}" srcId="{45DF9E84-76D9-4402-94FC-F1EE8D5124D9}" destId="{B681D2B3-42AC-4C8D-AA42-D74B75EAC530}" srcOrd="2" destOrd="0" parTransId="{C8761E2A-9466-4A16-B42E-DD5F67073B43}" sibTransId="{E6A963B8-B2B4-4AD2-AF17-A27A342C2965}"/>
    <dgm:cxn modelId="{C3276C9A-B53E-4D53-92F3-2F63680C3988}" srcId="{FC7D321D-8349-4844-9A27-F4CC91AA369A}" destId="{2009294B-BE69-4B1B-8CBB-BBC13D69BD24}" srcOrd="0" destOrd="0" parTransId="{44B2AF44-4F68-4195-A7C8-6F06F4858BED}" sibTransId="{E11AD0C2-89FD-446C-B892-6263682A76DD}"/>
    <dgm:cxn modelId="{E0AAC2D4-1627-4936-BE6D-2B81A1DA8A08}" type="presParOf" srcId="{2A2F62BF-2A01-4BAD-9438-6C475FC605AE}" destId="{7E9BCC71-2F6E-4DD4-AB65-07F81C612B51}" srcOrd="0" destOrd="0" presId="urn:microsoft.com/office/officeart/2005/8/layout/list1"/>
    <dgm:cxn modelId="{F4AB8BBB-9592-4027-BD9C-4FDEC5B4FBCF}" type="presParOf" srcId="{7E9BCC71-2F6E-4DD4-AB65-07F81C612B51}" destId="{F28E63FF-17C1-4B11-83DD-ED20F7E7A6AC}" srcOrd="0" destOrd="0" presId="urn:microsoft.com/office/officeart/2005/8/layout/list1"/>
    <dgm:cxn modelId="{D4141DB5-7A80-44DC-AF5B-52D41509E194}" type="presParOf" srcId="{7E9BCC71-2F6E-4DD4-AB65-07F81C612B51}" destId="{D239BDD1-C3BB-4826-8281-DC43D2CA9BF7}" srcOrd="1" destOrd="0" presId="urn:microsoft.com/office/officeart/2005/8/layout/list1"/>
    <dgm:cxn modelId="{3AFBC684-E3FD-46FD-BB5C-5B2CB702139F}" type="presParOf" srcId="{2A2F62BF-2A01-4BAD-9438-6C475FC605AE}" destId="{951FD1D1-62CB-45BA-8366-E2899E63F90F}" srcOrd="1" destOrd="0" presId="urn:microsoft.com/office/officeart/2005/8/layout/list1"/>
    <dgm:cxn modelId="{859BA899-898D-4626-A46D-859149F50ACF}" type="presParOf" srcId="{2A2F62BF-2A01-4BAD-9438-6C475FC605AE}" destId="{CFFD2069-6F2B-4D53-B66A-DB18DBBE004F}" srcOrd="2" destOrd="0" presId="urn:microsoft.com/office/officeart/2005/8/layout/list1"/>
    <dgm:cxn modelId="{8627AD64-8022-4BC0-ADAC-F0EDE18E8AF8}" type="presParOf" srcId="{2A2F62BF-2A01-4BAD-9438-6C475FC605AE}" destId="{99EFF99B-D6DB-4CC7-97CD-00B5981ADF6F}" srcOrd="3" destOrd="0" presId="urn:microsoft.com/office/officeart/2005/8/layout/list1"/>
    <dgm:cxn modelId="{0E0607A7-2B19-4B0E-AE50-8599F09BE6F9}" type="presParOf" srcId="{2A2F62BF-2A01-4BAD-9438-6C475FC605AE}" destId="{A3013B3D-4A6B-4F8C-B5F7-C43D866BC576}" srcOrd="4" destOrd="0" presId="urn:microsoft.com/office/officeart/2005/8/layout/list1"/>
    <dgm:cxn modelId="{10E35187-0C08-4882-9AF8-6FA95674E28C}" type="presParOf" srcId="{A3013B3D-4A6B-4F8C-B5F7-C43D866BC576}" destId="{507E9A2D-90F1-449E-A790-09F47E8D3312}" srcOrd="0" destOrd="0" presId="urn:microsoft.com/office/officeart/2005/8/layout/list1"/>
    <dgm:cxn modelId="{5561A57F-CD0C-4E55-8950-5E96C9D15C55}" type="presParOf" srcId="{A3013B3D-4A6B-4F8C-B5F7-C43D866BC576}" destId="{45BD232D-2129-4259-972B-73989E919A08}" srcOrd="1" destOrd="0" presId="urn:microsoft.com/office/officeart/2005/8/layout/list1"/>
    <dgm:cxn modelId="{1F63D72C-4BEB-4D3A-837C-7E0D45DE5E5F}" type="presParOf" srcId="{2A2F62BF-2A01-4BAD-9438-6C475FC605AE}" destId="{63AEFCE3-5F7A-4FF9-A4D0-054C9178CCCB}" srcOrd="5" destOrd="0" presId="urn:microsoft.com/office/officeart/2005/8/layout/list1"/>
    <dgm:cxn modelId="{B1E5B7BD-F7EA-41F1-89F7-6388249C1D8E}" type="presParOf" srcId="{2A2F62BF-2A01-4BAD-9438-6C475FC605AE}" destId="{EE378E22-4CF5-4EA6-A540-70D730691716}" srcOrd="6" destOrd="0" presId="urn:microsoft.com/office/officeart/2005/8/layout/list1"/>
    <dgm:cxn modelId="{2355FCE9-FA00-4B11-8C20-98DF27CE12E6}" type="presParOf" srcId="{2A2F62BF-2A01-4BAD-9438-6C475FC605AE}" destId="{3142ECCF-EBCF-4058-ADD9-61508DC743F1}" srcOrd="7" destOrd="0" presId="urn:microsoft.com/office/officeart/2005/8/layout/list1"/>
    <dgm:cxn modelId="{0B9CA1AF-CFD5-4A0D-B8B2-A05A9744115E}" type="presParOf" srcId="{2A2F62BF-2A01-4BAD-9438-6C475FC605AE}" destId="{905465C7-D7B5-472B-A9A6-B6A9B2C17CE1}" srcOrd="8" destOrd="0" presId="urn:microsoft.com/office/officeart/2005/8/layout/list1"/>
    <dgm:cxn modelId="{FFA325FD-7A12-4C06-9A56-31AEC8A9CE65}" type="presParOf" srcId="{905465C7-D7B5-472B-A9A6-B6A9B2C17CE1}" destId="{886F6388-7F57-4D36-814F-407E9E9029F6}" srcOrd="0" destOrd="0" presId="urn:microsoft.com/office/officeart/2005/8/layout/list1"/>
    <dgm:cxn modelId="{004EAF14-A861-4201-8973-57E850E5AC9D}" type="presParOf" srcId="{905465C7-D7B5-472B-A9A6-B6A9B2C17CE1}" destId="{A464EBA5-2143-4EC0-A34B-C6D54B3CD1AA}" srcOrd="1" destOrd="0" presId="urn:microsoft.com/office/officeart/2005/8/layout/list1"/>
    <dgm:cxn modelId="{1DADE3CF-69ED-46FC-9A49-D7DA6E38BE5F}" type="presParOf" srcId="{2A2F62BF-2A01-4BAD-9438-6C475FC605AE}" destId="{B8E1899E-7D61-4C4D-9AA2-8C370088AD19}" srcOrd="9" destOrd="0" presId="urn:microsoft.com/office/officeart/2005/8/layout/list1"/>
    <dgm:cxn modelId="{C89AC1FB-7C78-43F7-8624-A03A9E3036F5}" type="presParOf" srcId="{2A2F62BF-2A01-4BAD-9438-6C475FC605AE}" destId="{D1AD1529-43C3-41FF-AB25-3B40E21E75D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D2069-6F2B-4D53-B66A-DB18DBBE004F}">
      <dsp:nvSpPr>
        <dsp:cNvPr id="0" name=""/>
        <dsp:cNvSpPr/>
      </dsp:nvSpPr>
      <dsp:spPr>
        <a:xfrm>
          <a:off x="0" y="506528"/>
          <a:ext cx="8839894" cy="83160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6074" tIns="687324" rIns="686074" bIns="234696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506528"/>
        <a:ext cx="8839894" cy="831600"/>
      </dsp:txXfrm>
    </dsp:sp>
    <dsp:sp modelId="{D239BDD1-C3BB-4826-8281-DC43D2CA9BF7}">
      <dsp:nvSpPr>
        <dsp:cNvPr id="0" name=""/>
        <dsp:cNvSpPr/>
      </dsp:nvSpPr>
      <dsp:spPr>
        <a:xfrm>
          <a:off x="441994" y="19448"/>
          <a:ext cx="6187925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3889" tIns="0" rIns="233889" bIns="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Познакомиться с понятием…..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1994" y="19448"/>
        <a:ext cx="6187925" cy="974160"/>
      </dsp:txXfrm>
    </dsp:sp>
    <dsp:sp modelId="{EE378E22-4CF5-4EA6-A540-70D730691716}">
      <dsp:nvSpPr>
        <dsp:cNvPr id="0" name=""/>
        <dsp:cNvSpPr/>
      </dsp:nvSpPr>
      <dsp:spPr>
        <a:xfrm>
          <a:off x="0" y="2003409"/>
          <a:ext cx="8839894" cy="83160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BD232D-2129-4259-972B-73989E919A08}">
      <dsp:nvSpPr>
        <dsp:cNvPr id="0" name=""/>
        <dsp:cNvSpPr/>
      </dsp:nvSpPr>
      <dsp:spPr>
        <a:xfrm>
          <a:off x="441994" y="1516329"/>
          <a:ext cx="7337023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3889" tIns="0" rIns="233889" bIns="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Научиться находить…..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1994" y="1516329"/>
        <a:ext cx="7337023" cy="974160"/>
      </dsp:txXfrm>
    </dsp:sp>
    <dsp:sp modelId="{D1AD1529-43C3-41FF-AB25-3B40E21E75D2}">
      <dsp:nvSpPr>
        <dsp:cNvPr id="0" name=""/>
        <dsp:cNvSpPr/>
      </dsp:nvSpPr>
      <dsp:spPr>
        <a:xfrm>
          <a:off x="0" y="3500289"/>
          <a:ext cx="8839894" cy="83160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64EBA5-2143-4EC0-A34B-C6D54B3CD1AA}">
      <dsp:nvSpPr>
        <dsp:cNvPr id="0" name=""/>
        <dsp:cNvSpPr/>
      </dsp:nvSpPr>
      <dsp:spPr>
        <a:xfrm>
          <a:off x="420844" y="3013209"/>
          <a:ext cx="8416882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3889" tIns="0" rIns="233889" bIns="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Научиться применять знания…..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0844" y="3013209"/>
        <a:ext cx="8416882" cy="974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716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648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16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051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767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306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993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709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235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642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035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C0000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7393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063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41.jpeg"/><Relationship Id="rId7" Type="http://schemas.openxmlformats.org/officeDocument/2006/relationships/image" Target="../media/image44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microsoft.com/office/2007/relationships/hdphoto" Target="../media/hdphoto3.wdp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l="-2" r="62256" b="23409"/>
          <a:stretch/>
        </p:blipFill>
        <p:spPr>
          <a:xfrm>
            <a:off x="-183864" y="-99392"/>
            <a:ext cx="3384376" cy="45781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69967" t="27262"/>
          <a:stretch/>
        </p:blipFill>
        <p:spPr>
          <a:xfrm>
            <a:off x="8328248" y="1700808"/>
            <a:ext cx="3971731" cy="539871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43472" y="44624"/>
            <a:ext cx="8928992" cy="67687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55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l="-2" r="62256" b="23409"/>
          <a:stretch/>
        </p:blipFill>
        <p:spPr>
          <a:xfrm>
            <a:off x="-183864" y="-99392"/>
            <a:ext cx="3384376" cy="45781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69967" t="27262"/>
          <a:stretch/>
        </p:blipFill>
        <p:spPr>
          <a:xfrm>
            <a:off x="8328248" y="1700808"/>
            <a:ext cx="3971731" cy="539871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332656"/>
            <a:ext cx="8208912" cy="5788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256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l="-2" r="62256" b="23409"/>
          <a:stretch/>
        </p:blipFill>
        <p:spPr>
          <a:xfrm>
            <a:off x="-183864" y="-99392"/>
            <a:ext cx="3384376" cy="45781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69967" t="27262"/>
          <a:stretch/>
        </p:blipFill>
        <p:spPr>
          <a:xfrm>
            <a:off x="8328248" y="1700808"/>
            <a:ext cx="3971731" cy="539871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572" y="707130"/>
            <a:ext cx="5309715" cy="565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765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/>
          <a:srcRect l="75028" t="44552" r="-2801" b="-19313"/>
          <a:stretch/>
        </p:blipFill>
        <p:spPr>
          <a:xfrm>
            <a:off x="9696400" y="3284984"/>
            <a:ext cx="2855640" cy="512460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t="42794" r="66549"/>
          <a:stretch/>
        </p:blipFill>
        <p:spPr>
          <a:xfrm>
            <a:off x="-264888" y="2924944"/>
            <a:ext cx="3575720" cy="4076666"/>
          </a:xfrm>
          <a:prstGeom prst="rect">
            <a:avLst/>
          </a:prstGeom>
        </p:spPr>
      </p:pic>
      <p:pic>
        <p:nvPicPr>
          <p:cNvPr id="4" name="Объект 3" descr="Picture background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194" y="150758"/>
            <a:ext cx="3384376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6" y="196017"/>
            <a:ext cx="3456384" cy="27917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0" t="8053" r="12805" b="25051"/>
          <a:stretch/>
        </p:blipFill>
        <p:spPr bwMode="auto">
          <a:xfrm>
            <a:off x="3575720" y="3234463"/>
            <a:ext cx="4968553" cy="33843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44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icture background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79" t="7797" r="35175" b="8510"/>
          <a:stretch/>
        </p:blipFill>
        <p:spPr bwMode="auto">
          <a:xfrm>
            <a:off x="9840416" y="44624"/>
            <a:ext cx="2255573" cy="19882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8776" y="2996952"/>
            <a:ext cx="3571875" cy="407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9"/>
          <p:cNvPicPr/>
          <p:nvPr/>
        </p:nvPicPr>
        <p:blipFill>
          <a:blip r:embed="rId4" cstate="print"/>
          <a:stretch/>
        </p:blipFill>
        <p:spPr>
          <a:xfrm>
            <a:off x="1617570" y="44624"/>
            <a:ext cx="8026608" cy="316835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408" y="3429000"/>
            <a:ext cx="10972800" cy="2464656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1.1Температура наружного воздуха составляет -24,5 °C, ветер  2 м\с.  В каких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произойдёт отмена учебных занятий? </a:t>
            </a:r>
          </a:p>
          <a:p>
            <a:pPr marL="64008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а) 1-4 класс; б) 1-11 класс; в) отмены занятий не будет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1.2Температура наружного воздуха составляет −32 °C, ветра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нет.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каких классах произойдёт отмена учебных занятий?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 smtClean="0"/>
              <a:t>  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1-9 класс; б) 1-4 класс; в) отмены занятий не будет</a:t>
            </a:r>
          </a:p>
        </p:txBody>
      </p:sp>
    </p:spTree>
    <p:extLst>
      <p:ext uri="{BB962C8B-B14F-4D97-AF65-F5344CB8AC3E}">
        <p14:creationId xmlns:p14="http://schemas.microsoft.com/office/powerpoint/2010/main" val="654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8776" y="2996952"/>
            <a:ext cx="3571875" cy="407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9"/>
          <p:cNvPicPr/>
          <p:nvPr/>
        </p:nvPicPr>
        <p:blipFill>
          <a:blip r:embed="rId3" cstate="print"/>
          <a:stretch/>
        </p:blipFill>
        <p:spPr>
          <a:xfrm>
            <a:off x="1617570" y="44624"/>
            <a:ext cx="8026608" cy="352839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400" y="3861048"/>
            <a:ext cx="10972800" cy="2104616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1.1Температура наружного воздуха составляет -24,5 °C, ветер  2 м\с.  В каких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произойдёт отмена учебных занятий? </a:t>
            </a:r>
          </a:p>
          <a:p>
            <a:pPr marL="64008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                 ;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; 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879976" y="462819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отмены занятий не будет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10964" y="4628195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1-11 класс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35560" y="4613953"/>
            <a:ext cx="1412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1-4 класс</a:t>
            </a:r>
          </a:p>
        </p:txBody>
      </p:sp>
      <p:pic>
        <p:nvPicPr>
          <p:cNvPr id="10" name="Рисунок 9" descr="Picture background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02" t="15436" r="45098" b="10053"/>
          <a:stretch>
            <a:fillRect/>
          </a:stretch>
        </p:blipFill>
        <p:spPr>
          <a:xfrm>
            <a:off x="9984432" y="260647"/>
            <a:ext cx="1814686" cy="30939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339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8776" y="2996952"/>
            <a:ext cx="3571875" cy="407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9"/>
          <p:cNvPicPr/>
          <p:nvPr/>
        </p:nvPicPr>
        <p:blipFill>
          <a:blip r:embed="rId3" cstate="print"/>
          <a:stretch/>
        </p:blipFill>
        <p:spPr>
          <a:xfrm>
            <a:off x="1617570" y="44624"/>
            <a:ext cx="8026608" cy="352839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400" y="3861048"/>
            <a:ext cx="10972800" cy="2104616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1.2Температура наружного воздуха составляет −32 °C, ветра нет. В каких классах произойдёт отмена учебных занятий?</a:t>
            </a:r>
          </a:p>
          <a:p>
            <a:pPr marL="64008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                 ;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; 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879976" y="462819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отмены занятий не будет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10964" y="4628195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1-11 класс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35560" y="4613953"/>
            <a:ext cx="1412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1-4 класс</a:t>
            </a:r>
          </a:p>
        </p:txBody>
      </p:sp>
      <p:pic>
        <p:nvPicPr>
          <p:cNvPr id="10" name="Рисунок 9" descr="Picture background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02" t="15436" r="45098" b="10053"/>
          <a:stretch>
            <a:fillRect/>
          </a:stretch>
        </p:blipFill>
        <p:spPr>
          <a:xfrm>
            <a:off x="9984432" y="260647"/>
            <a:ext cx="1814686" cy="30939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401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2758135"/>
              </p:ext>
            </p:extLst>
          </p:nvPr>
        </p:nvGraphicFramePr>
        <p:xfrm>
          <a:off x="1703512" y="404664"/>
          <a:ext cx="8784976" cy="4072362"/>
        </p:xfrm>
        <a:graphic>
          <a:graphicData uri="http://schemas.openxmlformats.org/drawingml/2006/table">
            <a:tbl>
              <a:tblPr firstRow="1" firstCol="1" bandRow="1"/>
              <a:tblGrid>
                <a:gridCol w="5760640">
                  <a:extLst>
                    <a:ext uri="{9D8B030D-6E8A-4147-A177-3AD203B41FA5}">
                      <a16:colId xmlns:a16="http://schemas.microsoft.com/office/drawing/2014/main" val="81002909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3995576035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361414007"/>
                    </a:ext>
                  </a:extLst>
                </a:gridCol>
              </a:tblGrid>
              <a:tr h="5700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Условие 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Точка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4533075"/>
                  </a:ext>
                </a:extLst>
              </a:tr>
              <a:tr h="5700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Убыток в хозяйстве составил 10 рублей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235938"/>
                  </a:ext>
                </a:extLst>
              </a:tr>
              <a:tr h="5700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Долг за убыток связи составляет 6 рублей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5566713"/>
                  </a:ext>
                </a:extLst>
              </a:tr>
              <a:tr h="5700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Термометр показал температуру 10 градусов тепла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4829624"/>
                  </a:ext>
                </a:extLst>
              </a:tr>
              <a:tr h="5700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Около дома вырыт котлован глубиной 4 метра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9613639"/>
                  </a:ext>
                </a:extLst>
              </a:tr>
              <a:tr h="3902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Данная точка местности находится на высоте 4 м над уровнем океана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0544675"/>
                  </a:ext>
                </a:extLst>
              </a:tr>
              <a:tr h="5700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Воздушный змей взлетел на высоту 6 метров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59712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36160" y="1018501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628546" y="32652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28546" y="3955920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55264" y="3994559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Л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8904312" y="3355270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У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8855264" y="2786846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Д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8860658" y="2173080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Ь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8836496" y="166621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О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8860658" y="1070143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М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7628546" y="2111524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+10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603168" y="273783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-4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582353" y="1543754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-6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2613" y="4980712"/>
            <a:ext cx="8486775" cy="151447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3503711" y="5737948"/>
            <a:ext cx="51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271881" y="5737948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852613" y="5737948"/>
            <a:ext cx="731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247000" y="5706789"/>
            <a:ext cx="5065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412522" y="5703360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666920" y="5714794"/>
            <a:ext cx="680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920250" y="501404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486508" y="499013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301035" y="499008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412522" y="5034289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159243" y="5032447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9728882" y="506897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 rotWithShape="1">
          <a:blip r:embed="rId3" cstate="print"/>
          <a:srcRect l="87621"/>
          <a:stretch/>
        </p:blipFill>
        <p:spPr>
          <a:xfrm>
            <a:off x="11162604" y="0"/>
            <a:ext cx="1271464" cy="6847452"/>
          </a:xfrm>
          <a:prstGeom prst="rect">
            <a:avLst/>
          </a:prstGeom>
        </p:spPr>
      </p:pic>
      <p:sp>
        <p:nvSpPr>
          <p:cNvPr id="2" name="Блок-схема: узел 1"/>
          <p:cNvSpPr/>
          <p:nvPr/>
        </p:nvSpPr>
        <p:spPr>
          <a:xfrm>
            <a:off x="4431664" y="5611043"/>
            <a:ext cx="170790" cy="1846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Блок-схема: узел 42"/>
          <p:cNvSpPr/>
          <p:nvPr/>
        </p:nvSpPr>
        <p:spPr>
          <a:xfrm>
            <a:off x="2088854" y="5607740"/>
            <a:ext cx="170790" cy="1846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Блок-схема: узел 43"/>
          <p:cNvSpPr/>
          <p:nvPr/>
        </p:nvSpPr>
        <p:spPr>
          <a:xfrm>
            <a:off x="3634571" y="5595645"/>
            <a:ext cx="170790" cy="1846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Блок-схема: узел 44"/>
          <p:cNvSpPr/>
          <p:nvPr/>
        </p:nvSpPr>
        <p:spPr>
          <a:xfrm>
            <a:off x="7543151" y="5583762"/>
            <a:ext cx="170790" cy="1846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Блок-схема: узел 45"/>
          <p:cNvSpPr/>
          <p:nvPr/>
        </p:nvSpPr>
        <p:spPr>
          <a:xfrm>
            <a:off x="8332957" y="5595645"/>
            <a:ext cx="170790" cy="1846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Блок-схема: узел 46"/>
          <p:cNvSpPr/>
          <p:nvPr/>
        </p:nvSpPr>
        <p:spPr>
          <a:xfrm>
            <a:off x="9859511" y="5582048"/>
            <a:ext cx="170790" cy="1846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Блок-схема: узел 47"/>
          <p:cNvSpPr/>
          <p:nvPr/>
        </p:nvSpPr>
        <p:spPr>
          <a:xfrm>
            <a:off x="5602764" y="5586770"/>
            <a:ext cx="170790" cy="1846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Блок-схема: узел 48"/>
          <p:cNvSpPr/>
          <p:nvPr/>
        </p:nvSpPr>
        <p:spPr>
          <a:xfrm>
            <a:off x="5981333" y="5595645"/>
            <a:ext cx="170790" cy="1846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Блок-схема: узел 49"/>
          <p:cNvSpPr/>
          <p:nvPr/>
        </p:nvSpPr>
        <p:spPr>
          <a:xfrm>
            <a:off x="6378892" y="5595645"/>
            <a:ext cx="170790" cy="18463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23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8" grpId="0"/>
      <p:bldP spid="19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960784" y="495084"/>
            <a:ext cx="8856984" cy="940001"/>
          </a:xfrm>
          <a:prstGeom prst="rect">
            <a:avLst/>
          </a:prstGeom>
        </p:spPr>
        <p:txBody>
          <a:bodyPr vert="horz" wrap="square" lIns="0" tIns="16510" rIns="0" bIns="0" rtlCol="0" anchor="ctr">
            <a:spAutoFit/>
          </a:bodyPr>
          <a:lstStyle/>
          <a:p>
            <a:pPr marL="2205990">
              <a:lnSpc>
                <a:spcPct val="100000"/>
              </a:lnSpc>
              <a:spcBef>
                <a:spcPts val="130"/>
              </a:spcBef>
            </a:pPr>
            <a:r>
              <a:rPr lang="ru-RU" sz="6000" b="1" spc="-8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Тема</a:t>
            </a:r>
            <a:r>
              <a:rPr lang="en-US" sz="6000" b="1" spc="-8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sz="6000" b="1" spc="-1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урока</a:t>
            </a:r>
            <a:r>
              <a:rPr sz="6000" b="1" spc="-1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t="42794" r="66549"/>
          <a:stretch/>
        </p:blipFill>
        <p:spPr>
          <a:xfrm>
            <a:off x="-117783" y="2218293"/>
            <a:ext cx="4126835" cy="4704990"/>
          </a:xfrm>
          <a:prstGeom prst="rect">
            <a:avLst/>
          </a:prstGeom>
        </p:spPr>
      </p:pic>
      <p:sp>
        <p:nvSpPr>
          <p:cNvPr id="5" name="object 2"/>
          <p:cNvSpPr txBox="1">
            <a:spLocks/>
          </p:cNvSpPr>
          <p:nvPr/>
        </p:nvSpPr>
        <p:spPr>
          <a:xfrm>
            <a:off x="5987988" y="4129578"/>
            <a:ext cx="3816424" cy="2140330"/>
          </a:xfrm>
          <a:prstGeom prst="rect">
            <a:avLst/>
          </a:prstGeom>
        </p:spPr>
        <p:txBody>
          <a:bodyPr vert="horz" wrap="square" lIns="0" tIns="16510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rgbClr val="C00000"/>
                </a:solidFill>
                <a:latin typeface="Calibri"/>
                <a:ea typeface="+mj-ea"/>
                <a:cs typeface="Calibri"/>
              </a:defRPr>
            </a:lvl1pPr>
          </a:lstStyle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lang="en-US" sz="13800" b="1" spc="-8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|x|</a:t>
            </a:r>
            <a:endParaRPr lang="ru-RU" sz="13800" b="1" spc="-10" dirty="0">
              <a:solidFill>
                <a:schemeClr val="tx1">
                  <a:lumMod val="95000"/>
                  <a:lumOff val="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object 2"/>
          <p:cNvSpPr txBox="1">
            <a:spLocks/>
          </p:cNvSpPr>
          <p:nvPr/>
        </p:nvSpPr>
        <p:spPr>
          <a:xfrm>
            <a:off x="305723" y="2251631"/>
            <a:ext cx="11881320" cy="1247777"/>
          </a:xfrm>
          <a:prstGeom prst="rect">
            <a:avLst/>
          </a:prstGeom>
        </p:spPr>
        <p:txBody>
          <a:bodyPr vert="horz" wrap="square" lIns="0" tIns="16510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rgbClr val="C00000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205990">
              <a:lnSpc>
                <a:spcPct val="100000"/>
              </a:lnSpc>
              <a:spcBef>
                <a:spcPts val="130"/>
              </a:spcBef>
            </a:pPr>
            <a:r>
              <a:rPr lang="ru-RU" sz="8000" b="1" spc="-80" dirty="0" smtClean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МОДУЛЬ</a:t>
            </a:r>
            <a:r>
              <a:rPr lang="en-US" sz="8000" b="1" spc="-80" dirty="0" smtClean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8000" b="1" spc="-80" dirty="0" smtClean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ЧИСЛА</a:t>
            </a:r>
            <a:endParaRPr lang="ru-RU" sz="8000" b="1" spc="-10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112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70348" b="26237"/>
          <a:stretch/>
        </p:blipFill>
        <p:spPr>
          <a:xfrm>
            <a:off x="8040216" y="0"/>
            <a:ext cx="4151784" cy="688538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Цели урока: </a:t>
            </a:r>
            <a:endParaRPr lang="ru-RU" sz="6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3820265"/>
              </p:ext>
            </p:extLst>
          </p:nvPr>
        </p:nvGraphicFramePr>
        <p:xfrm>
          <a:off x="1631504" y="1690688"/>
          <a:ext cx="8839894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413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r="42436"/>
          <a:stretch/>
        </p:blipFill>
        <p:spPr>
          <a:xfrm>
            <a:off x="-24274" y="2684200"/>
            <a:ext cx="2375858" cy="47065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/>
          <a:srcRect l="71444" t="37343"/>
          <a:stretch/>
        </p:blipFill>
        <p:spPr>
          <a:xfrm>
            <a:off x="11067924" y="980728"/>
            <a:ext cx="1185551" cy="43126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5278" y="302298"/>
            <a:ext cx="8686800" cy="1163425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лагеря одновременно отправились два туриста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67608" y="1571012"/>
            <a:ext cx="8686800" cy="1103812"/>
          </a:xfrm>
        </p:spPr>
        <p:txBody>
          <a:bodyPr/>
          <a:lstStyle/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уть Кати 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 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км.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Путь Маши 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 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км.</a:t>
            </a:r>
          </a:p>
          <a:p>
            <a:pPr marL="0" indent="0">
              <a:buNone/>
            </a:pPr>
            <a:endParaRPr lang="ru-RU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4494287"/>
            <a:ext cx="7330173" cy="23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2924943"/>
            <a:ext cx="1233226" cy="2216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04213" y="2924944"/>
            <a:ext cx="1233226" cy="2216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587" y="2584977"/>
            <a:ext cx="2051993" cy="2043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77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8661" y="2564904"/>
            <a:ext cx="4127350" cy="47065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2420889"/>
            <a:ext cx="7330173" cy="23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872653" y="3602745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938" y="874989"/>
            <a:ext cx="1123648" cy="2019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872653" y="2665850"/>
            <a:ext cx="36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80276" y="361716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95996" y="3602745"/>
            <a:ext cx="571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</a:p>
        </p:txBody>
      </p:sp>
      <p:sp>
        <p:nvSpPr>
          <p:cNvPr id="13" name="Правая фигурная скобка 12"/>
          <p:cNvSpPr/>
          <p:nvPr/>
        </p:nvSpPr>
        <p:spPr>
          <a:xfrm rot="5400000">
            <a:off x="7138550" y="3152392"/>
            <a:ext cx="576064" cy="2739434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6960096" y="4810142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км</a:t>
            </a:r>
          </a:p>
        </p:txBody>
      </p:sp>
      <p:sp>
        <p:nvSpPr>
          <p:cNvPr id="15" name="Правая фигурная скобка 14"/>
          <p:cNvSpPr/>
          <p:nvPr/>
        </p:nvSpPr>
        <p:spPr>
          <a:xfrm rot="5400000">
            <a:off x="4363440" y="3152392"/>
            <a:ext cx="576064" cy="2739434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4075408" y="4812756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км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384" y="153940"/>
            <a:ext cx="2466161" cy="245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48983" y="922989"/>
            <a:ext cx="1114906" cy="2004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Блок-схема: узел 2"/>
          <p:cNvSpPr/>
          <p:nvPr/>
        </p:nvSpPr>
        <p:spPr>
          <a:xfrm>
            <a:off x="8653180" y="3359860"/>
            <a:ext cx="180019" cy="14401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5951984" y="3352437"/>
            <a:ext cx="128962" cy="143149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3192616" y="3359861"/>
            <a:ext cx="144117" cy="144015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узел 20"/>
          <p:cNvSpPr/>
          <p:nvPr/>
        </p:nvSpPr>
        <p:spPr>
          <a:xfrm>
            <a:off x="6460932" y="3359861"/>
            <a:ext cx="180019" cy="14401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/>
          <p:cNvSpPr/>
          <p:nvPr/>
        </p:nvSpPr>
        <p:spPr>
          <a:xfrm>
            <a:off x="5363889" y="3359861"/>
            <a:ext cx="180019" cy="14401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3359214" y="5516959"/>
            <a:ext cx="2945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I</a:t>
            </a:r>
            <a:r>
              <a:rPr lang="ru-RU" sz="4000" b="1" dirty="0" smtClean="0">
                <a:solidFill>
                  <a:srgbClr val="FF0000"/>
                </a:solidFill>
              </a:rPr>
              <a:t>-5</a:t>
            </a:r>
            <a:r>
              <a:rPr lang="en-US" sz="4000" b="1" dirty="0" smtClean="0">
                <a:solidFill>
                  <a:srgbClr val="FF0000"/>
                </a:solidFill>
              </a:rPr>
              <a:t>I</a:t>
            </a:r>
            <a:r>
              <a:rPr lang="ru-RU" sz="4000" b="1" dirty="0" smtClean="0">
                <a:solidFill>
                  <a:srgbClr val="FF0000"/>
                </a:solidFill>
              </a:rPr>
              <a:t> = -(-5)=5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924303" y="5508366"/>
            <a:ext cx="17972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I</a:t>
            </a:r>
            <a:r>
              <a:rPr lang="ru-RU" sz="4400" b="1" dirty="0" smtClean="0">
                <a:solidFill>
                  <a:srgbClr val="FF0000"/>
                </a:solidFill>
              </a:rPr>
              <a:t>5</a:t>
            </a:r>
            <a:r>
              <a:rPr lang="en-US" sz="4400" b="1" dirty="0" smtClean="0">
                <a:solidFill>
                  <a:srgbClr val="FF0000"/>
                </a:solidFill>
              </a:rPr>
              <a:t>I</a:t>
            </a:r>
            <a:r>
              <a:rPr lang="ru-RU" sz="4400" b="1" dirty="0" smtClean="0">
                <a:solidFill>
                  <a:srgbClr val="FF0000"/>
                </a:solidFill>
              </a:rPr>
              <a:t> = 5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487" y="1734733"/>
            <a:ext cx="1083955" cy="108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85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1.48148E-6 L 0.13346 0.0046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12461 -0.0011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3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 animBg="1"/>
      <p:bldP spid="14" grpId="0"/>
      <p:bldP spid="15" grpId="0" animBg="1"/>
      <p:bldP spid="16" grpId="0"/>
      <p:bldP spid="18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76320" y="4331660"/>
            <a:ext cx="3529890" cy="2694666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1271464" y="260648"/>
            <a:ext cx="9793088" cy="2400332"/>
          </a:xfrm>
          <a:custGeom>
            <a:avLst/>
            <a:gdLst/>
            <a:ahLst/>
            <a:cxnLst/>
            <a:rect l="l" t="t" r="r" b="b"/>
            <a:pathLst>
              <a:path w="8782050" h="2286000">
                <a:moveTo>
                  <a:pt x="0" y="2286000"/>
                </a:moveTo>
                <a:lnTo>
                  <a:pt x="8782050" y="2286000"/>
                </a:lnTo>
                <a:lnTo>
                  <a:pt x="8782050" y="0"/>
                </a:lnTo>
                <a:lnTo>
                  <a:pt x="0" y="0"/>
                </a:lnTo>
                <a:lnTo>
                  <a:pt x="0" y="2286000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xfrm>
            <a:off x="1289302" y="346171"/>
            <a:ext cx="9775249" cy="2229456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3313429" algn="l"/>
                <a:tab pos="7936865" algn="l"/>
              </a:tabLst>
            </a:pPr>
            <a:r>
              <a:rPr sz="4800" b="1" i="1" u="sng" dirty="0" err="1"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Модул</a:t>
            </a:r>
            <a:r>
              <a:rPr lang="ru-RU" sz="4800" b="1" i="1" u="sng" dirty="0" err="1"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sz="4800" b="1" i="1" spc="-1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4800" spc="-2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числа</a:t>
            </a:r>
            <a:r>
              <a:rPr lang="en-US" sz="4800" spc="-2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</a:t>
            </a:r>
            <a:r>
              <a:rPr lang="en-US" sz="4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spc="-10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</a:t>
            </a:r>
            <a:r>
              <a:rPr lang="en-US" sz="4800" b="1" i="1" spc="-10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spc="-25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</a:t>
            </a:r>
            <a:r>
              <a:rPr lang="ru-RU" sz="4800" spc="-2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spc="-25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единичных</a:t>
            </a:r>
            <a:r>
              <a:rPr lang="en-US" sz="4800" spc="-25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spc="-25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отрезках</a:t>
            </a:r>
            <a:r>
              <a:rPr lang="ru-RU" sz="4800" spc="-2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4800" spc="-25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sz="4800" spc="-2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 </a:t>
            </a:r>
            <a:r>
              <a:rPr sz="4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начала</a:t>
            </a:r>
            <a:r>
              <a:rPr sz="4800" spc="-75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spc="-1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отсчёта до точки.</a:t>
            </a:r>
            <a:endParaRPr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одзаголовок 4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524000" y="3212976"/>
                <a:ext cx="9144000" cy="2044824"/>
              </a:xfrm>
            </p:spPr>
            <p:txBody>
              <a:bodyPr>
                <a:noAutofit/>
              </a:bodyPr>
              <a:lstStyle/>
              <a:p>
                <a:r>
                  <a:rPr lang="en-US" sz="5400" b="1" dirty="0" smtClean="0">
                    <a:solidFill>
                      <a:srgbClr val="FF0000"/>
                    </a:solidFill>
                  </a:rPr>
                  <a:t>I</a:t>
                </a:r>
                <a:r>
                  <a:rPr lang="ru-RU" sz="5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-8</a:t>
                </a:r>
                <a:r>
                  <a:rPr lang="en-US" sz="5400" b="1" dirty="0" smtClean="0">
                    <a:solidFill>
                      <a:srgbClr val="FF0000"/>
                    </a:solidFill>
                  </a:rPr>
                  <a:t>I</a:t>
                </a:r>
                <a:r>
                  <a:rPr lang="ru-RU" sz="5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      </a:t>
                </a:r>
                <a:r>
                  <a:rPr lang="en-US" sz="5400" b="1" dirty="0" smtClean="0">
                    <a:solidFill>
                      <a:srgbClr val="FF0000"/>
                    </a:solidFill>
                  </a:rPr>
                  <a:t>I</a:t>
                </a:r>
                <a:r>
                  <a:rPr lang="ru-RU" sz="5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r>
                  <a:rPr lang="en-US" sz="5400" b="1" dirty="0" smtClean="0">
                    <a:solidFill>
                      <a:srgbClr val="FF0000"/>
                    </a:solidFill>
                  </a:rPr>
                  <a:t>I</a:t>
                </a:r>
                <a:r>
                  <a:rPr lang="ru-RU" sz="5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      </a:t>
                </a:r>
                <a:r>
                  <a:rPr lang="en-US" sz="5400" b="1" dirty="0" smtClean="0">
                    <a:solidFill>
                      <a:srgbClr val="FF0000"/>
                    </a:solidFill>
                  </a:rPr>
                  <a:t>I</a:t>
                </a:r>
                <a:r>
                  <a:rPr lang="ru-RU" sz="5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-7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5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5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5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5400" b="1" dirty="0">
                    <a:solidFill>
                      <a:srgbClr val="FF0000"/>
                    </a:solidFill>
                  </a:rPr>
                  <a:t>I</a:t>
                </a:r>
                <a:r>
                  <a:rPr lang="ru-RU" sz="5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endParaRPr lang="ru-RU" sz="5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Подзаголовок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524000" y="3212976"/>
                <a:ext cx="9144000" cy="2044824"/>
              </a:xfrm>
              <a:blipFill>
                <a:blip r:embed="rId3" cstate="print"/>
                <a:stretch>
                  <a:fillRect t="-50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4151784" y="325085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5400" dirty="0"/>
          </a:p>
        </p:txBody>
      </p:sp>
      <p:sp>
        <p:nvSpPr>
          <p:cNvPr id="16" name="TextBox 15"/>
          <p:cNvSpPr txBox="1"/>
          <p:nvPr/>
        </p:nvSpPr>
        <p:spPr>
          <a:xfrm>
            <a:off x="6456040" y="331205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5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9263844" y="3151561"/>
                <a:ext cx="792088" cy="11353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4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4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ru-RU" sz="4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3844" y="3151561"/>
                <a:ext cx="792088" cy="1135311"/>
              </a:xfrm>
              <a:prstGeom prst="rect">
                <a:avLst/>
              </a:prstGeom>
              <a:blipFill>
                <a:blip r:embed="rId4" cstate="print"/>
                <a:stretch>
                  <a:fillRect l="-35385" b="-134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59360" y="4653136"/>
            <a:ext cx="7560840" cy="127708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82649" y="294122"/>
            <a:ext cx="3733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spc="-1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расстояние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043864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 animBg="1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376" y="130651"/>
            <a:ext cx="9217024" cy="13681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09273" y="116632"/>
            <a:ext cx="1182727" cy="43102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11824" y="4293096"/>
            <a:ext cx="6821046" cy="1728192"/>
          </a:xfrm>
          <a:prstGeom prst="rect">
            <a:avLst/>
          </a:prstGeom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263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376" y="130651"/>
            <a:ext cx="9217024" cy="136815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/>
              <p:cNvSpPr>
                <a:spLocks noGrp="1"/>
              </p:cNvSpPr>
              <p:nvPr>
                <p:ph idx="1"/>
              </p:nvPr>
            </p:nvSpPr>
            <p:spPr>
              <a:xfrm>
                <a:off x="1402831" y="1628800"/>
                <a:ext cx="3673624" cy="4351338"/>
              </a:xfrm>
            </p:spPr>
            <p:txBody>
              <a:bodyPr>
                <a:normAutofit/>
              </a:bodyPr>
              <a:lstStyle/>
              <a:p>
                <a:r>
                  <a:rPr lang="ru-RU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|-</a:t>
                </a:r>
                <a:r>
                  <a:rPr lang="ru-RU" b="1" spc="-25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5,4| = </a:t>
                </a:r>
                <a:r>
                  <a:rPr lang="ru-RU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5,4</a:t>
                </a:r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spc="-25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|-3,9| = </a:t>
                </a:r>
                <a:r>
                  <a:rPr lang="ru-RU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3,9</a:t>
                </a:r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spc="-25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|-300| = </a:t>
                </a:r>
                <a:r>
                  <a:rPr lang="ru-RU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300</a:t>
                </a:r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spc="-25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|241,9| = </a:t>
                </a:r>
                <a:r>
                  <a:rPr lang="ru-RU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241,9</a:t>
                </a:r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spc="-25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|0| = </a:t>
                </a:r>
                <a:r>
                  <a:rPr lang="ru-RU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spc="-25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|-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ru-RU" b="1" spc="-25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|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spc="-25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|7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 panose="02020603050405020304" pitchFamily="18" charset="0"/>
                          </a:rPr>
                          <m:t>𝟗</m:t>
                        </m:r>
                      </m:num>
                      <m:den>
                        <m: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 panose="02020603050405020304" pitchFamily="18" charset="0"/>
                          </a:rPr>
                          <m:t>𝟏𝟏</m:t>
                        </m:r>
                      </m:den>
                    </m:f>
                  </m:oMath>
                </a14:m>
                <a:r>
                  <a:rPr lang="ru-RU" b="1" spc="-25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| = </a:t>
                </a:r>
                <a:r>
                  <a:rPr lang="ru-RU" b="1" spc="-25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 panose="02020603050405020304" pitchFamily="18" charset="0"/>
                          </a:rPr>
                          <m:t>𝟗</m:t>
                        </m:r>
                      </m:num>
                      <m:den>
                        <m:r>
                          <a:rPr lang="ru-RU" b="1" i="1" spc="-25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 panose="02020603050405020304" pitchFamily="18" charset="0"/>
                          </a:rPr>
                          <m:t>𝟏𝟏</m:t>
                        </m:r>
                      </m:den>
                    </m:f>
                  </m:oMath>
                </a14:m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b="1" spc="-25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b="1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Объект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02831" y="1628800"/>
                <a:ext cx="3673624" cy="4351338"/>
              </a:xfrm>
              <a:blipFill>
                <a:blip r:embed="rId3" cstate="print"/>
                <a:stretch>
                  <a:fillRect l="-2985" t="-23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009273" y="116632"/>
            <a:ext cx="1182727" cy="43102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87888" y="4221088"/>
            <a:ext cx="6821046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639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56014" y="4163334"/>
            <a:ext cx="3535986" cy="2694666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33711" y="217086"/>
            <a:ext cx="2829788" cy="693780"/>
          </a:xfrm>
          <a:prstGeom prst="rect">
            <a:avLst/>
          </a:prstGeom>
        </p:spPr>
        <p:txBody>
          <a:bodyPr vert="horz" wrap="square" lIns="0" tIns="1651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b="1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79576" y="1506792"/>
            <a:ext cx="7338059" cy="4106894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355600" marR="5080" indent="-343535">
              <a:lnSpc>
                <a:spcPts val="3829"/>
              </a:lnSpc>
              <a:spcBef>
                <a:spcPts val="265"/>
              </a:spcBef>
              <a:buChar char="•"/>
              <a:tabLst>
                <a:tab pos="355600" algn="l"/>
                <a:tab pos="447675" algn="l"/>
              </a:tabLst>
            </a:pPr>
            <a:r>
              <a:rPr sz="3600" dirty="0">
                <a:solidFill>
                  <a:srgbClr val="0F243E"/>
                </a:solidFill>
                <a:latin typeface="Microsoft Sans Serif"/>
                <a:cs typeface="Microsoft Sans Serif"/>
              </a:rPr>
              <a:t>	</a:t>
            </a:r>
            <a:r>
              <a:rPr sz="3600" b="1" i="1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Модуль</a:t>
            </a:r>
            <a:r>
              <a:rPr sz="3600" b="1" i="1" spc="-60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i="1" spc="-20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положительного</a:t>
            </a:r>
            <a:r>
              <a:rPr sz="3600" b="1" i="1" spc="-95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i="1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числа</a:t>
            </a:r>
            <a:r>
              <a:rPr sz="3600" b="1" i="1" spc="-95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i="1" spc="-10" dirty="0" err="1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равен</a:t>
            </a:r>
            <a:r>
              <a:rPr sz="3600" b="1" i="1" spc="-10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u="sng" dirty="0" smtClean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</a:t>
            </a:r>
            <a:endParaRPr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marR="97790" indent="-343535">
              <a:lnSpc>
                <a:spcPts val="3829"/>
              </a:lnSpc>
              <a:spcBef>
                <a:spcPts val="830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sz="3600" b="1" i="1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Модуль</a:t>
            </a:r>
            <a:r>
              <a:rPr sz="3600" b="1" i="1" spc="-120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i="1" spc="-10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отрицательного</a:t>
            </a:r>
            <a:r>
              <a:rPr sz="3600" b="1" i="1" spc="-85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i="1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числа</a:t>
            </a:r>
            <a:r>
              <a:rPr sz="3600" b="1" i="1" spc="-150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i="1" spc="-10" dirty="0" err="1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равен</a:t>
            </a:r>
            <a:r>
              <a:rPr sz="3600" b="1" i="1" spc="-10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u="sng" spc="-10" dirty="0" smtClean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</a:t>
            </a:r>
            <a:endParaRPr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marR="97790" indent="-343535">
              <a:lnSpc>
                <a:spcPts val="3829"/>
              </a:lnSpc>
              <a:spcBef>
                <a:spcPts val="830"/>
              </a:spcBef>
              <a:buFont typeface="Microsoft Sans Serif"/>
              <a:buChar char="•"/>
              <a:tabLst>
                <a:tab pos="355600" algn="l"/>
              </a:tabLst>
            </a:pPr>
            <a:r>
              <a:rPr sz="3600" b="1" i="1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Модуль</a:t>
            </a:r>
            <a:r>
              <a:rPr sz="3600" b="1" i="1" spc="-70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i="1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sz="3600" b="1" i="1" spc="-105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b="1" i="1" dirty="0" err="1" smtClean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равен</a:t>
            </a:r>
            <a:r>
              <a:rPr lang="ru-RU" sz="3600" b="1" i="1" dirty="0">
                <a:solidFill>
                  <a:srgbClr val="0F24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u="sng" spc="-10" dirty="0" smtClean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490"/>
              </a:spcBef>
              <a:buFont typeface="Microsoft Sans Serif"/>
              <a:buChar char="•"/>
            </a:pPr>
            <a:endParaRPr sz="3600" dirty="0" smtClean="0">
              <a:latin typeface="Calibri"/>
              <a:cs typeface="Calibri"/>
            </a:endParaRPr>
          </a:p>
          <a:p>
            <a:pPr>
              <a:spcBef>
                <a:spcPts val="1480"/>
              </a:spcBef>
              <a:buFont typeface="Microsoft Sans Serif"/>
              <a:buChar char="•"/>
            </a:pPr>
            <a:endParaRPr sz="32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83129" y="1124744"/>
            <a:ext cx="8429625" cy="3952812"/>
          </a:xfrm>
          <a:custGeom>
            <a:avLst/>
            <a:gdLst/>
            <a:ahLst/>
            <a:cxnLst/>
            <a:rect l="l" t="t" r="r" b="b"/>
            <a:pathLst>
              <a:path w="8429625" h="2714625">
                <a:moveTo>
                  <a:pt x="0" y="2714625"/>
                </a:moveTo>
                <a:lnTo>
                  <a:pt x="8429625" y="2714625"/>
                </a:lnTo>
                <a:lnTo>
                  <a:pt x="8429625" y="0"/>
                </a:lnTo>
                <a:lnTo>
                  <a:pt x="0" y="0"/>
                </a:lnTo>
                <a:lnTo>
                  <a:pt x="0" y="2714625"/>
                </a:lnTo>
                <a:close/>
              </a:path>
            </a:pathLst>
          </a:custGeom>
          <a:ln w="38100">
            <a:solidFill>
              <a:srgbClr val="00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3824369" y="1916832"/>
            <a:ext cx="5793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самому этому числу</a:t>
            </a:r>
            <a:endParaRPr lang="ru-RU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3803200" y="2994008"/>
            <a:ext cx="6109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u="sng" dirty="0" smtClean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противоположному числу</a:t>
            </a:r>
            <a:endParaRPr lang="ru-RU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5759381" y="3560239"/>
            <a:ext cx="23528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нулю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24122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 rot="20598774">
            <a:off x="1063934" y="1007274"/>
            <a:ext cx="4696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Вершина телебашни </a:t>
            </a:r>
          </a:p>
        </p:txBody>
      </p:sp>
      <p:sp>
        <p:nvSpPr>
          <p:cNvPr id="9" name="TextBox 8"/>
          <p:cNvSpPr txBox="1"/>
          <p:nvPr/>
        </p:nvSpPr>
        <p:spPr>
          <a:xfrm rot="21025593">
            <a:off x="3789684" y="5392742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Гора Эльбрус</a:t>
            </a:r>
          </a:p>
        </p:txBody>
      </p:sp>
      <p:sp>
        <p:nvSpPr>
          <p:cNvPr id="10" name="TextBox 9"/>
          <p:cNvSpPr txBox="1"/>
          <p:nvPr/>
        </p:nvSpPr>
        <p:spPr>
          <a:xfrm rot="467675">
            <a:off x="10149627" y="577615"/>
            <a:ext cx="1439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</a:t>
            </a:r>
          </a:p>
        </p:txBody>
      </p:sp>
      <p:sp>
        <p:nvSpPr>
          <p:cNvPr id="11" name="TextBox 10"/>
          <p:cNvSpPr txBox="1"/>
          <p:nvPr/>
        </p:nvSpPr>
        <p:spPr>
          <a:xfrm rot="736563">
            <a:off x="2414983" y="2427510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Дно котлована</a:t>
            </a:r>
          </a:p>
        </p:txBody>
      </p:sp>
      <p:sp>
        <p:nvSpPr>
          <p:cNvPr id="12" name="TextBox 11"/>
          <p:cNvSpPr txBox="1"/>
          <p:nvPr/>
        </p:nvSpPr>
        <p:spPr>
          <a:xfrm rot="208899">
            <a:off x="8144737" y="5563631"/>
            <a:ext cx="965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</a:p>
        </p:txBody>
      </p:sp>
      <p:sp>
        <p:nvSpPr>
          <p:cNvPr id="13" name="TextBox 12"/>
          <p:cNvSpPr txBox="1"/>
          <p:nvPr/>
        </p:nvSpPr>
        <p:spPr>
          <a:xfrm rot="20829299">
            <a:off x="1108729" y="3625885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31704" y="4366996"/>
            <a:ext cx="137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254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33605" y="3532847"/>
            <a:ext cx="7423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Крыша девятиэтажного дома </a:t>
            </a:r>
          </a:p>
        </p:txBody>
      </p:sp>
      <p:sp>
        <p:nvSpPr>
          <p:cNvPr id="16" name="TextBox 15"/>
          <p:cNvSpPr txBox="1"/>
          <p:nvPr/>
        </p:nvSpPr>
        <p:spPr>
          <a:xfrm rot="20939310">
            <a:off x="7609652" y="1516796"/>
            <a:ext cx="4217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озера Лама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876979">
            <a:off x="6393231" y="808383"/>
            <a:ext cx="1209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5642</a:t>
            </a:r>
          </a:p>
        </p:txBody>
      </p:sp>
      <p:sp>
        <p:nvSpPr>
          <p:cNvPr id="18" name="TextBox 17"/>
          <p:cNvSpPr txBox="1"/>
          <p:nvPr/>
        </p:nvSpPr>
        <p:spPr>
          <a:xfrm rot="897421">
            <a:off x="8053467" y="4963242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Дно чёрного моря</a:t>
            </a:r>
          </a:p>
        </p:txBody>
      </p:sp>
      <p:sp>
        <p:nvSpPr>
          <p:cNvPr id="19" name="TextBox 18"/>
          <p:cNvSpPr txBox="1"/>
          <p:nvPr/>
        </p:nvSpPr>
        <p:spPr>
          <a:xfrm rot="20889808">
            <a:off x="6132111" y="2109599"/>
            <a:ext cx="1480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-2210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9495" y="2862428"/>
            <a:ext cx="1255692" cy="133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326" y="178063"/>
            <a:ext cx="1972880" cy="891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087" y="5406045"/>
            <a:ext cx="1851188" cy="1041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595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36560" y="2547754"/>
            <a:ext cx="1182727" cy="4310246"/>
          </a:xfrm>
          <a:prstGeom prst="rect">
            <a:avLst/>
          </a:prstGeom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4197385"/>
              </p:ext>
            </p:extLst>
          </p:nvPr>
        </p:nvGraphicFramePr>
        <p:xfrm>
          <a:off x="1127448" y="476671"/>
          <a:ext cx="10225136" cy="5976663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5688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538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</a:t>
                      </a: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высот</a:t>
                      </a:r>
                      <a:endParaRPr lang="ru-RU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Высота в метрах </a:t>
                      </a:r>
                      <a:endParaRPr lang="ru-RU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38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Гора Эльбрус </a:t>
                      </a:r>
                      <a:endParaRPr lang="ru-RU" sz="32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5642</a:t>
                      </a:r>
                      <a:endParaRPr lang="ru-RU" sz="4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38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Вершина телебашни</a:t>
                      </a:r>
                      <a:endParaRPr lang="ru-RU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ru-RU" sz="4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38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Крыша девятиэтажного дома</a:t>
                      </a:r>
                      <a:endParaRPr lang="ru-RU" sz="32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4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38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Дно котлована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</a:t>
                      </a:r>
                      <a:endParaRPr lang="ru-RU" sz="4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38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</a:t>
                      </a: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озера Лама</a:t>
                      </a:r>
                      <a:endParaRPr lang="ru-RU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-254</a:t>
                      </a:r>
                      <a:endParaRPr lang="ru-RU" sz="4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38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Дно Черного моря</a:t>
                      </a:r>
                      <a:endParaRPr lang="ru-RU" sz="3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-2210</a:t>
                      </a:r>
                      <a:endParaRPr lang="ru-RU" sz="4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868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75028" t="44552" r="-2801" b="-19313"/>
          <a:stretch/>
        </p:blipFill>
        <p:spPr>
          <a:xfrm>
            <a:off x="9696400" y="3284984"/>
            <a:ext cx="2855640" cy="51246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t="42794" r="66549"/>
          <a:stretch/>
        </p:blipFill>
        <p:spPr>
          <a:xfrm>
            <a:off x="-264888" y="2924944"/>
            <a:ext cx="3575720" cy="4076666"/>
          </a:xfrm>
          <a:prstGeom prst="rect">
            <a:avLst/>
          </a:prstGeom>
        </p:spPr>
      </p:pic>
      <p:pic>
        <p:nvPicPr>
          <p:cNvPr id="6146" name="Picture 2" descr="C:\Users\PC\Downloads\image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2341" y="698938"/>
            <a:ext cx="3103811" cy="310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C\Downloads\image (3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52" y="698938"/>
            <a:ext cx="3198591" cy="310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PC\Downloads\imag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747" y="3791079"/>
            <a:ext cx="2843141" cy="267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6858" y="548680"/>
            <a:ext cx="5256584" cy="4896544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1.Цвет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глаз: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Вычислите:  ∣−5∣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∣2∣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-3 – карие;  б)3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              ;  в)7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серые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2.Волосы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Вычислите: ∣−10∣ − ∣6∣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16 – прямые;  б) -4 – лысый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4 –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3.Особые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приметы: |-52|  + |-38|  -  |40| 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50 –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;      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42  -усы;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-28 – родинка на носу</a:t>
            </a:r>
          </a:p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591094" y="1273809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голубые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943022" y="3462985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кудрявые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451484" y="4593945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851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l="75028" t="44552" r="-2801" b="-19313"/>
          <a:stretch/>
        </p:blipFill>
        <p:spPr>
          <a:xfrm>
            <a:off x="9696400" y="3284984"/>
            <a:ext cx="2855640" cy="51246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t="42794" r="66549"/>
          <a:stretch/>
        </p:blipFill>
        <p:spPr>
          <a:xfrm>
            <a:off x="-264888" y="2924944"/>
            <a:ext cx="3575720" cy="40766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PC\Downloads\image (3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32" y="365125"/>
            <a:ext cx="6084966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75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/>
          <a:srcRect t="-1" r="62487" b="73294"/>
          <a:stretch/>
        </p:blipFill>
        <p:spPr>
          <a:xfrm>
            <a:off x="0" y="0"/>
            <a:ext cx="3583599" cy="1700808"/>
          </a:xfrm>
          <a:prstGeom prst="rect">
            <a:avLst/>
          </a:prstGeom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9005858"/>
              </p:ext>
            </p:extLst>
          </p:nvPr>
        </p:nvGraphicFramePr>
        <p:xfrm>
          <a:off x="551384" y="620688"/>
          <a:ext cx="11017224" cy="4987654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602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Положение точки относительно 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Расстояние от точки, соответствующей числу до точки 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Модуль числа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4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слева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4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справа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….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4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….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4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-37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….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….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4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-29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слева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….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….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88088" y="2820374"/>
            <a:ext cx="648072" cy="461665"/>
          </a:xfrm>
          <a:prstGeom prst="rect">
            <a:avLst/>
          </a:prstGeom>
          <a:solidFill>
            <a:srgbClr val="D4E7F8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803877" y="5067975"/>
            <a:ext cx="648072" cy="461665"/>
          </a:xfrm>
          <a:prstGeom prst="rect">
            <a:avLst/>
          </a:prstGeom>
          <a:solidFill>
            <a:srgbClr val="D4E7F8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18176" y="5087206"/>
            <a:ext cx="648072" cy="461665"/>
          </a:xfrm>
          <a:prstGeom prst="rect">
            <a:avLst/>
          </a:prstGeom>
          <a:solidFill>
            <a:srgbClr val="D4E7F8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776168" y="4581128"/>
            <a:ext cx="64807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63752" y="4449027"/>
            <a:ext cx="129614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слева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95848" y="3965606"/>
            <a:ext cx="648072" cy="461665"/>
          </a:xfrm>
          <a:prstGeom prst="rect">
            <a:avLst/>
          </a:prstGeom>
          <a:solidFill>
            <a:srgbClr val="D4E7F8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10010" y="4004423"/>
            <a:ext cx="1368152" cy="461665"/>
          </a:xfrm>
          <a:prstGeom prst="rect">
            <a:avLst/>
          </a:prstGeom>
          <a:solidFill>
            <a:srgbClr val="D4E7F8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справа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803877" y="3424021"/>
            <a:ext cx="64807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768408" y="2820374"/>
            <a:ext cx="648072" cy="461665"/>
          </a:xfrm>
          <a:prstGeom prst="rect">
            <a:avLst/>
          </a:prstGeom>
          <a:solidFill>
            <a:srgbClr val="D4E7F8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78285" y="3987362"/>
            <a:ext cx="648072" cy="461665"/>
          </a:xfrm>
          <a:prstGeom prst="rect">
            <a:avLst/>
          </a:prstGeom>
          <a:solidFill>
            <a:srgbClr val="D4E7F8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67763" y="3429974"/>
            <a:ext cx="64807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99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688" y="404664"/>
            <a:ext cx="5544616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t="-1" r="62487" b="73294"/>
          <a:stretch/>
        </p:blipFill>
        <p:spPr>
          <a:xfrm>
            <a:off x="0" y="0"/>
            <a:ext cx="3583599" cy="170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88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/>
          <a:srcRect t="-1" r="62487" b="73294"/>
          <a:stretch/>
        </p:blipFill>
        <p:spPr>
          <a:xfrm>
            <a:off x="0" y="0"/>
            <a:ext cx="3583599" cy="170080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766763"/>
            <a:ext cx="4476750" cy="532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599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82205"/>
            <a:ext cx="4104456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t="-1" r="62487" b="73294"/>
          <a:stretch/>
        </p:blipFill>
        <p:spPr>
          <a:xfrm>
            <a:off x="0" y="0"/>
            <a:ext cx="3583599" cy="1700808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839788" y="1700808"/>
            <a:ext cx="5112196" cy="4608512"/>
          </a:xfrm>
        </p:spPr>
        <p:txBody>
          <a:bodyPr>
            <a:normAutofit/>
          </a:bodyPr>
          <a:lstStyle/>
          <a:p>
            <a:r>
              <a:rPr lang="ru-RU" sz="5400" b="1" spc="-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|-15|     |5| </a:t>
            </a:r>
          </a:p>
          <a:p>
            <a:endParaRPr lang="ru-RU" sz="5400" b="1" spc="-2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b="1" spc="-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|12|     |-18| </a:t>
            </a:r>
          </a:p>
          <a:p>
            <a:endParaRPr lang="ru-RU" sz="5400" b="1" spc="-2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b="1" spc="-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|-50|     |50| </a:t>
            </a:r>
            <a:endParaRPr lang="ru-RU" sz="5400" b="1" spc="-2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5400" b="1" spc="-2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spc="-2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17734" y="1662605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spc="-2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6000" dirty="0"/>
          </a:p>
        </p:txBody>
      </p:sp>
      <p:sp>
        <p:nvSpPr>
          <p:cNvPr id="9" name="TextBox 8"/>
          <p:cNvSpPr txBox="1"/>
          <p:nvPr/>
        </p:nvSpPr>
        <p:spPr>
          <a:xfrm>
            <a:off x="1997068" y="3256920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spc="-2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endParaRPr lang="ru-RU" sz="6000" dirty="0"/>
          </a:p>
        </p:txBody>
      </p:sp>
      <p:sp>
        <p:nvSpPr>
          <p:cNvPr id="10" name="TextBox 9"/>
          <p:cNvSpPr txBox="1"/>
          <p:nvPr/>
        </p:nvSpPr>
        <p:spPr>
          <a:xfrm>
            <a:off x="2219569" y="5085184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spc="-2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363469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21638" y="1425039"/>
            <a:ext cx="3974937" cy="5401524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6392" y="1425039"/>
            <a:ext cx="8139336" cy="693780"/>
          </a:xfrm>
          <a:prstGeom prst="rect">
            <a:avLst/>
          </a:prstGeom>
        </p:spPr>
        <p:txBody>
          <a:bodyPr vert="horz" wrap="square" lIns="0" tIns="16510" rIns="0" bIns="0" rtlCol="0" anchor="ctr">
            <a:spAutoFit/>
          </a:bodyPr>
          <a:lstStyle/>
          <a:p>
            <a:pPr marL="1172845">
              <a:lnSpc>
                <a:spcPct val="100000"/>
              </a:lnSpc>
              <a:spcBef>
                <a:spcPts val="130"/>
              </a:spcBef>
            </a:pPr>
            <a:r>
              <a:rPr b="1" dirty="0" err="1">
                <a:solidFill>
                  <a:srgbClr val="FF0000"/>
                </a:solidFill>
                <a:latin typeface="Arial Black" panose="020B0A04020102020204" pitchFamily="34" charset="0"/>
                <a:cs typeface="Calibri"/>
              </a:rPr>
              <a:t>Домашнее</a:t>
            </a:r>
            <a:r>
              <a:rPr b="1" spc="-170" dirty="0">
                <a:solidFill>
                  <a:srgbClr val="FF0000"/>
                </a:solidFill>
                <a:latin typeface="Arial Black" panose="020B0A04020102020204" pitchFamily="34" charset="0"/>
                <a:cs typeface="Calibri"/>
              </a:rPr>
              <a:t> </a:t>
            </a:r>
            <a:r>
              <a:rPr b="1" spc="-10" dirty="0" err="1" smtClean="0">
                <a:solidFill>
                  <a:srgbClr val="FF0000"/>
                </a:solidFill>
                <a:latin typeface="Arial Black" panose="020B0A04020102020204" pitchFamily="34" charset="0"/>
                <a:cs typeface="Calibri"/>
              </a:rPr>
              <a:t>задание</a:t>
            </a:r>
            <a:endParaRPr b="1" spc="-10" dirty="0">
              <a:solidFill>
                <a:srgbClr val="FF0000"/>
              </a:solidFill>
              <a:latin typeface="Arial Black" panose="020B0A04020102020204" pitchFamily="34" charset="0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6086" y="2636912"/>
            <a:ext cx="10009112" cy="2076209"/>
          </a:xfrm>
          <a:prstGeom prst="rect">
            <a:avLst/>
          </a:prstGeom>
        </p:spPr>
        <p:txBody>
          <a:bodyPr vert="horz" wrap="square" lIns="0" tIns="105410" rIns="0" bIns="0" rtlCol="0">
            <a:spAutoFit/>
          </a:bodyPr>
          <a:lstStyle/>
          <a:p>
            <a:pPr indent="457200">
              <a:tabLst>
                <a:tab pos="355600" algn="l"/>
              </a:tabLst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Придумайте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своё название для «находки»  и запишите 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 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почему это 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важно для 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>
              <a:tabLst>
                <a:tab pos="355600" algn="l"/>
              </a:tabLst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темы модуль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числа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>
              <a:tabLst>
                <a:tab pos="355600" algn="l"/>
              </a:tabLst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Используйте примеры из жизни или математики.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3862" y="157574"/>
            <a:ext cx="2131336" cy="253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002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21638" y="1425039"/>
            <a:ext cx="3974937" cy="5401524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730804"/>
              </p:ext>
            </p:extLst>
          </p:nvPr>
        </p:nvGraphicFramePr>
        <p:xfrm>
          <a:off x="1199456" y="1412777"/>
          <a:ext cx="6921877" cy="4840139"/>
        </p:xfrm>
        <a:graphic>
          <a:graphicData uri="http://schemas.openxmlformats.org/drawingml/2006/table">
            <a:tbl>
              <a:tblPr firstRow="1" firstCol="1" bandRow="1"/>
              <a:tblGrid>
                <a:gridCol w="13852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36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747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Более 38 </a:t>
                      </a:r>
                      <a:r>
                        <a:rPr lang="ru-RU" sz="2000" b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км</a:t>
                      </a:r>
                      <a:endParaRPr lang="ru-RU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Высший пилотаж! Ваша подготовка, внимательность и умение применять знания впечатляют. Вы блестяще справились с задачей! </a:t>
                      </a:r>
                      <a:endParaRPr lang="ru-RU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24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28-37 </a:t>
                      </a:r>
                      <a:endParaRPr lang="ru-RU" sz="2000" b="0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км</a:t>
                      </a:r>
                      <a:endParaRPr lang="ru-RU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Очень сильный результат! Вы показали отличное понимание темы. Вы на правильной траектории — продолжайте штурмовать новые рубежи! </a:t>
                      </a:r>
                      <a:endParaRPr lang="ru-RU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832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20–27 </a:t>
                      </a:r>
                      <a:endParaRPr lang="ru-RU" sz="2000" b="0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км</a:t>
                      </a:r>
                      <a:endParaRPr lang="ru-RU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Основы заложены, и это уже результат. Теперь вы точно видите, где нужна практика. Используйте этот опыт как карту для дальнейшего роста — у вас всё получится!</a:t>
                      </a:r>
                      <a:endParaRPr lang="ru-RU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040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Менее 20 </a:t>
                      </a:r>
                      <a:r>
                        <a:rPr lang="ru-RU" sz="2000" b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км</a:t>
                      </a:r>
                      <a:endParaRPr lang="ru-RU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Этот результат — не поражение, а ценные данные для старта. Главное — сделать выводы и не сходить с дистанции. Следующая попытка, с учетом нового опыта, обязательно будет более успешной!</a:t>
                      </a:r>
                      <a:endParaRPr lang="ru-RU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894983" y="107341"/>
            <a:ext cx="6349606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Критерии оценивания </a:t>
            </a:r>
            <a:r>
              <a:rPr kumimoji="0" lang="ru-RU" altLang="ru-RU" sz="32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altLang="ru-RU" sz="32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Вершины знаний</a:t>
            </a:r>
            <a:r>
              <a:rPr kumimoji="0" lang="ru-RU" altLang="ru-RU" sz="32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Picture backgroun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260"/>
          <a:stretch/>
        </p:blipFill>
        <p:spPr bwMode="auto">
          <a:xfrm>
            <a:off x="8976320" y="20782"/>
            <a:ext cx="3068412" cy="3372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4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80327"/>
            <a:ext cx="5816088" cy="6882981"/>
          </a:xfrm>
          <a:prstGeom prst="rect">
            <a:avLst/>
          </a:prstGeom>
        </p:spPr>
      </p:pic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4188347"/>
            <a:ext cx="2088232" cy="208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089459" y="2852936"/>
            <a:ext cx="697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готов делиться знаниями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78981" y="920900"/>
            <a:ext cx="6293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готов двигаться дальше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03912" y="4847742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освоена без затруднений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887" y="2427683"/>
            <a:ext cx="2232248" cy="195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51600"/>
            <a:ext cx="2481548" cy="248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icture backgroun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79" r="7710" b="26580"/>
          <a:stretch/>
        </p:blipFill>
        <p:spPr bwMode="auto">
          <a:xfrm>
            <a:off x="9955885" y="204308"/>
            <a:ext cx="2170026" cy="14331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44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80327"/>
            <a:ext cx="5816088" cy="68829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63552" y="1556792"/>
            <a:ext cx="85689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pPr algn="ctr"/>
            <a:r>
              <a:rPr lang="ru-RU" sz="6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внимание!</a:t>
            </a:r>
            <a:endParaRPr lang="ru-RU" sz="6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0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1103</TotalTime>
  <Words>596</Words>
  <Application>Microsoft Office PowerPoint</Application>
  <PresentationFormat>Широкоэкранный</PresentationFormat>
  <Paragraphs>208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Arial</vt:lpstr>
      <vt:lpstr>Arial Black</vt:lpstr>
      <vt:lpstr>Calibri</vt:lpstr>
      <vt:lpstr>Calibri Light</vt:lpstr>
      <vt:lpstr>Cambria Math</vt:lpstr>
      <vt:lpstr>Microsoft Sans Serif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Тема урока:</vt:lpstr>
      <vt:lpstr>Цели урока: </vt:lpstr>
      <vt:lpstr>Из лагеря одновременно отправились два туриста</vt:lpstr>
      <vt:lpstr>Презентация PowerPoint</vt:lpstr>
      <vt:lpstr>Модуль числа – это ____________ (в единичных отрезках) от начала отсчёта до точки.</vt:lpstr>
      <vt:lpstr>Презентация PowerPoint</vt:lpstr>
      <vt:lpstr>Презентация PowerPoint</vt:lpstr>
      <vt:lpstr>Вывод: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Домашнее задание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Анна Кожевникова</cp:lastModifiedBy>
  <cp:revision>102</cp:revision>
  <dcterms:created xsi:type="dcterms:W3CDTF">2026-01-22T18:04:45Z</dcterms:created>
  <dcterms:modified xsi:type="dcterms:W3CDTF">2026-04-21T18:28:30Z</dcterms:modified>
</cp:coreProperties>
</file>