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7" r:id="rId3"/>
    <p:sldId id="268" r:id="rId4"/>
    <p:sldId id="269" r:id="rId5"/>
    <p:sldId id="266" r:id="rId6"/>
    <p:sldId id="263" r:id="rId7"/>
    <p:sldId id="265" r:id="rId8"/>
    <p:sldId id="270" r:id="rId9"/>
    <p:sldId id="271" r:id="rId10"/>
    <p:sldId id="272" r:id="rId11"/>
    <p:sldId id="273" r:id="rId12"/>
    <p:sldId id="260" r:id="rId13"/>
    <p:sldId id="261" r:id="rId14"/>
    <p:sldId id="274" r:id="rId15"/>
    <p:sldId id="275" r:id="rId16"/>
    <p:sldId id="276" r:id="rId17"/>
    <p:sldId id="262" r:id="rId18"/>
    <p:sldId id="258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6563"/>
    <a:srgbClr val="2699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FE67E2-55C3-4F54-BDA5-4510B2503DC6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7A7A70-1E48-417E-8438-9AD47DE0B1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190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62F19-AE74-4AAA-8303-CBEB0680F5F1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69984-25CB-4E49-8A01-BA668DB5B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101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62F19-AE74-4AAA-8303-CBEB0680F5F1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69984-25CB-4E49-8A01-BA668DB5B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733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62F19-AE74-4AAA-8303-CBEB0680F5F1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69984-25CB-4E49-8A01-BA668DB5B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344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62F19-AE74-4AAA-8303-CBEB0680F5F1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69984-25CB-4E49-8A01-BA668DB5B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732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5%D0%B6%D0%B4%D1%83%D0%BD%D0%B0%D1%80%D0%BE%D0%B4%D0%BD%D1%8B%D0%B9_%D0%BE%D0%BB%D0%B8%D0%BC%D0%BF%D0%B8%D0%B9%D1%81%D0%BA%D0%B8%D0%B9_%D0%BA%D0%BE%D0%BC%D0%B8%D1%82%D0%B5%D1%82" TargetMode="External"/><Relationship Id="rId2" Type="http://schemas.openxmlformats.org/officeDocument/2006/relationships/hyperlink" Target="https://ru.wikipedia.org/wiki/%D0%A1%D0%BF%D0%BE%D1%80%D1%82%D0%B8%D0%B2%D0%BD%D0%BE%D0%B5_%D1%81%D0%BE%D1%80%D0%B5%D0%B2%D0%BD%D0%BE%D0%B2%D0%B0%D0%BD%D0%B8%D0%B5" TargetMode="Externa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E%D0%BB%D0%B8%D0%BC%D0%BF%D0%B8%D0%B9%D1%81%D0%BA%D0%B0%D1%8F_%D0%BC%D0%B5%D0%B4%D0%B0%D0%BB%D1%8C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A0%D0%BE%D1%81%D1%81%D0%B8%D1%8F_%D0%BD%D0%B0_%D0%B7%D0%B8%D0%BC%D0%BD%D0%B8%D1%85_%D0%9F%D0%B0%D1%80%D0%B0%D0%BB%D0%B8%D0%BC%D0%BF%D0%B8%D0%B9%D1%81%D0%BA%D0%B8%D1%85_%D0%B8%D0%B3%D1%80%D0%B0%D1%85_2014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801236"/>
            <a:ext cx="9144000" cy="23876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196563"/>
                </a:solidFill>
              </a:rPr>
              <a:t>«Современное </a:t>
            </a:r>
            <a:br>
              <a:rPr lang="ru-RU" sz="5400" b="1" dirty="0" smtClean="0">
                <a:solidFill>
                  <a:srgbClr val="196563"/>
                </a:solidFill>
              </a:rPr>
            </a:br>
            <a:r>
              <a:rPr lang="ru-RU" sz="5400" b="1" dirty="0" smtClean="0">
                <a:solidFill>
                  <a:srgbClr val="196563"/>
                </a:solidFill>
              </a:rPr>
              <a:t>олимпийское движение России»</a:t>
            </a:r>
            <a:endParaRPr lang="ru-RU" sz="5400" b="1" dirty="0">
              <a:solidFill>
                <a:srgbClr val="196563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977757"/>
            <a:ext cx="9144000" cy="1655762"/>
          </a:xfrm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Подготовила </a:t>
            </a:r>
            <a:r>
              <a:rPr lang="ru-RU" dirty="0" err="1" smtClean="0">
                <a:solidFill>
                  <a:schemeClr val="accent2"/>
                </a:solidFill>
              </a:rPr>
              <a:t>Геман.М.В</a:t>
            </a:r>
            <a:r>
              <a:rPr lang="ru-RU" dirty="0" smtClean="0">
                <a:solidFill>
                  <a:schemeClr val="accent2"/>
                </a:solidFill>
              </a:rPr>
              <a:t>. – инструктор по физкультуре</a:t>
            </a:r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48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69817" y="945130"/>
            <a:ext cx="6359237" cy="5016758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+mj-lt"/>
                <a:ea typeface="+mj-ea"/>
                <a:cs typeface="+mj-cs"/>
              </a:rPr>
              <a:t>Инициатор организации современных Олимпийских игр был </a:t>
            </a:r>
            <a:r>
              <a:rPr lang="ru-RU" sz="3200" b="1" dirty="0">
                <a:latin typeface="+mj-lt"/>
                <a:ea typeface="+mj-ea"/>
                <a:cs typeface="+mj-cs"/>
              </a:rPr>
              <a:t>барон Пьер де Кубертен</a:t>
            </a:r>
            <a:r>
              <a:rPr lang="ru-RU" sz="3200" dirty="0">
                <a:latin typeface="+mj-lt"/>
                <a:ea typeface="+mj-ea"/>
                <a:cs typeface="+mj-cs"/>
              </a:rPr>
              <a:t>, по его инициативе в июне 1894 г. было принято решение об организации Игр по образцу античных </a:t>
            </a:r>
            <a:r>
              <a:rPr lang="ru-RU" sz="3200" dirty="0" smtClean="0">
                <a:latin typeface="+mj-lt"/>
                <a:ea typeface="+mj-ea"/>
                <a:cs typeface="+mj-cs"/>
              </a:rPr>
              <a:t>и </a:t>
            </a:r>
            <a:r>
              <a:rPr lang="ru-RU" sz="3200" dirty="0">
                <a:latin typeface="+mj-lt"/>
                <a:ea typeface="+mj-ea"/>
                <a:cs typeface="+mj-cs"/>
              </a:rPr>
              <a:t>проведении Первой олимпиады в 1896 году в Афинах</a:t>
            </a:r>
            <a:r>
              <a:rPr lang="ru-RU" sz="3200" dirty="0" smtClean="0">
                <a:latin typeface="+mj-lt"/>
                <a:ea typeface="+mj-ea"/>
                <a:cs typeface="+mj-cs"/>
              </a:rPr>
              <a:t>.</a:t>
            </a:r>
          </a:p>
          <a:p>
            <a:pPr algn="ctr"/>
            <a:r>
              <a:rPr lang="ru-RU" sz="3200" dirty="0" smtClean="0">
                <a:latin typeface="+mj-lt"/>
                <a:ea typeface="+mj-ea"/>
                <a:cs typeface="+mj-cs"/>
              </a:rPr>
              <a:t>С тех пор Олимпийские игры проходят раз в 4 года. </a:t>
            </a:r>
            <a:endParaRPr lang="ru-RU" sz="3200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8215" y="593270"/>
            <a:ext cx="3804804" cy="5720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723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6690" y="1903393"/>
            <a:ext cx="6400800" cy="3046988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+mj-lt"/>
                <a:ea typeface="+mj-ea"/>
                <a:cs typeface="+mj-cs"/>
              </a:rPr>
              <a:t>Г</a:t>
            </a:r>
            <a:r>
              <a:rPr lang="ru-RU" sz="3200" b="1" dirty="0" smtClean="0">
                <a:latin typeface="+mj-lt"/>
                <a:ea typeface="+mj-ea"/>
                <a:cs typeface="+mj-cs"/>
              </a:rPr>
              <a:t>енерал </a:t>
            </a:r>
            <a:r>
              <a:rPr lang="ru-RU" sz="3200" b="1" dirty="0">
                <a:latin typeface="+mj-lt"/>
                <a:ea typeface="+mj-ea"/>
                <a:cs typeface="+mj-cs"/>
              </a:rPr>
              <a:t>армии </a:t>
            </a:r>
            <a:endParaRPr lang="ru-RU" sz="3200" b="1" dirty="0" smtClean="0">
              <a:latin typeface="+mj-lt"/>
              <a:ea typeface="+mj-ea"/>
              <a:cs typeface="+mj-cs"/>
            </a:endParaRPr>
          </a:p>
          <a:p>
            <a:pPr algn="ctr"/>
            <a:r>
              <a:rPr lang="ru-RU" sz="3200" b="1" dirty="0" smtClean="0">
                <a:latin typeface="+mj-lt"/>
                <a:ea typeface="+mj-ea"/>
                <a:cs typeface="+mj-cs"/>
              </a:rPr>
              <a:t>Алексей Дмитриевич  </a:t>
            </a:r>
            <a:r>
              <a:rPr lang="ru-RU" sz="3200" b="1" dirty="0" err="1" smtClean="0">
                <a:latin typeface="+mj-lt"/>
                <a:ea typeface="+mj-ea"/>
                <a:cs typeface="+mj-cs"/>
              </a:rPr>
              <a:t>Бутовский</a:t>
            </a:r>
            <a:endParaRPr lang="ru-RU" sz="3200" b="1" dirty="0" smtClean="0">
              <a:latin typeface="+mj-lt"/>
              <a:ea typeface="+mj-ea"/>
              <a:cs typeface="+mj-cs"/>
            </a:endParaRPr>
          </a:p>
          <a:p>
            <a:pPr algn="ctr"/>
            <a:r>
              <a:rPr lang="ru-RU" sz="3200" b="1" dirty="0" smtClean="0">
                <a:latin typeface="+mj-lt"/>
                <a:ea typeface="+mj-ea"/>
                <a:cs typeface="+mj-cs"/>
              </a:rPr>
              <a:t> </a:t>
            </a:r>
            <a:r>
              <a:rPr lang="ru-RU" sz="3200" dirty="0" smtClean="0">
                <a:latin typeface="+mj-lt"/>
                <a:ea typeface="+mj-ea"/>
                <a:cs typeface="+mj-cs"/>
              </a:rPr>
              <a:t>был членом международного </a:t>
            </a:r>
            <a:r>
              <a:rPr lang="ru-RU" sz="3200" dirty="0">
                <a:latin typeface="+mj-lt"/>
                <a:ea typeface="+mj-ea"/>
                <a:cs typeface="+mj-cs"/>
              </a:rPr>
              <a:t>олимпийского </a:t>
            </a:r>
            <a:r>
              <a:rPr lang="ru-RU" sz="3200" dirty="0" smtClean="0">
                <a:latin typeface="+mj-lt"/>
                <a:ea typeface="+mj-ea"/>
                <a:cs typeface="+mj-cs"/>
              </a:rPr>
              <a:t>комитета от России с 1894г. по 1900г..</a:t>
            </a:r>
          </a:p>
          <a:p>
            <a:endParaRPr lang="ru-RU" sz="3200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3716" y="737120"/>
            <a:ext cx="3506065" cy="5379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51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1421" y="833408"/>
            <a:ext cx="7111876" cy="1569660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+mj-lt"/>
                <a:ea typeface="+mj-ea"/>
                <a:cs typeface="+mj-cs"/>
              </a:rPr>
              <a:t>Благодаря стараниям </a:t>
            </a:r>
            <a:r>
              <a:rPr lang="ru-RU" sz="2400" dirty="0" err="1">
                <a:latin typeface="+mj-lt"/>
                <a:ea typeface="+mj-ea"/>
                <a:cs typeface="+mj-cs"/>
              </a:rPr>
              <a:t>Бутовского</a:t>
            </a:r>
            <a:r>
              <a:rPr lang="ru-RU" sz="2400" dirty="0">
                <a:latin typeface="+mj-lt"/>
                <a:ea typeface="+mj-ea"/>
                <a:cs typeface="+mj-cs"/>
              </a:rPr>
              <a:t>, в 1908 году наша страна имела своих представителей на Олимпиаде, проходившей в Лондоне, на которой 3 русских спортсмена завоевали призовые места.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62110" y="4128227"/>
            <a:ext cx="2382982" cy="1015663"/>
          </a:xfrm>
          <a:prstGeom prst="rect">
            <a:avLst/>
          </a:prstGeom>
          <a:noFill/>
          <a:ln>
            <a:solidFill>
              <a:srgbClr val="26999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Ф</a:t>
            </a:r>
            <a:r>
              <a:rPr lang="ru-RU" sz="2000" b="1" dirty="0" smtClean="0">
                <a:latin typeface="+mj-lt"/>
                <a:ea typeface="+mj-ea"/>
                <a:cs typeface="+mj-cs"/>
              </a:rPr>
              <a:t>игурист </a:t>
            </a:r>
          </a:p>
          <a:p>
            <a:pPr algn="ctr"/>
            <a:r>
              <a:rPr lang="ru-RU" sz="2000" b="1" dirty="0" smtClean="0">
                <a:latin typeface="+mj-lt"/>
                <a:ea typeface="+mj-ea"/>
                <a:cs typeface="+mj-cs"/>
              </a:rPr>
              <a:t>Панин-</a:t>
            </a:r>
            <a:r>
              <a:rPr lang="ru-RU" sz="2000" b="1" dirty="0" err="1" smtClean="0">
                <a:latin typeface="+mj-lt"/>
                <a:ea typeface="+mj-ea"/>
                <a:cs typeface="+mj-cs"/>
              </a:rPr>
              <a:t>Коломенкин</a:t>
            </a:r>
            <a:r>
              <a:rPr lang="ru-RU" sz="2000" b="1" dirty="0" smtClean="0">
                <a:latin typeface="+mj-lt"/>
                <a:ea typeface="+mj-ea"/>
                <a:cs typeface="+mj-cs"/>
              </a:rPr>
              <a:t> </a:t>
            </a:r>
            <a:r>
              <a:rPr lang="ru-RU" sz="2000" b="1" dirty="0">
                <a:latin typeface="+mj-lt"/>
                <a:ea typeface="+mj-ea"/>
                <a:cs typeface="+mj-cs"/>
              </a:rPr>
              <a:t>(золото)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488" y="5287511"/>
            <a:ext cx="2493818" cy="1015663"/>
          </a:xfrm>
          <a:prstGeom prst="rect">
            <a:avLst/>
          </a:prstGeom>
          <a:noFill/>
          <a:ln>
            <a:solidFill>
              <a:srgbClr val="26999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Б</a:t>
            </a:r>
            <a:r>
              <a:rPr lang="ru-RU" sz="2000" b="1" dirty="0" smtClean="0">
                <a:latin typeface="+mj-lt"/>
                <a:ea typeface="+mj-ea"/>
                <a:cs typeface="+mj-cs"/>
              </a:rPr>
              <a:t>орец-легковес </a:t>
            </a:r>
            <a:r>
              <a:rPr lang="ru-RU" sz="2000" b="1" dirty="0">
                <a:latin typeface="+mj-lt"/>
                <a:ea typeface="+mj-ea"/>
                <a:cs typeface="+mj-cs"/>
              </a:rPr>
              <a:t>Орлов Николай (серебро)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57485" y="5287510"/>
            <a:ext cx="2327564" cy="1015663"/>
          </a:xfrm>
          <a:prstGeom prst="rect">
            <a:avLst/>
          </a:prstGeom>
          <a:noFill/>
          <a:ln>
            <a:solidFill>
              <a:srgbClr val="26999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Б</a:t>
            </a:r>
            <a:r>
              <a:rPr lang="ru-RU" sz="2000" b="1" dirty="0" smtClean="0">
                <a:latin typeface="+mj-lt"/>
                <a:ea typeface="+mj-ea"/>
                <a:cs typeface="+mj-cs"/>
              </a:rPr>
              <a:t>орец-тяжеловес </a:t>
            </a:r>
            <a:r>
              <a:rPr lang="ru-RU" sz="2000" b="1" dirty="0">
                <a:latin typeface="+mj-lt"/>
                <a:ea typeface="+mj-ea"/>
                <a:cs typeface="+mj-cs"/>
              </a:rPr>
              <a:t>Петров </a:t>
            </a:r>
            <a:r>
              <a:rPr lang="ru-RU" sz="2000" b="1" dirty="0" smtClean="0">
                <a:latin typeface="+mj-lt"/>
                <a:ea typeface="+mj-ea"/>
                <a:cs typeface="+mj-cs"/>
              </a:rPr>
              <a:t>Алексей </a:t>
            </a:r>
            <a:r>
              <a:rPr lang="ru-RU" sz="2000" b="1" dirty="0">
                <a:latin typeface="+mj-lt"/>
                <a:ea typeface="+mj-ea"/>
                <a:cs typeface="+mj-cs"/>
              </a:rPr>
              <a:t>(серебро)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1979" y="833408"/>
            <a:ext cx="3419806" cy="32216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432" y="3011772"/>
            <a:ext cx="3125931" cy="213211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7534" y="2997490"/>
            <a:ext cx="3425763" cy="214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736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7018" y="152545"/>
            <a:ext cx="9545782" cy="2387600"/>
          </a:xfrm>
        </p:spPr>
        <p:txBody>
          <a:bodyPr>
            <a:noAutofit/>
          </a:bodyPr>
          <a:lstStyle/>
          <a:p>
            <a:r>
              <a:rPr lang="ru-RU" sz="2800" dirty="0"/>
              <a:t>Олимпийское движение имеет свои эмблему и флаг, утвержденные </a:t>
            </a:r>
            <a:r>
              <a:rPr lang="ru-RU" sz="2800" dirty="0" smtClean="0"/>
              <a:t>по </a:t>
            </a:r>
            <a:r>
              <a:rPr lang="ru-RU" sz="2800" dirty="0"/>
              <a:t>предложению Кубертена в 1913. Эмблема — олимпийские кольца. Девиз — </a:t>
            </a:r>
            <a:r>
              <a:rPr lang="ru-RU" sz="2800" dirty="0" err="1"/>
              <a:t>Citius</a:t>
            </a:r>
            <a:r>
              <a:rPr lang="ru-RU" sz="2800" dirty="0"/>
              <a:t>, </a:t>
            </a:r>
            <a:r>
              <a:rPr lang="ru-RU" sz="2800" dirty="0" err="1"/>
              <a:t>Altius</a:t>
            </a:r>
            <a:r>
              <a:rPr lang="ru-RU" sz="2800" dirty="0"/>
              <a:t>, </a:t>
            </a:r>
            <a:r>
              <a:rPr lang="ru-RU" sz="2800" dirty="0" err="1"/>
              <a:t>Fortius</a:t>
            </a:r>
            <a:r>
              <a:rPr lang="ru-RU" sz="2800" dirty="0"/>
              <a:t> (быстрее, выше, сильнее). Флаг — белое полотнище с олимпийскими кольцами, с 1920 поднимается на всех Играх.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9730" y1="29550" x2="83980" y2="71233"/>
                        <a14:foregroundMark x1="19393" y1="78865" x2="87521" y2="36595"/>
                        <a14:foregroundMark x1="15346" y1="38356" x2="72681" y2="71233"/>
                        <a14:foregroundMark x1="82125" y1="56751" x2="94772" y2="79648"/>
                        <a14:foregroundMark x1="83980" y1="78082" x2="59022" y2="75930"/>
                        <a14:foregroundMark x1="21417" y1="75147" x2="13828" y2="25245"/>
                        <a14:foregroundMark x1="14334" y1="25636" x2="52614" y2="38356"/>
                        <a14:foregroundMark x1="53626" y1="36986" x2="85666" y2="35421"/>
                        <a14:foregroundMark x1="88533" y1="38160" x2="97302" y2="76321"/>
                        <a14:foregroundMark x1="96121" y1="79256" x2="75211" y2="77104"/>
                        <a14:foregroundMark x1="70152" y1="77104" x2="26981" y2="74755"/>
                        <a14:foregroundMark x1="16358" y1="53816" x2="69815" y2="67906"/>
                        <a14:foregroundMark x1="56155" y1="42466" x2="75548" y2="51272"/>
                        <a14:foregroundMark x1="57504" y1="41683" x2="77403" y2="41683"/>
                        <a14:foregroundMark x1="39966" y1="38748" x2="63069" y2="52055"/>
                        <a14:foregroundMark x1="77740" y1="53425" x2="93929" y2="58708"/>
                        <a14:foregroundMark x1="33727" y1="44031" x2="52951" y2="70841"/>
                        <a14:foregroundMark x1="26981" y1="60861" x2="54975" y2="72211"/>
                        <a14:foregroundMark x1="77066" y1="48728" x2="79258" y2="61644"/>
                        <a14:foregroundMark x1="67285" y1="59687" x2="85329" y2="45793"/>
                        <a14:foregroundMark x1="29848" y1="52055" x2="73187" y2="64579"/>
                        <a14:foregroundMark x1="47386" y1="49902" x2="53963" y2="54599"/>
                        <a14:foregroundMark x1="21079" y1="44618" x2="34570" y2="54599"/>
                        <a14:foregroundMark x1="11804" y1="21526" x2="17875" y2="85519"/>
                        <a14:foregroundMark x1="27656" y1="41096" x2="33052" y2="46575"/>
                        <a14:foregroundMark x1="35245" y1="52055" x2="34907" y2="57926"/>
                        <a14:foregroundMark x1="57673" y1="56164" x2="57673" y2="61252"/>
                        <a14:foregroundMark x1="73187" y1="56360" x2="76054" y2="62622"/>
                        <a14:foregroundMark x1="66610" y1="53816" x2="74536" y2="54207"/>
                        <a14:foregroundMark x1="55818" y1="67515" x2="92243" y2="714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11973" y="2540145"/>
            <a:ext cx="4375872" cy="377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610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1545" y="706727"/>
            <a:ext cx="9933708" cy="2387600"/>
          </a:xfrm>
        </p:spPr>
        <p:txBody>
          <a:bodyPr>
            <a:noAutofit/>
          </a:bodyPr>
          <a:lstStyle/>
          <a:p>
            <a:r>
              <a:rPr lang="ru-RU" sz="3200" b="1" dirty="0" err="1"/>
              <a:t>Олимпи́йские</a:t>
            </a:r>
            <a:r>
              <a:rPr lang="ru-RU" sz="3200" b="1" dirty="0"/>
              <a:t> </a:t>
            </a:r>
            <a:r>
              <a:rPr lang="ru-RU" sz="3200" b="1" dirty="0" err="1"/>
              <a:t>и́гры</a:t>
            </a:r>
            <a:r>
              <a:rPr lang="ru-RU" sz="3200" dirty="0"/>
              <a:t> — крупнейшие международные комплексные </a:t>
            </a:r>
            <a:r>
              <a:rPr lang="ru-RU" sz="3200" dirty="0">
                <a:hlinkClick r:id="rId2" tooltip="Спортивное соревнование"/>
              </a:rPr>
              <a:t>спортивные соревнования</a:t>
            </a:r>
            <a:r>
              <a:rPr lang="ru-RU" sz="3200" dirty="0"/>
              <a:t>, которые проводят раз в 4 года под эгидой </a:t>
            </a:r>
            <a:r>
              <a:rPr lang="ru-RU" sz="3200" dirty="0">
                <a:hlinkClick r:id="rId3" tooltip="Международный олимпийский комитет"/>
              </a:rPr>
              <a:t>Международного олимпийского комитета</a:t>
            </a:r>
            <a:r>
              <a:rPr lang="ru-RU" sz="3200" dirty="0"/>
              <a:t>.</a:t>
            </a:r>
            <a:br>
              <a:rPr lang="ru-RU" sz="3200" dirty="0"/>
            </a:br>
            <a:r>
              <a:rPr lang="ru-RU" sz="3200" dirty="0"/>
              <a:t>Медаль, завоёванная на Олимпийских играх, считается одним из наивысших достижений в спорте.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835" b="78331" l="12012" r="88867"/>
                    </a14:imgEffect>
                  </a14:imgLayer>
                </a14:imgProps>
              </a:ext>
            </a:extLst>
          </a:blip>
          <a:srcRect l="11651" t="10022" r="11164" b="21565"/>
          <a:stretch/>
        </p:blipFill>
        <p:spPr>
          <a:xfrm>
            <a:off x="3221180" y="2360035"/>
            <a:ext cx="6054438" cy="357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654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7308" y="803564"/>
            <a:ext cx="1098665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+mj-lt"/>
                <a:ea typeface="+mj-ea"/>
                <a:cs typeface="+mj-cs"/>
              </a:rPr>
              <a:t>Традиции и ритуалы олимпийских игр: </a:t>
            </a:r>
            <a:endParaRPr lang="ru-RU" sz="2800" b="1" dirty="0">
              <a:latin typeface="+mj-lt"/>
              <a:ea typeface="+mj-ea"/>
              <a:cs typeface="+mj-cs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+mj-lt"/>
                <a:ea typeface="+mj-ea"/>
                <a:cs typeface="+mj-cs"/>
              </a:rPr>
              <a:t> зажжение олимпийского огня на церемонии открытия (огонь зажигается от солнечных лучей в Олимпии и доставляется факельной эстафетой спортсменов в город-организатор Игр);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+mj-lt"/>
                <a:ea typeface="+mj-ea"/>
                <a:cs typeface="+mj-cs"/>
              </a:rPr>
              <a:t>произнесение одним из выдающихся спортсменов страны, в которой происходит Олимпиада, олимпийской клятвы от имени всех участников игр;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+mj-lt"/>
                <a:ea typeface="+mj-ea"/>
                <a:cs typeface="+mj-cs"/>
              </a:rPr>
              <a:t>произнесение от имени судей клятвы о беспристрастном судействе;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+mj-lt"/>
                <a:ea typeface="+mj-ea"/>
                <a:cs typeface="+mj-cs"/>
              </a:rPr>
              <a:t>вручение победителям и призёрам соревнований медалей;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+mj-lt"/>
                <a:ea typeface="+mj-ea"/>
                <a:cs typeface="+mj-cs"/>
              </a:rPr>
              <a:t>поднятие государственного флага и исполнение национального гимна в честь победителей.</a:t>
            </a:r>
          </a:p>
        </p:txBody>
      </p:sp>
    </p:spTree>
    <p:extLst>
      <p:ext uri="{BB962C8B-B14F-4D97-AF65-F5344CB8AC3E}">
        <p14:creationId xmlns:p14="http://schemas.microsoft.com/office/powerpoint/2010/main" val="4227143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8472" y="584399"/>
            <a:ext cx="94349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196563"/>
                </a:solidFill>
                <a:latin typeface="+mj-lt"/>
                <a:ea typeface="+mj-ea"/>
                <a:cs typeface="+mj-cs"/>
              </a:rPr>
              <a:t>Олимпиада в </a:t>
            </a:r>
            <a:r>
              <a:rPr lang="ru-RU" sz="3200" b="1" dirty="0" smtClean="0">
                <a:solidFill>
                  <a:srgbClr val="196563"/>
                </a:solidFill>
                <a:latin typeface="+mj-lt"/>
                <a:ea typeface="+mj-ea"/>
                <a:cs typeface="+mj-cs"/>
              </a:rPr>
              <a:t>России</a:t>
            </a:r>
            <a:endParaRPr lang="ru-RU" sz="3200" b="1" dirty="0">
              <a:solidFill>
                <a:srgbClr val="196563"/>
              </a:solidFill>
              <a:latin typeface="+mj-lt"/>
              <a:ea typeface="+mj-ea"/>
              <a:cs typeface="+mj-cs"/>
            </a:endParaRPr>
          </a:p>
          <a:p>
            <a:r>
              <a:rPr lang="ru-RU" sz="3200" dirty="0">
                <a:latin typeface="+mj-lt"/>
                <a:ea typeface="+mj-ea"/>
                <a:cs typeface="+mj-cs"/>
              </a:rPr>
              <a:t>Данное мероприятие прошло в Москве в 1980 году.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8472" y="1661617"/>
            <a:ext cx="6276110" cy="456590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43816" y="1790401"/>
            <a:ext cx="435465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196563"/>
              </a:buClr>
              <a:buFont typeface="Courier New" panose="02070309020205020404" pitchFamily="49" charset="0"/>
              <a:buChar char="o"/>
            </a:pPr>
            <a:r>
              <a:rPr lang="ru-RU" sz="2400" dirty="0">
                <a:latin typeface="+mj-lt"/>
                <a:ea typeface="+mj-ea"/>
                <a:cs typeface="+mj-cs"/>
              </a:rPr>
              <a:t>Медвежонок </a:t>
            </a:r>
            <a:r>
              <a:rPr lang="ru-RU" sz="2400" dirty="0" err="1">
                <a:latin typeface="+mj-lt"/>
                <a:ea typeface="+mj-ea"/>
                <a:cs typeface="+mj-cs"/>
              </a:rPr>
              <a:t>Ми́ша</a:t>
            </a:r>
            <a:r>
              <a:rPr lang="ru-RU" sz="2400" dirty="0">
                <a:latin typeface="+mj-lt"/>
                <a:ea typeface="+mj-ea"/>
                <a:cs typeface="+mj-cs"/>
              </a:rPr>
              <a:t> — талисман XXII летних Олимпийских </a:t>
            </a:r>
            <a:r>
              <a:rPr lang="ru-RU" sz="2400" dirty="0" smtClean="0">
                <a:latin typeface="+mj-lt"/>
                <a:ea typeface="+mj-ea"/>
                <a:cs typeface="+mj-cs"/>
              </a:rPr>
              <a:t>игр.</a:t>
            </a:r>
          </a:p>
          <a:p>
            <a:pPr marL="342900" indent="-342900">
              <a:buClr>
                <a:srgbClr val="196563"/>
              </a:buClr>
              <a:buFont typeface="Courier New" panose="02070309020205020404" pitchFamily="49" charset="0"/>
              <a:buChar char="o"/>
            </a:pPr>
            <a:endParaRPr lang="ru-RU" sz="2400" dirty="0">
              <a:latin typeface="+mj-lt"/>
              <a:ea typeface="+mj-ea"/>
              <a:cs typeface="+mj-cs"/>
            </a:endParaRPr>
          </a:p>
          <a:p>
            <a:pPr marL="342900" indent="-342900">
              <a:buClr>
                <a:srgbClr val="196563"/>
              </a:buClr>
              <a:buFont typeface="Courier New" panose="02070309020205020404" pitchFamily="49" charset="0"/>
              <a:buChar char="o"/>
            </a:pPr>
            <a:r>
              <a:rPr lang="ru-RU" sz="2400" dirty="0">
                <a:latin typeface="+mj-lt"/>
                <a:ea typeface="+mj-ea"/>
                <a:cs typeface="+mj-cs"/>
              </a:rPr>
              <a:t>На Московских играх присутствовали спортсмены из восьмидесяти государств.</a:t>
            </a:r>
          </a:p>
          <a:p>
            <a:pPr>
              <a:buClr>
                <a:srgbClr val="196563"/>
              </a:buClr>
            </a:pPr>
            <a:endParaRPr lang="ru-RU" sz="2400" dirty="0">
              <a:latin typeface="+mj-lt"/>
              <a:ea typeface="+mj-ea"/>
              <a:cs typeface="+mj-cs"/>
            </a:endParaRPr>
          </a:p>
          <a:p>
            <a:pPr marL="342900" indent="-342900">
              <a:buClr>
                <a:srgbClr val="196563"/>
              </a:buClr>
              <a:buFont typeface="Courier New" panose="02070309020205020404" pitchFamily="49" charset="0"/>
              <a:buChar char="o"/>
            </a:pPr>
            <a:r>
              <a:rPr lang="ru-RU" sz="2400" dirty="0">
                <a:latin typeface="+mj-lt"/>
                <a:ea typeface="+mj-ea"/>
                <a:cs typeface="+mj-cs"/>
              </a:rPr>
              <a:t>Наша команда завоевала почти двести призовых наград.</a:t>
            </a:r>
          </a:p>
        </p:txBody>
      </p:sp>
    </p:spTree>
    <p:extLst>
      <p:ext uri="{BB962C8B-B14F-4D97-AF65-F5344CB8AC3E}">
        <p14:creationId xmlns:p14="http://schemas.microsoft.com/office/powerpoint/2010/main" val="493243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987" y="628216"/>
            <a:ext cx="4667249" cy="31194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70338" y="3966141"/>
            <a:ext cx="3186545" cy="1025237"/>
          </a:xfrm>
          <a:prstGeom prst="rect">
            <a:avLst/>
          </a:prstGeom>
          <a:noFill/>
          <a:ln>
            <a:solidFill>
              <a:srgbClr val="26999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Г</a:t>
            </a:r>
            <a:r>
              <a:rPr lang="ru-RU" sz="2000" b="1" dirty="0" smtClean="0">
                <a:latin typeface="+mj-lt"/>
                <a:ea typeface="+mj-ea"/>
                <a:cs typeface="+mj-cs"/>
              </a:rPr>
              <a:t>имнаст </a:t>
            </a:r>
          </a:p>
          <a:p>
            <a:pPr algn="ctr"/>
            <a:r>
              <a:rPr lang="ru-RU" sz="2000" b="1" dirty="0" err="1" smtClean="0">
                <a:latin typeface="+mj-lt"/>
                <a:ea typeface="+mj-ea"/>
                <a:cs typeface="+mj-cs"/>
              </a:rPr>
              <a:t>Дитятин</a:t>
            </a:r>
            <a:r>
              <a:rPr lang="ru-RU" sz="2000" b="1" dirty="0" smtClean="0">
                <a:latin typeface="+mj-lt"/>
                <a:ea typeface="+mj-ea"/>
                <a:cs typeface="+mj-cs"/>
              </a:rPr>
              <a:t> </a:t>
            </a:r>
            <a:r>
              <a:rPr lang="ru-RU" sz="2000" b="1" dirty="0">
                <a:latin typeface="+mj-lt"/>
                <a:ea typeface="+mj-ea"/>
                <a:cs typeface="+mj-cs"/>
              </a:rPr>
              <a:t>Александр </a:t>
            </a:r>
            <a:endParaRPr lang="ru-RU" sz="2000" b="1" dirty="0" smtClean="0">
              <a:latin typeface="+mj-lt"/>
              <a:ea typeface="+mj-ea"/>
              <a:cs typeface="+mj-cs"/>
            </a:endParaRPr>
          </a:p>
          <a:p>
            <a:pPr algn="ctr"/>
            <a:r>
              <a:rPr lang="ru-RU" sz="2000" b="1" dirty="0" smtClean="0">
                <a:latin typeface="+mj-lt"/>
                <a:ea typeface="+mj-ea"/>
                <a:cs typeface="+mj-cs"/>
              </a:rPr>
              <a:t>(</a:t>
            </a:r>
            <a:r>
              <a:rPr lang="ru-RU" sz="2000" b="1" dirty="0">
                <a:latin typeface="+mj-lt"/>
                <a:ea typeface="+mj-ea"/>
                <a:cs typeface="+mj-cs"/>
              </a:rPr>
              <a:t>восемь медалей)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9102" y="2401149"/>
            <a:ext cx="4869007" cy="259022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09164" y="5167746"/>
            <a:ext cx="2729345" cy="1015663"/>
          </a:xfrm>
          <a:prstGeom prst="rect">
            <a:avLst/>
          </a:prstGeom>
          <a:noFill/>
          <a:ln>
            <a:solidFill>
              <a:srgbClr val="26999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П</a:t>
            </a:r>
            <a:r>
              <a:rPr lang="ru-RU" sz="2000" b="1" dirty="0" smtClean="0">
                <a:latin typeface="+mj-lt"/>
                <a:ea typeface="+mj-ea"/>
                <a:cs typeface="+mj-cs"/>
              </a:rPr>
              <a:t>ловец-рекордсмен </a:t>
            </a:r>
            <a:r>
              <a:rPr lang="ru-RU" sz="2000" b="1" dirty="0">
                <a:latin typeface="+mj-lt"/>
                <a:ea typeface="+mj-ea"/>
                <a:cs typeface="+mj-cs"/>
              </a:rPr>
              <a:t>Сальников Владимир (три золота) </a:t>
            </a:r>
          </a:p>
        </p:txBody>
      </p:sp>
    </p:spTree>
    <p:extLst>
      <p:ext uri="{BB962C8B-B14F-4D97-AF65-F5344CB8AC3E}">
        <p14:creationId xmlns:p14="http://schemas.microsoft.com/office/powerpoint/2010/main" val="449572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7419" y="584308"/>
            <a:ext cx="105987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+mj-lt"/>
                <a:ea typeface="+mj-ea"/>
                <a:cs typeface="+mj-cs"/>
              </a:rPr>
              <a:t>В постсоветской России прошли зимние Олимпийские игры в Сочи в 2014 году.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0764" y="1785072"/>
            <a:ext cx="6183499" cy="41169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65018" y="1581396"/>
            <a:ext cx="44057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196563"/>
              </a:buClr>
              <a:buFont typeface="Courier New" panose="02070309020205020404" pitchFamily="49" charset="0"/>
              <a:buChar char="o"/>
            </a:pPr>
            <a:r>
              <a:rPr lang="ru-RU" sz="2400" dirty="0">
                <a:latin typeface="+mj-lt"/>
                <a:ea typeface="+mj-ea"/>
                <a:cs typeface="+mj-cs"/>
              </a:rPr>
              <a:t>Талисманами Зимних Олимпийских игр 2014 года были выбраны Белый Мишка, Леопард и Зайка.</a:t>
            </a:r>
          </a:p>
          <a:p>
            <a:pPr marL="342900" indent="-342900">
              <a:buClr>
                <a:srgbClr val="196563"/>
              </a:buClr>
              <a:buFont typeface="Courier New" panose="02070309020205020404" pitchFamily="49" charset="0"/>
              <a:buChar char="o"/>
            </a:pPr>
            <a:endParaRPr lang="ru-RU" sz="2400" dirty="0">
              <a:latin typeface="+mj-lt"/>
              <a:ea typeface="+mj-ea"/>
              <a:cs typeface="+mj-cs"/>
            </a:endParaRPr>
          </a:p>
          <a:p>
            <a:pPr marL="342900" indent="-342900">
              <a:buClr>
                <a:srgbClr val="196563"/>
              </a:buClr>
              <a:buFont typeface="Courier New" panose="02070309020205020404" pitchFamily="49" charset="0"/>
              <a:buChar char="o"/>
            </a:pPr>
            <a:r>
              <a:rPr lang="ru-RU" sz="2400" dirty="0">
                <a:latin typeface="+mj-lt"/>
                <a:ea typeface="+mj-ea"/>
                <a:cs typeface="+mj-cs"/>
              </a:rPr>
              <a:t> Приняли участие 88 </a:t>
            </a:r>
            <a:r>
              <a:rPr lang="ru-RU" sz="2400" dirty="0" smtClean="0">
                <a:latin typeface="+mj-lt"/>
                <a:ea typeface="+mj-ea"/>
                <a:cs typeface="+mj-cs"/>
              </a:rPr>
              <a:t>делегаций</a:t>
            </a:r>
          </a:p>
          <a:p>
            <a:pPr marL="342900" indent="-342900">
              <a:buClr>
                <a:srgbClr val="196563"/>
              </a:buClr>
              <a:buFont typeface="Courier New" panose="02070309020205020404" pitchFamily="49" charset="0"/>
              <a:buChar char="o"/>
            </a:pPr>
            <a:endParaRPr lang="ru-RU" sz="2400" dirty="0">
              <a:latin typeface="+mj-lt"/>
              <a:ea typeface="+mj-ea"/>
              <a:cs typeface="+mj-cs"/>
            </a:endParaRPr>
          </a:p>
          <a:p>
            <a:pPr marL="342900" indent="-342900">
              <a:buClr>
                <a:srgbClr val="196563"/>
              </a:buClr>
              <a:buFont typeface="Courier New" panose="02070309020205020404" pitchFamily="49" charset="0"/>
              <a:buChar char="o"/>
            </a:pPr>
            <a:r>
              <a:rPr lang="ru-RU" sz="2400" dirty="0">
                <a:latin typeface="+mj-lt"/>
                <a:ea typeface="+mj-ea"/>
                <a:cs typeface="+mj-cs"/>
              </a:rPr>
              <a:t>Всего спортсмены сборной России завоевали 33 медали - 13 золотых, 11 серебряных и 9 бронзовых медалей. </a:t>
            </a:r>
          </a:p>
        </p:txBody>
      </p:sp>
    </p:spTree>
    <p:extLst>
      <p:ext uri="{BB962C8B-B14F-4D97-AF65-F5344CB8AC3E}">
        <p14:creationId xmlns:p14="http://schemas.microsoft.com/office/powerpoint/2010/main" val="3465145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82696" y="3533265"/>
            <a:ext cx="2255859" cy="1015663"/>
          </a:xfrm>
          <a:prstGeom prst="rect">
            <a:avLst/>
          </a:prstGeom>
          <a:noFill/>
          <a:ln>
            <a:solidFill>
              <a:srgbClr val="26999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Фигуристка</a:t>
            </a:r>
          </a:p>
          <a:p>
            <a:pPr algn="ctr"/>
            <a:r>
              <a:rPr lang="ru-RU" sz="2000" b="1" dirty="0" err="1">
                <a:latin typeface="+mj-lt"/>
                <a:ea typeface="+mj-ea"/>
                <a:cs typeface="+mj-cs"/>
              </a:rPr>
              <a:t>Аделина</a:t>
            </a:r>
            <a:r>
              <a:rPr lang="ru-RU" sz="2000" b="1" dirty="0">
                <a:latin typeface="+mj-lt"/>
                <a:ea typeface="+mj-ea"/>
                <a:cs typeface="+mj-cs"/>
              </a:rPr>
              <a:t> Сотникова</a:t>
            </a: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(золото)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42623" y="4910597"/>
            <a:ext cx="2662432" cy="1015663"/>
          </a:xfrm>
          <a:prstGeom prst="rect">
            <a:avLst/>
          </a:prstGeom>
          <a:noFill/>
          <a:ln>
            <a:solidFill>
              <a:srgbClr val="26999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Бобслей</a:t>
            </a: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Александр Зубков</a:t>
            </a: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(золото</a:t>
            </a:r>
            <a:r>
              <a:rPr lang="ru-RU" sz="2000" b="1" dirty="0" smtClean="0">
                <a:latin typeface="+mj-lt"/>
                <a:ea typeface="+mj-ea"/>
                <a:cs typeface="+mj-cs"/>
              </a:rPr>
              <a:t>)</a:t>
            </a:r>
            <a:endParaRPr lang="ru-RU" sz="2000" b="1" dirty="0">
              <a:latin typeface="+mj-lt"/>
              <a:ea typeface="+mj-ea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51911" y="5252364"/>
            <a:ext cx="2411245" cy="1015663"/>
          </a:xfrm>
          <a:prstGeom prst="rect">
            <a:avLst/>
          </a:prstGeom>
          <a:noFill/>
          <a:ln>
            <a:solidFill>
              <a:srgbClr val="26999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Лыжник</a:t>
            </a: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Александр </a:t>
            </a:r>
            <a:r>
              <a:rPr lang="ru-RU" sz="2000" b="1" dirty="0" err="1">
                <a:latin typeface="+mj-lt"/>
                <a:ea typeface="+mj-ea"/>
                <a:cs typeface="+mj-cs"/>
              </a:rPr>
              <a:t>Легков</a:t>
            </a:r>
            <a:endParaRPr lang="ru-RU" sz="2000" b="1" dirty="0">
              <a:latin typeface="+mj-lt"/>
              <a:ea typeface="+mj-ea"/>
              <a:cs typeface="+mj-cs"/>
            </a:endParaRP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(золото)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01199" y="2974364"/>
            <a:ext cx="1717965" cy="1015663"/>
          </a:xfrm>
          <a:prstGeom prst="rect">
            <a:avLst/>
          </a:prstGeom>
          <a:noFill/>
          <a:ln>
            <a:solidFill>
              <a:srgbClr val="26999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Шорт-трек</a:t>
            </a: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Виктор Ан</a:t>
            </a: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(золото)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2062" y="674260"/>
            <a:ext cx="3695699" cy="226089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955" y="790706"/>
            <a:ext cx="3001289" cy="260406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/>
          <a:srcRect l="30321" b="-699"/>
          <a:stretch/>
        </p:blipFill>
        <p:spPr>
          <a:xfrm>
            <a:off x="3142623" y="2069655"/>
            <a:ext cx="2956769" cy="282146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/>
          <a:srcRect r="8021" b="52637"/>
          <a:stretch/>
        </p:blipFill>
        <p:spPr>
          <a:xfrm>
            <a:off x="5607771" y="2954631"/>
            <a:ext cx="3455385" cy="223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60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28801" y="1440873"/>
            <a:ext cx="8853054" cy="4031672"/>
          </a:xfrm>
          <a:noFill/>
          <a:ln>
            <a:solidFill>
              <a:schemeClr val="accent2"/>
            </a:solidFill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Под </a:t>
            </a:r>
            <a:r>
              <a:rPr lang="ru-RU" sz="3200" dirty="0"/>
              <a:t>флагом Российской Федерации спортсмены выиграли 396 </a:t>
            </a:r>
            <a:r>
              <a:rPr lang="ru-RU" sz="3200" dirty="0">
                <a:hlinkClick r:id="rId2" tooltip="Олимпийская медаль"/>
              </a:rPr>
              <a:t>олимпийских медалей</a:t>
            </a:r>
            <a:r>
              <a:rPr lang="ru-RU" sz="3200" dirty="0"/>
              <a:t> на летних и 124 медали на зимних Олимпийских играх. </a:t>
            </a:r>
            <a:br>
              <a:rPr lang="ru-RU" sz="3200" dirty="0"/>
            </a:br>
            <a:r>
              <a:rPr lang="ru-RU" sz="3200" dirty="0"/>
              <a:t>Таким образом, всего на последних одиннадцати Олимпиадах было выиграно 520 медалей, </a:t>
            </a:r>
            <a:br>
              <a:rPr lang="ru-RU" sz="3200" dirty="0"/>
            </a:br>
            <a:r>
              <a:rPr lang="ru-RU" sz="3200" dirty="0"/>
              <a:t>из них 182 — золотых.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11333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37854" y="193964"/>
            <a:ext cx="9144000" cy="3038908"/>
          </a:xfrm>
        </p:spPr>
        <p:txBody>
          <a:bodyPr>
            <a:noAutofit/>
          </a:bodyPr>
          <a:lstStyle/>
          <a:p>
            <a:r>
              <a:rPr lang="ru-RU" sz="3200" b="1" dirty="0" err="1"/>
              <a:t>Паралимпи́йские</a:t>
            </a:r>
            <a:r>
              <a:rPr lang="ru-RU" sz="3200" b="1" dirty="0"/>
              <a:t> </a:t>
            </a:r>
            <a:r>
              <a:rPr lang="ru-RU" sz="3200" b="1" dirty="0" err="1" smtClean="0"/>
              <a:t>и́гры</a:t>
            </a:r>
            <a:r>
              <a:rPr lang="ru-RU" sz="3200" b="1" dirty="0" smtClean="0"/>
              <a:t> </a:t>
            </a:r>
            <a:r>
              <a:rPr lang="ru-RU" sz="3200" dirty="0"/>
              <a:t>— международные спортивные соревнования для людей с инвалидностью. Традиционно проводятся после Олимпийских игр, а начиная с летних </a:t>
            </a:r>
            <a:r>
              <a:rPr lang="ru-RU" sz="3200" dirty="0" err="1"/>
              <a:t>Паралимпийских</a:t>
            </a:r>
            <a:r>
              <a:rPr lang="ru-RU" sz="3200" dirty="0"/>
              <a:t> игр 1988 года — на тех же спортивных </a:t>
            </a:r>
            <a:r>
              <a:rPr lang="ru-RU" sz="3200" dirty="0" smtClean="0"/>
              <a:t>объектах.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5621" y="3232872"/>
            <a:ext cx="3988465" cy="294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656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10145" y="1637298"/>
            <a:ext cx="9351818" cy="3046988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+mj-lt"/>
                <a:ea typeface="+mj-ea"/>
                <a:cs typeface="+mj-cs"/>
              </a:rPr>
              <a:t>На зимних Параолимпийских играх 2017 г. в Сочи, приняли участие 45 стран, которые разыграют 72 комплекта медалей в 20 дисциплинах пяти видов спорта.</a:t>
            </a:r>
          </a:p>
          <a:p>
            <a:pPr algn="ctr"/>
            <a:r>
              <a:rPr lang="ru-RU" sz="3200" dirty="0">
                <a:latin typeface="+mj-lt"/>
                <a:ea typeface="+mj-ea"/>
                <a:cs typeface="+mj-cs"/>
                <a:hlinkClick r:id="rId2" tooltip="Россия на зимних Паралимпийских играх 2014"/>
              </a:rPr>
              <a:t>Россия</a:t>
            </a:r>
            <a:r>
              <a:rPr lang="ru-RU" sz="3200" dirty="0">
                <a:latin typeface="+mj-lt"/>
                <a:ea typeface="+mj-ea"/>
                <a:cs typeface="+mj-cs"/>
              </a:rPr>
              <a:t> выигрывает наибольшее количество золотых медалей (30), серебряных (28), бронзовых (22)</a:t>
            </a:r>
          </a:p>
        </p:txBody>
      </p:sp>
    </p:spTree>
    <p:extLst>
      <p:ext uri="{BB962C8B-B14F-4D97-AF65-F5344CB8AC3E}">
        <p14:creationId xmlns:p14="http://schemas.microsoft.com/office/powerpoint/2010/main" val="2690885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4479" y="3762741"/>
            <a:ext cx="3338944" cy="1015663"/>
          </a:xfrm>
          <a:prstGeom prst="rect">
            <a:avLst/>
          </a:prstGeom>
          <a:noFill/>
          <a:ln>
            <a:solidFill>
              <a:srgbClr val="19656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+mj-lt"/>
                <a:ea typeface="+mj-ea"/>
                <a:cs typeface="+mj-cs"/>
              </a:rPr>
              <a:t>Биатлон </a:t>
            </a:r>
            <a:endParaRPr lang="ru-RU" sz="2000" b="1" dirty="0">
              <a:latin typeface="+mj-lt"/>
              <a:ea typeface="+mj-ea"/>
              <a:cs typeface="+mj-cs"/>
            </a:endParaRP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Роман Петушков Сидя, 7.5 км</a:t>
            </a: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(золото)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37433" y="3351943"/>
            <a:ext cx="3195396" cy="1323439"/>
          </a:xfrm>
          <a:prstGeom prst="rect">
            <a:avLst/>
          </a:prstGeom>
          <a:noFill/>
          <a:ln>
            <a:solidFill>
              <a:srgbClr val="19656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Лыжные гонки</a:t>
            </a: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Рушан </a:t>
            </a:r>
            <a:r>
              <a:rPr lang="ru-RU" sz="2000" b="1" dirty="0" err="1">
                <a:latin typeface="+mj-lt"/>
                <a:ea typeface="+mj-ea"/>
                <a:cs typeface="+mj-cs"/>
              </a:rPr>
              <a:t>Миннегулов</a:t>
            </a:r>
            <a:r>
              <a:rPr lang="ru-RU" sz="2000" b="1" dirty="0">
                <a:latin typeface="+mj-lt"/>
                <a:ea typeface="+mj-ea"/>
                <a:cs typeface="+mj-cs"/>
              </a:rPr>
              <a:t> Стоя, </a:t>
            </a:r>
            <a:endParaRPr lang="ru-RU" sz="2000" b="1" dirty="0" smtClean="0">
              <a:latin typeface="+mj-lt"/>
              <a:ea typeface="+mj-ea"/>
              <a:cs typeface="+mj-cs"/>
            </a:endParaRPr>
          </a:p>
          <a:p>
            <a:pPr algn="ctr"/>
            <a:r>
              <a:rPr lang="ru-RU" sz="2000" b="1" dirty="0" smtClean="0">
                <a:latin typeface="+mj-lt"/>
                <a:ea typeface="+mj-ea"/>
                <a:cs typeface="+mj-cs"/>
              </a:rPr>
              <a:t>20 </a:t>
            </a:r>
            <a:r>
              <a:rPr lang="ru-RU" sz="2000" b="1" dirty="0">
                <a:latin typeface="+mj-lt"/>
                <a:ea typeface="+mj-ea"/>
                <a:cs typeface="+mj-cs"/>
              </a:rPr>
              <a:t>км</a:t>
            </a:r>
          </a:p>
          <a:p>
            <a:pPr algn="ctr"/>
            <a:r>
              <a:rPr lang="ru-RU" sz="2000" b="1" dirty="0">
                <a:latin typeface="+mj-lt"/>
                <a:ea typeface="+mj-ea"/>
                <a:cs typeface="+mj-cs"/>
              </a:rPr>
              <a:t>(золото)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81132" y="4991310"/>
            <a:ext cx="6096000" cy="1200329"/>
          </a:xfrm>
          <a:prstGeom prst="rect">
            <a:avLst/>
          </a:prstGeom>
          <a:ln>
            <a:solidFill>
              <a:srgbClr val="196563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+mj-lt"/>
                <a:ea typeface="+mj-ea"/>
                <a:cs typeface="+mj-cs"/>
              </a:rPr>
              <a:t>Кёрлинг на колясках</a:t>
            </a:r>
          </a:p>
          <a:p>
            <a:pPr algn="ctr"/>
            <a:r>
              <a:rPr lang="ru-RU" b="1" dirty="0">
                <a:latin typeface="+mj-lt"/>
                <a:ea typeface="+mj-ea"/>
                <a:cs typeface="+mj-cs"/>
              </a:rPr>
              <a:t>Андрей Смирнов, Александр Шевченко, Светлана Пахомова, Марат Романов, Оксана Слесаренко </a:t>
            </a:r>
            <a:endParaRPr lang="ru-RU" b="1" dirty="0" smtClean="0">
              <a:latin typeface="+mj-lt"/>
              <a:ea typeface="+mj-ea"/>
              <a:cs typeface="+mj-cs"/>
            </a:endParaRPr>
          </a:p>
          <a:p>
            <a:pPr algn="ctr"/>
            <a:r>
              <a:rPr lang="ru-RU" b="1" dirty="0" smtClean="0">
                <a:latin typeface="+mj-lt"/>
                <a:ea typeface="+mj-ea"/>
                <a:cs typeface="+mj-cs"/>
              </a:rPr>
              <a:t>Смешанная </a:t>
            </a:r>
            <a:r>
              <a:rPr lang="ru-RU" b="1" dirty="0">
                <a:latin typeface="+mj-lt"/>
                <a:ea typeface="+mj-ea"/>
                <a:cs typeface="+mj-cs"/>
              </a:rPr>
              <a:t>сборная </a:t>
            </a:r>
            <a:r>
              <a:rPr lang="ru-RU" b="1" dirty="0" smtClean="0">
                <a:latin typeface="+mj-lt"/>
                <a:ea typeface="+mj-ea"/>
                <a:cs typeface="+mj-cs"/>
              </a:rPr>
              <a:t>(серебро)</a:t>
            </a:r>
            <a:endParaRPr lang="ru-RU" b="1" dirty="0">
              <a:latin typeface="+mj-lt"/>
              <a:ea typeface="+mj-ea"/>
              <a:cs typeface="+mj-cs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/>
          <a:srcRect l="37125" t="-1" r="-668" b="1574"/>
          <a:stretch/>
        </p:blipFill>
        <p:spPr>
          <a:xfrm>
            <a:off x="775854" y="745698"/>
            <a:ext cx="3006437" cy="29071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7433" y="609535"/>
            <a:ext cx="3216410" cy="258272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2934" y="2199277"/>
            <a:ext cx="4072397" cy="2682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7862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4290" y="3768436"/>
            <a:ext cx="5403273" cy="2585323"/>
          </a:xfrm>
          <a:prstGeom prst="rect">
            <a:avLst/>
          </a:prstGeom>
          <a:noFill/>
          <a:ln>
            <a:solidFill>
              <a:srgbClr val="19656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latin typeface="+mj-lt"/>
                <a:ea typeface="+mj-ea"/>
                <a:cs typeface="+mj-cs"/>
              </a:rPr>
              <a:t>Следж</a:t>
            </a:r>
            <a:r>
              <a:rPr lang="ru-RU" b="1" dirty="0">
                <a:latin typeface="+mj-lt"/>
                <a:ea typeface="+mj-ea"/>
                <a:cs typeface="+mj-cs"/>
              </a:rPr>
              <a:t>-хоккей</a:t>
            </a:r>
          </a:p>
          <a:p>
            <a:pPr algn="ctr"/>
            <a:r>
              <a:rPr lang="ru-RU" b="1" dirty="0">
                <a:latin typeface="+mj-lt"/>
                <a:ea typeface="+mj-ea"/>
                <a:cs typeface="+mj-cs"/>
              </a:rPr>
              <a:t>Серебро	Михаил Иванов, Владимир </a:t>
            </a:r>
            <a:r>
              <a:rPr lang="ru-RU" b="1" dirty="0" err="1">
                <a:latin typeface="+mj-lt"/>
                <a:ea typeface="+mj-ea"/>
                <a:cs typeface="+mj-cs"/>
              </a:rPr>
              <a:t>Каманцев</a:t>
            </a:r>
            <a:r>
              <a:rPr lang="ru-RU" b="1" dirty="0">
                <a:latin typeface="+mj-lt"/>
                <a:ea typeface="+mj-ea"/>
                <a:cs typeface="+mj-cs"/>
              </a:rPr>
              <a:t>, Максим Андриянов, Василий </a:t>
            </a:r>
            <a:r>
              <a:rPr lang="ru-RU" b="1" dirty="0" err="1">
                <a:latin typeface="+mj-lt"/>
                <a:ea typeface="+mj-ea"/>
                <a:cs typeface="+mj-cs"/>
              </a:rPr>
              <a:t>Варлаков</a:t>
            </a:r>
            <a:r>
              <a:rPr lang="ru-RU" b="1" dirty="0">
                <a:latin typeface="+mj-lt"/>
                <a:ea typeface="+mj-ea"/>
                <a:cs typeface="+mj-cs"/>
              </a:rPr>
              <a:t>, Иван Кузнецов, Владимир Литвиненко, Алексей Лысов, Вадим </a:t>
            </a:r>
            <a:r>
              <a:rPr lang="ru-RU" b="1" dirty="0" err="1">
                <a:latin typeface="+mj-lt"/>
                <a:ea typeface="+mj-ea"/>
                <a:cs typeface="+mj-cs"/>
              </a:rPr>
              <a:t>Селюкин</a:t>
            </a:r>
            <a:r>
              <a:rPr lang="ru-RU" b="1" dirty="0">
                <a:latin typeface="+mj-lt"/>
                <a:ea typeface="+mj-ea"/>
                <a:cs typeface="+mj-cs"/>
              </a:rPr>
              <a:t>, Алексей Амосов, Илья Волков, Андрей </a:t>
            </a:r>
            <a:r>
              <a:rPr lang="ru-RU" b="1" dirty="0" err="1">
                <a:latin typeface="+mj-lt"/>
                <a:ea typeface="+mj-ea"/>
                <a:cs typeface="+mj-cs"/>
              </a:rPr>
              <a:t>Двинянинов</a:t>
            </a:r>
            <a:r>
              <a:rPr lang="ru-RU" b="1" dirty="0">
                <a:latin typeface="+mj-lt"/>
                <a:ea typeface="+mj-ea"/>
                <a:cs typeface="+mj-cs"/>
              </a:rPr>
              <a:t>, Дмитрий Лисов, Евгений Петров, Илья Попов, Николай Терентьев, Руслан Тучин, Константин </a:t>
            </a:r>
            <a:r>
              <a:rPr lang="ru-RU" b="1" dirty="0" err="1">
                <a:latin typeface="+mj-lt"/>
                <a:ea typeface="+mj-ea"/>
                <a:cs typeface="+mj-cs"/>
              </a:rPr>
              <a:t>Шихов</a:t>
            </a:r>
            <a:r>
              <a:rPr lang="ru-RU" b="1" dirty="0">
                <a:latin typeface="+mj-lt"/>
                <a:ea typeface="+mj-ea"/>
                <a:cs typeface="+mj-cs"/>
              </a:rPr>
              <a:t> </a:t>
            </a:r>
            <a:endParaRPr lang="ru-RU" b="1" dirty="0" smtClean="0">
              <a:latin typeface="+mj-lt"/>
              <a:ea typeface="+mj-ea"/>
              <a:cs typeface="+mj-cs"/>
            </a:endParaRPr>
          </a:p>
          <a:p>
            <a:pPr algn="ctr"/>
            <a:r>
              <a:rPr lang="ru-RU" b="1" dirty="0" smtClean="0">
                <a:latin typeface="+mj-lt"/>
                <a:ea typeface="+mj-ea"/>
                <a:cs typeface="+mj-cs"/>
              </a:rPr>
              <a:t>Мужская сборная (серебро)</a:t>
            </a:r>
            <a:endParaRPr lang="ru-RU" b="1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73090" y="4936406"/>
            <a:ext cx="5043055" cy="1200329"/>
          </a:xfrm>
          <a:prstGeom prst="rect">
            <a:avLst/>
          </a:prstGeom>
          <a:noFill/>
          <a:ln>
            <a:solidFill>
              <a:srgbClr val="19656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+mj-lt"/>
                <a:ea typeface="+mj-ea"/>
                <a:cs typeface="+mj-cs"/>
              </a:rPr>
              <a:t>Горные лыжи</a:t>
            </a:r>
          </a:p>
          <a:p>
            <a:pPr algn="ctr"/>
            <a:r>
              <a:rPr lang="ru-RU" b="1" dirty="0">
                <a:latin typeface="+mj-lt"/>
                <a:ea typeface="+mj-ea"/>
                <a:cs typeface="+mj-cs"/>
              </a:rPr>
              <a:t>Александра </a:t>
            </a:r>
            <a:r>
              <a:rPr lang="ru-RU" b="1" dirty="0" err="1">
                <a:latin typeface="+mj-lt"/>
                <a:ea typeface="+mj-ea"/>
                <a:cs typeface="+mj-cs"/>
              </a:rPr>
              <a:t>Францева</a:t>
            </a:r>
            <a:r>
              <a:rPr lang="ru-RU" b="1" dirty="0">
                <a:latin typeface="+mj-lt"/>
                <a:ea typeface="+mj-ea"/>
                <a:cs typeface="+mj-cs"/>
              </a:rPr>
              <a:t> </a:t>
            </a:r>
            <a:endParaRPr lang="ru-RU" b="1" dirty="0" smtClean="0">
              <a:latin typeface="+mj-lt"/>
              <a:ea typeface="+mj-ea"/>
              <a:cs typeface="+mj-cs"/>
            </a:endParaRPr>
          </a:p>
          <a:p>
            <a:pPr algn="ctr"/>
            <a:r>
              <a:rPr lang="ru-RU" b="1" dirty="0" smtClean="0">
                <a:latin typeface="+mj-lt"/>
                <a:ea typeface="+mj-ea"/>
                <a:cs typeface="+mj-cs"/>
              </a:rPr>
              <a:t>С </a:t>
            </a:r>
            <a:r>
              <a:rPr lang="ru-RU" b="1" dirty="0">
                <a:latin typeface="+mj-lt"/>
                <a:ea typeface="+mj-ea"/>
                <a:cs typeface="+mj-cs"/>
              </a:rPr>
              <a:t>нарушением зрения, </a:t>
            </a:r>
            <a:r>
              <a:rPr lang="ru-RU" b="1" dirty="0" err="1">
                <a:latin typeface="+mj-lt"/>
                <a:ea typeface="+mj-ea"/>
                <a:cs typeface="+mj-cs"/>
              </a:rPr>
              <a:t>суперкомбинация</a:t>
            </a:r>
            <a:endParaRPr lang="ru-RU" b="1" dirty="0">
              <a:latin typeface="+mj-lt"/>
              <a:ea typeface="+mj-ea"/>
              <a:cs typeface="+mj-cs"/>
            </a:endParaRPr>
          </a:p>
          <a:p>
            <a:pPr algn="ctr"/>
            <a:r>
              <a:rPr lang="ru-RU" b="1" dirty="0">
                <a:latin typeface="+mj-lt"/>
                <a:ea typeface="+mj-ea"/>
                <a:cs typeface="+mj-cs"/>
              </a:rPr>
              <a:t>(золото)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4091" t="4444" r="2424" b="36767"/>
          <a:stretch/>
        </p:blipFill>
        <p:spPr>
          <a:xfrm>
            <a:off x="623454" y="456570"/>
            <a:ext cx="6816436" cy="32148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16970" t="27677" r="16667" b="7070"/>
          <a:stretch/>
        </p:blipFill>
        <p:spPr>
          <a:xfrm>
            <a:off x="7675417" y="2064012"/>
            <a:ext cx="3639054" cy="268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7926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8691" y="1759672"/>
            <a:ext cx="9144000" cy="2387600"/>
          </a:xfrm>
          <a:ln>
            <a:solidFill>
              <a:schemeClr val="accent2"/>
            </a:solidFill>
          </a:ln>
        </p:spPr>
        <p:txBody>
          <a:bodyPr>
            <a:noAutofit/>
          </a:bodyPr>
          <a:lstStyle/>
          <a:p>
            <a:r>
              <a:rPr lang="ru-RU" sz="3200" dirty="0" smtClean="0"/>
              <a:t>Российские </a:t>
            </a:r>
            <a:r>
              <a:rPr lang="ru-RU" sz="3200" dirty="0"/>
              <a:t>спортсмены выиграли 268 олимпийских медалей на летних и 153 медали на зимних </a:t>
            </a:r>
            <a:r>
              <a:rPr lang="ru-RU" sz="3200" dirty="0" err="1"/>
              <a:t>Паралимпийских</a:t>
            </a:r>
            <a:r>
              <a:rPr lang="ru-RU" sz="3200" dirty="0"/>
              <a:t> играх. Таким образом, всего на </a:t>
            </a:r>
            <a:r>
              <a:rPr lang="ru-RU" sz="3200" dirty="0" err="1"/>
              <a:t>Паралимпиадах</a:t>
            </a:r>
            <a:r>
              <a:rPr lang="ru-RU" sz="3200" dirty="0"/>
              <a:t> была выиграна 421 медаль, из них 145 — золотых.</a:t>
            </a:r>
          </a:p>
        </p:txBody>
      </p:sp>
    </p:spTree>
    <p:extLst>
      <p:ext uri="{BB962C8B-B14F-4D97-AF65-F5344CB8AC3E}">
        <p14:creationId xmlns:p14="http://schemas.microsoft.com/office/powerpoint/2010/main" val="33915393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919" l="0" r="100000">
                        <a14:foregroundMark x1="43542" y1="26037" x2="41094" y2="29862"/>
                        <a14:foregroundMark x1="54531" y1="30919" x2="46875" y2="38812"/>
                        <a14:foregroundMark x1="66042" y1="34744" x2="57344" y2="47030"/>
                        <a14:foregroundMark x1="41458" y1="20016" x2="46510" y2="28153"/>
                        <a14:foregroundMark x1="42135" y1="1790" x2="51198" y2="15622"/>
                        <a14:foregroundMark x1="48802" y1="24410" x2="35365" y2="47274"/>
                        <a14:foregroundMark x1="48073" y1="17006" x2="35156" y2="42067"/>
                        <a14:foregroundMark x1="38490" y1="75102" x2="41458" y2="76973"/>
                        <a14:foregroundMark x1="46510" y1="77543" x2="48958" y2="74532"/>
                        <a14:foregroundMark x1="59792" y1="76729" x2="62396" y2="74532"/>
                        <a14:foregroundMark x1="52812" y1="90073" x2="55937" y2="82994"/>
                        <a14:foregroundMark x1="54896" y1="79984" x2="51771" y2="74776"/>
                        <a14:foregroundMark x1="46354" y1="88446" x2="48229" y2="90643"/>
                        <a14:foregroundMark x1="45625" y1="83564" x2="48073" y2="86005"/>
                        <a14:foregroundMark x1="39531" y1="95769" x2="43906" y2="99349"/>
                        <a14:foregroundMark x1="57865" y1="83564" x2="60833" y2="86493"/>
                        <a14:foregroundMark x1="59792" y1="97396" x2="56094" y2="98779"/>
                        <a14:foregroundMark x1="51198" y1="90887" x2="52604" y2="96094"/>
                        <a14:foregroundMark x1="49323" y1="93328" x2="48802" y2="99919"/>
                      </a14:backgroundRemoval>
                    </a14:imgEffect>
                    <a14:imgEffect>
                      <a14:artisticCrisscrossEtching/>
                    </a14:imgEffect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82676" y="382808"/>
            <a:ext cx="9193141" cy="5884567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1446" y="2041958"/>
            <a:ext cx="10515600" cy="2926484"/>
          </a:xfrm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latin typeface="+mj-lt"/>
                <a:ea typeface="+mj-ea"/>
                <a:cs typeface="+mj-cs"/>
              </a:rPr>
              <a:t>Из истории и современного положения вещей видно, что российское олимпийское движение занимает важное место в спортивной жизни.</a:t>
            </a:r>
          </a:p>
          <a:p>
            <a:pPr marL="0" indent="0" algn="ctr">
              <a:buNone/>
            </a:pPr>
            <a:r>
              <a:rPr lang="ru-RU" sz="3200" b="1" dirty="0">
                <a:latin typeface="+mj-lt"/>
                <a:ea typeface="+mj-ea"/>
                <a:cs typeface="+mj-cs"/>
              </a:rPr>
              <a:t>Уже более ста лет Россия принимает участие в Олимпийских играх, а ее победы становятся просто легендарными и историческими.</a:t>
            </a:r>
          </a:p>
        </p:txBody>
      </p:sp>
    </p:spTree>
    <p:extLst>
      <p:ext uri="{BB962C8B-B14F-4D97-AF65-F5344CB8AC3E}">
        <p14:creationId xmlns:p14="http://schemas.microsoft.com/office/powerpoint/2010/main" val="156885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6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693CD8"/>
      </a:hlink>
      <a:folHlink>
        <a:srgbClr val="2BAEAB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503</Words>
  <Application>Microsoft Office PowerPoint</Application>
  <PresentationFormat>Широкоэкранный</PresentationFormat>
  <Paragraphs>73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Courier New</vt:lpstr>
      <vt:lpstr>Тема Office</vt:lpstr>
      <vt:lpstr>«Современное  олимпийское движение России»</vt:lpstr>
      <vt:lpstr>Презентация PowerPoint</vt:lpstr>
      <vt:lpstr>Презентация PowerPoint</vt:lpstr>
      <vt:lpstr>Презентация PowerPoint</vt:lpstr>
      <vt:lpstr>Олимпийское движение имеет свои эмблему и флаг, утвержденные по предложению Кубертена в 1913. Эмблема — олимпийские кольца. Девиз — Citius, Altius, Fortius (быстрее, выше, сильнее). Флаг — белое полотнище с олимпийскими кольцами, с 1920 поднимается на всех Играх.</vt:lpstr>
      <vt:lpstr>Олимпи́йские и́гры — крупнейшие международные комплексные спортивные соревнования, которые проводят раз в 4 года под эгидой Международного олимпийского комитета. Медаль, завоёванная на Олимпийских играх, считается одним из наивысших достижений в спорте.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Под флагом Российской Федерации спортсмены выиграли 396 олимпийских медалей на летних и 124 медали на зимних Олимпийских играх.  Таким образом, всего на последних одиннадцати Олимпиадах было выиграно 520 медалей,  из них 182 — золотых. </vt:lpstr>
      <vt:lpstr>Паралимпи́йские и́гры — международные спортивные соревнования для людей с инвалидностью. Традиционно проводятся после Олимпийских игр, а начиная с летних Паралимпийских игр 1988 года — на тех же спортивных объектах.</vt:lpstr>
      <vt:lpstr>Презентация PowerPoint</vt:lpstr>
      <vt:lpstr>Презентация PowerPoint</vt:lpstr>
      <vt:lpstr>Презентация PowerPoint</vt:lpstr>
      <vt:lpstr>Российские спортсмены выиграли 268 олимпийских медалей на летних и 153 медали на зимних Паралимпийских играх. Таким образом, всего на Паралимпиадах была выиграна 421 медаль, из них 145 — золотых.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«Как родилось  олимпийское движение»</dc:title>
  <cp:lastModifiedBy>Lenovo</cp:lastModifiedBy>
  <cp:revision>20</cp:revision>
  <dcterms:created xsi:type="dcterms:W3CDTF">2019-01-07T09:13:33Z</dcterms:created>
  <dcterms:modified xsi:type="dcterms:W3CDTF">2022-02-15T13:55:59Z</dcterms:modified>
</cp:coreProperties>
</file>