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319" r:id="rId4"/>
    <p:sldId id="312" r:id="rId5"/>
    <p:sldId id="264" r:id="rId6"/>
    <p:sldId id="313" r:id="rId7"/>
    <p:sldId id="269" r:id="rId8"/>
    <p:sldId id="275" r:id="rId9"/>
    <p:sldId id="284" r:id="rId10"/>
    <p:sldId id="307" r:id="rId11"/>
    <p:sldId id="265" r:id="rId12"/>
    <p:sldId id="306" r:id="rId13"/>
    <p:sldId id="276" r:id="rId14"/>
    <p:sldId id="305" r:id="rId15"/>
    <p:sldId id="315" r:id="rId16"/>
    <p:sldId id="268" r:id="rId17"/>
    <p:sldId id="320" r:id="rId18"/>
    <p:sldId id="303" r:id="rId19"/>
    <p:sldId id="324" r:id="rId20"/>
    <p:sldId id="323" r:id="rId21"/>
    <p:sldId id="322" r:id="rId22"/>
    <p:sldId id="325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28794" y="214291"/>
            <a:ext cx="6674662" cy="92869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2000" dirty="0" smtClean="0"/>
              <a:t>Муниципальное общеобразовательное </a:t>
            </a:r>
            <a:r>
              <a:rPr lang="ru-RU" sz="2000" dirty="0" smtClean="0">
                <a:latin typeface="+mn-lt"/>
              </a:rPr>
              <a:t>учреждение</a:t>
            </a:r>
            <a:br>
              <a:rPr lang="ru-RU" sz="2000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>«Венгеровская средняя общеобразовательная школа»</a:t>
            </a:r>
            <a:br>
              <a:rPr lang="ru-RU" sz="2000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>Ракитянского района Белгородской области</a:t>
            </a:r>
            <a:endParaRPr lang="ru-RU" sz="2000" dirty="0"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85918" y="1214422"/>
            <a:ext cx="6817538" cy="5143536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Всероссийская акция</a:t>
            </a:r>
          </a:p>
          <a:p>
            <a:pPr algn="ctr"/>
            <a:r>
              <a:rPr lang="ru-RU" sz="3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«</a:t>
            </a:r>
            <a:r>
              <a:rPr lang="ru-RU" sz="36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Голубая</a:t>
            </a:r>
            <a:r>
              <a:rPr lang="ru-RU" sz="3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лента»</a:t>
            </a:r>
          </a:p>
          <a:p>
            <a:pPr algn="ctr"/>
            <a:endParaRPr lang="ru-RU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  <a:p>
            <a:pPr algn="ctr"/>
            <a:r>
              <a:rPr lang="ru-RU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Номинация «Из истории водных объектов своего региона»</a:t>
            </a:r>
          </a:p>
          <a:p>
            <a:pPr algn="ctr"/>
            <a:endParaRPr lang="ru-RU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  <a:p>
            <a:pPr algn="ctr"/>
            <a:endParaRPr lang="ru-RU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  <a:p>
            <a:r>
              <a:rPr lang="ru-RU" sz="2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Автор работы Бирюкова Галина Николаевна, старшая вожатая</a:t>
            </a:r>
            <a:endParaRPr lang="ru-RU" sz="2800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  <a:p>
            <a:pPr algn="ctr"/>
            <a:r>
              <a:rPr lang="ru-RU" sz="2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2022 </a:t>
            </a:r>
            <a:r>
              <a:rPr lang="ru-RU" sz="2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год</a:t>
            </a:r>
          </a:p>
          <a:p>
            <a:pPr algn="ctr"/>
            <a:endParaRPr lang="ru-RU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4" name="Picture 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500174"/>
            <a:ext cx="2052000" cy="279657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267494"/>
            <a:ext cx="8543956" cy="1399032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/>
              <a:t>Река Пена – визитная карточка                    села </a:t>
            </a:r>
            <a:r>
              <a:rPr lang="ru-RU" sz="4000" dirty="0" err="1" smtClean="0"/>
              <a:t>Венгеровка</a:t>
            </a:r>
            <a:endParaRPr lang="ru-RU" sz="4000" dirty="0"/>
          </a:p>
        </p:txBody>
      </p:sp>
      <p:pic>
        <p:nvPicPr>
          <p:cNvPr id="5" name="Picture 2" descr="C:\Documents and Settings\bibl\Рабочий стол\SAM_3283.JPG"/>
          <p:cNvPicPr>
            <a:picLocks noChangeAspect="1" noChangeArrowheads="1"/>
          </p:cNvPicPr>
          <p:nvPr/>
        </p:nvPicPr>
        <p:blipFill>
          <a:blip r:embed="rId2" cstate="print"/>
          <a:srcRect b="16180"/>
          <a:stretch>
            <a:fillRect/>
          </a:stretch>
        </p:blipFill>
        <p:spPr bwMode="auto">
          <a:xfrm>
            <a:off x="357158" y="1928802"/>
            <a:ext cx="8172000" cy="45665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Содержимое 2"/>
          <p:cNvSpPr>
            <a:spLocks noGrp="1"/>
          </p:cNvSpPr>
          <p:nvPr>
            <p:ph idx="1"/>
          </p:nvPr>
        </p:nvSpPr>
        <p:spPr>
          <a:xfrm>
            <a:off x="857250" y="7072338"/>
            <a:ext cx="7829550" cy="214314"/>
          </a:xfrm>
        </p:spPr>
        <p:txBody>
          <a:bodyPr>
            <a:normAutofit fontScale="55000" lnSpcReduction="20000"/>
          </a:bodyPr>
          <a:lstStyle/>
          <a:p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67494"/>
            <a:ext cx="8472518" cy="1399032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>Река Пена – левый приток реки </a:t>
            </a:r>
            <a:r>
              <a:rPr lang="ru-RU" sz="2400" dirty="0" err="1" smtClean="0"/>
              <a:t>Псел</a:t>
            </a:r>
            <a:r>
              <a:rPr lang="ru-RU" sz="2400" dirty="0" smtClean="0"/>
              <a:t>. Протекает в трех районах белгородской области: </a:t>
            </a:r>
            <a:r>
              <a:rPr lang="ru-RU" sz="2400" dirty="0" err="1" smtClean="0"/>
              <a:t>Ивнянском</a:t>
            </a:r>
            <a:r>
              <a:rPr lang="ru-RU" sz="2400" dirty="0" smtClean="0"/>
              <a:t>, </a:t>
            </a:r>
            <a:r>
              <a:rPr lang="ru-RU" sz="2400" dirty="0" err="1" smtClean="0"/>
              <a:t>Яковлевском</a:t>
            </a:r>
            <a:r>
              <a:rPr lang="ru-RU" sz="2400" dirty="0" smtClean="0"/>
              <a:t> и </a:t>
            </a:r>
            <a:r>
              <a:rPr lang="ru-RU" sz="2400" dirty="0" err="1" smtClean="0"/>
              <a:t>Ракитянском</a:t>
            </a:r>
            <a:r>
              <a:rPr lang="ru-RU" sz="2400" dirty="0" smtClean="0"/>
              <a:t>. Река берет начало у села </a:t>
            </a:r>
            <a:r>
              <a:rPr lang="ru-RU" sz="2400" dirty="0" err="1" smtClean="0"/>
              <a:t>Верхопенье</a:t>
            </a:r>
            <a:r>
              <a:rPr lang="ru-RU" sz="2400" dirty="0" smtClean="0"/>
              <a:t>. Течет на юго-запад, затем поворачивает на северо-запад.</a:t>
            </a:r>
            <a:endParaRPr lang="ru-RU" sz="2400" dirty="0"/>
          </a:p>
        </p:txBody>
      </p:sp>
      <p:pic>
        <p:nvPicPr>
          <p:cNvPr id="11" name="Picture 2" descr="D:\Рабочий стол ЛЕТО 2015\Чистый берег 2015г\SAM_5158.JPG"/>
          <p:cNvPicPr>
            <a:picLocks noChangeAspect="1" noChangeArrowheads="1"/>
          </p:cNvPicPr>
          <p:nvPr/>
        </p:nvPicPr>
        <p:blipFill>
          <a:blip r:embed="rId2" cstate="print"/>
          <a:srcRect t="33819" r="9321"/>
          <a:stretch>
            <a:fillRect/>
          </a:stretch>
        </p:blipFill>
        <p:spPr bwMode="auto">
          <a:xfrm>
            <a:off x="214282" y="2214554"/>
            <a:ext cx="8730742" cy="4248000"/>
          </a:xfrm>
          <a:prstGeom prst="rect">
            <a:avLst/>
          </a:prstGeom>
          <a:noFill/>
        </p:spPr>
      </p:pic>
      <p:sp>
        <p:nvSpPr>
          <p:cNvPr id="12" name="Содержимое 11"/>
          <p:cNvSpPr>
            <a:spLocks noGrp="1"/>
          </p:cNvSpPr>
          <p:nvPr>
            <p:ph idx="1"/>
          </p:nvPr>
        </p:nvSpPr>
        <p:spPr>
          <a:xfrm>
            <a:off x="7929586" y="7215214"/>
            <a:ext cx="757214" cy="285752"/>
          </a:xfrm>
        </p:spPr>
        <p:txBody>
          <a:bodyPr>
            <a:normAutofit fontScale="475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Исторические справки…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400" dirty="0" smtClean="0"/>
              <a:t>Река Пена обладает какой-то особой притягательной силой — четыре больших села названы ее именем: </a:t>
            </a:r>
            <a:r>
              <a:rPr lang="ru-RU" sz="2400" dirty="0" err="1" smtClean="0"/>
              <a:t>Верхопенье</a:t>
            </a:r>
            <a:r>
              <a:rPr lang="ru-RU" sz="2400" dirty="0" smtClean="0"/>
              <a:t>, Вышние Пены, Нижние Пены и Большие Пены. Только село </a:t>
            </a:r>
            <a:r>
              <a:rPr lang="ru-RU" sz="2400" dirty="0" err="1" smtClean="0"/>
              <a:t>Венгеровка</a:t>
            </a:r>
            <a:r>
              <a:rPr lang="ru-RU" sz="2400" dirty="0" smtClean="0"/>
              <a:t> названо по фамилии купца Венгерова.</a:t>
            </a:r>
          </a:p>
          <a:p>
            <a:r>
              <a:rPr lang="ru-RU" sz="2400" dirty="0" smtClean="0"/>
              <a:t>Некоторые краеведы района считают, что название реки произошло в связи с прохождением по этой местности знаменитого пути «из варяг в греки». Скорее всего, это название не варяжское, а местное, имеющее в основе бытовое наблюдение. Люди видели разлив реки в период ледохода и половодья, и заметили, что вода в реке всегда бывает белой, с большим количеством пены. Таким образом, само собой напрашивается это название.</a:t>
            </a:r>
          </a:p>
          <a:p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dirty="0" smtClean="0"/>
              <a:t>Исторические справки….</a:t>
            </a:r>
            <a:endParaRPr lang="ru-RU" sz="4400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sz="3200" dirty="0" smtClean="0"/>
              <a:t>В долине реки Пены когда-то были дремучие леса: здесь росли дуб, ясень, ива, ольха, ракита.</a:t>
            </a:r>
            <a:endParaRPr lang="ru-RU" sz="2800" dirty="0" smtClean="0"/>
          </a:p>
          <a:p>
            <a:r>
              <a:rPr lang="ru-RU" sz="3200" dirty="0" smtClean="0"/>
              <a:t>Когда-то на берегах реки селились северяне. Затем из-за набегов кочевников территория обезлюдела. В XVII веке она стала вновь заселяться. На берегах реки появились </a:t>
            </a:r>
            <a:r>
              <a:rPr lang="ru-RU" sz="3200" dirty="0" err="1" smtClean="0"/>
              <a:t>казаки-черкасы</a:t>
            </a:r>
            <a:r>
              <a:rPr lang="ru-RU" sz="3200" dirty="0" smtClean="0"/>
              <a:t> с Правобережной Украины. В XVIII веке берега реки принадлежали князю Юсупову.</a:t>
            </a:r>
            <a:endParaRPr lang="ru-RU" sz="2800" dirty="0" smtClean="0"/>
          </a:p>
          <a:p>
            <a:r>
              <a:rPr lang="ru-RU" sz="3200" dirty="0" smtClean="0"/>
              <a:t>В годы Великой Отечественной войны на берегах реки имели место ожесточённые бои</a:t>
            </a:r>
            <a:endParaRPr lang="ru-RU" sz="2800" dirty="0" smtClean="0"/>
          </a:p>
          <a:p>
            <a:pPr lvl="1"/>
            <a:r>
              <a:rPr lang="ru-RU" sz="2800" dirty="0" smtClean="0"/>
              <a:t> </a:t>
            </a:r>
            <a:endParaRPr lang="ru-RU" sz="2400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00108"/>
            <a:ext cx="8229600" cy="3071834"/>
          </a:xfrm>
        </p:spPr>
        <p:txBody>
          <a:bodyPr>
            <a:normAutofit fontScale="90000"/>
          </a:bodyPr>
          <a:lstStyle/>
          <a:p>
            <a:r>
              <a:rPr lang="ru-RU" sz="2800" dirty="0" smtClean="0"/>
              <a:t>Река Пена была глубоководной. В ней водилось много рыбы, даже линь своей ослепительной окраской радовал местных рыбаков. Приходили купаться на «Баню» ( так называли место , где купались и загорали) из других окрестных сел. На поверхности воды плавали лилии и кувшинки.</a:t>
            </a:r>
            <a:br>
              <a:rPr lang="ru-RU" sz="2800" dirty="0" smtClean="0"/>
            </a:br>
            <a:r>
              <a:rPr lang="ru-RU" sz="2800" dirty="0" smtClean="0"/>
              <a:t>Со временем, когда стали распахивать луга, выбрасывать отходы, река стала мелеть. В этом большая «заслуга» человека.</a:t>
            </a:r>
            <a:endParaRPr lang="ru-RU" sz="2800" dirty="0"/>
          </a:p>
        </p:txBody>
      </p:sp>
      <p:pic>
        <p:nvPicPr>
          <p:cNvPr id="3074" name="Picture 2" descr="C:\Documents and Settings\bibl\Рабочий стол\река пена\SAM_453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4500570"/>
            <a:ext cx="3252788" cy="21685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86380" y="2428868"/>
            <a:ext cx="3857620" cy="1928826"/>
          </a:xfrm>
        </p:spPr>
        <p:txBody>
          <a:bodyPr>
            <a:noAutofit/>
          </a:bodyPr>
          <a:lstStyle/>
          <a:p>
            <a:r>
              <a:rPr lang="ru-RU" sz="2800" dirty="0" smtClean="0"/>
              <a:t>Берега заросли камышом, травой, кустарниками и низкорослыми деревьями. В речке не купаются, да и рыба уже не та…</a:t>
            </a:r>
            <a:endParaRPr lang="ru-RU" sz="2800" dirty="0"/>
          </a:p>
        </p:txBody>
      </p:sp>
      <p:pic>
        <p:nvPicPr>
          <p:cNvPr id="4" name="Picture 2" descr="C:\Documents and Settings\bibl\Рабочий стол\Новая папка (2)\IMG_242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14290"/>
            <a:ext cx="5292000" cy="29736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2" descr="C:\Documents and Settings\bibl\Рабочий стол\Новая папка (2)\IMG_239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571876"/>
            <a:ext cx="5436000" cy="30546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На берегу реки часто можно видеть и такие картины..</a:t>
            </a:r>
            <a:endParaRPr lang="ru-RU" sz="3200" dirty="0"/>
          </a:p>
        </p:txBody>
      </p:sp>
      <p:pic>
        <p:nvPicPr>
          <p:cNvPr id="4" name="Picture 2" descr="C:\Documents and Settings\bibl\Рабочий стол\Новая папка (2)\IMG_243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643050"/>
            <a:ext cx="6264000" cy="351986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C:\Documents and Settings\bibl\Рабочий стол\Новая папка (2)\IMG_244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6000" y="3762940"/>
            <a:ext cx="5508000" cy="30950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Поэтому каждый год учащиеся нашей школы принимают активное участие в акции «Чистый берег»</a:t>
            </a:r>
            <a:endParaRPr lang="ru-RU" sz="3200" dirty="0"/>
          </a:p>
        </p:txBody>
      </p:sp>
      <p:pic>
        <p:nvPicPr>
          <p:cNvPr id="10242" name="Picture 2" descr="D:\Рабочий стол ЛЕТО 2015\Рабочий стол 25.80.2014\эколог. направление\АкцияНовая папка\SAM_327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785926"/>
            <a:ext cx="7974314" cy="45259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dirty="0" smtClean="0"/>
              <a:t>В настоящее время по направлению к </a:t>
            </a:r>
            <a:r>
              <a:rPr lang="ru-RU" sz="3200" dirty="0" err="1" smtClean="0"/>
              <a:t>Ивнянскому</a:t>
            </a:r>
            <a:r>
              <a:rPr lang="ru-RU" sz="3200" dirty="0" smtClean="0"/>
              <a:t> району река Пена тянется по левую сторону к селам Вышние и Нижние Пены протяженностью 1,6 км.</a:t>
            </a:r>
            <a:endParaRPr lang="ru-RU" sz="3200" dirty="0"/>
          </a:p>
        </p:txBody>
      </p:sp>
      <p:pic>
        <p:nvPicPr>
          <p:cNvPr id="4" name="Picture 2" descr="C:\Documents and Settings\bibl\Рабочий стол\река пена\SAM_457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58" y="1928801"/>
            <a:ext cx="7287767" cy="486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А по правую сторону к селу Меловое протяженностью на 2 км.</a:t>
            </a:r>
            <a:endParaRPr lang="ru-RU" sz="3200" dirty="0"/>
          </a:p>
        </p:txBody>
      </p:sp>
      <p:pic>
        <p:nvPicPr>
          <p:cNvPr id="4" name="Picture 2" descr="C:\Documents and Settings\bibl\Рабочий стол\река пена\SAM_453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714488"/>
            <a:ext cx="7272000" cy="48494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dirty="0" smtClean="0"/>
              <a:t>Разветвление реки к селу </a:t>
            </a:r>
            <a:r>
              <a:rPr lang="ru-RU" sz="4000" dirty="0" err="1" smtClean="0"/>
              <a:t>Новоселовка</a:t>
            </a:r>
            <a:r>
              <a:rPr lang="ru-RU" sz="4000" dirty="0" smtClean="0"/>
              <a:t> </a:t>
            </a:r>
            <a:r>
              <a:rPr lang="ru-RU" sz="4000" dirty="0" err="1" smtClean="0"/>
              <a:t>Ивнянского</a:t>
            </a:r>
            <a:r>
              <a:rPr lang="ru-RU" sz="4000" dirty="0" smtClean="0"/>
              <a:t> района</a:t>
            </a:r>
            <a:endParaRPr lang="ru-RU" sz="4000" dirty="0"/>
          </a:p>
        </p:txBody>
      </p:sp>
      <p:pic>
        <p:nvPicPr>
          <p:cNvPr id="1026" name="Picture 2" descr="C:\Documents and Settings\bibl\Рабочий стол\река пена\SAM_453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1857364"/>
            <a:ext cx="7128000" cy="475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1399032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>После войны 1941-1945 годов на правом берегу реки Пена была построена птицеферма, а через реку местные жители построили деревянный мост.</a:t>
            </a:r>
            <a:br>
              <a:rPr lang="ru-RU" sz="2400" dirty="0" smtClean="0"/>
            </a:br>
            <a:r>
              <a:rPr lang="ru-RU" sz="2400" dirty="0" smtClean="0"/>
              <a:t>В настоящее время от него еще остались деревянные столбы. (на фото)</a:t>
            </a:r>
            <a:endParaRPr lang="ru-RU" sz="2400" dirty="0"/>
          </a:p>
        </p:txBody>
      </p:sp>
      <p:pic>
        <p:nvPicPr>
          <p:cNvPr id="4" name="Picture 2" descr="C:\Documents and Settings\bibl\Рабочий стол\Новая папка (2)\IMG_244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2500306"/>
            <a:ext cx="7128000" cy="40053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67494"/>
            <a:ext cx="8472518" cy="2089936"/>
          </a:xfrm>
        </p:spPr>
        <p:txBody>
          <a:bodyPr>
            <a:noAutofit/>
          </a:bodyPr>
          <a:lstStyle/>
          <a:p>
            <a:r>
              <a:rPr lang="ru-RU" sz="2800" dirty="0" smtClean="0"/>
              <a:t>В 1973 году построили мост железобетонный, который соединил два села - </a:t>
            </a:r>
            <a:r>
              <a:rPr lang="ru-RU" sz="2800" dirty="0" err="1" smtClean="0"/>
              <a:t>Венгеровку</a:t>
            </a:r>
            <a:r>
              <a:rPr lang="ru-RU" sz="2800" dirty="0" smtClean="0"/>
              <a:t> и </a:t>
            </a:r>
            <a:r>
              <a:rPr lang="ru-RU" sz="2800" dirty="0" err="1" smtClean="0"/>
              <a:t>Новоселовку</a:t>
            </a:r>
            <a:r>
              <a:rPr lang="ru-RU" sz="2800" dirty="0" smtClean="0"/>
              <a:t>, два района – </a:t>
            </a:r>
            <a:r>
              <a:rPr lang="ru-RU" sz="2800" dirty="0" err="1" smtClean="0"/>
              <a:t>Ракитянский</a:t>
            </a:r>
            <a:r>
              <a:rPr lang="ru-RU" sz="2800" dirty="0" smtClean="0"/>
              <a:t> и </a:t>
            </a:r>
            <a:r>
              <a:rPr lang="ru-RU" sz="2800" dirty="0" err="1" smtClean="0"/>
              <a:t>Ивнянский</a:t>
            </a:r>
            <a:r>
              <a:rPr lang="ru-RU" sz="2800" dirty="0" smtClean="0"/>
              <a:t>. Благодаря мосту трасса стала Федеральной</a:t>
            </a:r>
            <a:endParaRPr lang="ru-RU" sz="2800" dirty="0"/>
          </a:p>
        </p:txBody>
      </p:sp>
      <p:pic>
        <p:nvPicPr>
          <p:cNvPr id="4" name="Picture 2" descr="C:\Documents and Settings\bibl\Рабочий стол\Новая папка (2)\IMG_242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2428868"/>
            <a:ext cx="7495725" cy="421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67494"/>
            <a:ext cx="8401080" cy="1399032"/>
          </a:xfrm>
        </p:spPr>
        <p:txBody>
          <a:bodyPr>
            <a:noAutofit/>
          </a:bodyPr>
          <a:lstStyle/>
          <a:p>
            <a:r>
              <a:rPr lang="ru-RU" sz="3600" dirty="0" smtClean="0"/>
              <a:t>А в 1983 году через реку построили железнодорожный мост</a:t>
            </a:r>
            <a:endParaRPr lang="ru-RU" sz="3600" dirty="0"/>
          </a:p>
        </p:txBody>
      </p:sp>
      <p:pic>
        <p:nvPicPr>
          <p:cNvPr id="2050" name="Picture 2" descr="C:\Documents and Settings\bibl\Рабочий стол\Новая папка (2)\IMG_243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4384" y="1882775"/>
            <a:ext cx="8135231" cy="457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14422"/>
          </a:xfrm>
        </p:spPr>
        <p:txBody>
          <a:bodyPr>
            <a:noAutofit/>
          </a:bodyPr>
          <a:lstStyle/>
          <a:p>
            <a:r>
              <a:rPr lang="ru-RU" sz="2800" dirty="0" smtClean="0"/>
              <a:t>На лугах пасется скот, по речке плавают гуси и утки. Для них вода </a:t>
            </a:r>
            <a:r>
              <a:rPr lang="ru-RU" sz="2800" smtClean="0"/>
              <a:t>в </a:t>
            </a:r>
            <a:r>
              <a:rPr lang="ru-RU" sz="2800" smtClean="0"/>
              <a:t>реке </a:t>
            </a:r>
            <a:r>
              <a:rPr lang="ru-RU" sz="2800" dirty="0" smtClean="0"/>
              <a:t>– живительная сила</a:t>
            </a:r>
            <a:endParaRPr lang="ru-RU" sz="2800" dirty="0"/>
          </a:p>
        </p:txBody>
      </p:sp>
      <p:pic>
        <p:nvPicPr>
          <p:cNvPr id="4" name="Picture 2" descr="C:\Documents and Settings\bibl\Рабочий стол\Новая папка (2)\IMG_242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28736"/>
            <a:ext cx="4824000" cy="271070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Picture 2" descr="C:\Documents and Settings\bibl\Рабочий стол\Новая папка (2)\IMG_24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167144"/>
            <a:ext cx="4788000" cy="2690856"/>
          </a:xfrm>
          <a:prstGeom prst="rect">
            <a:avLst/>
          </a:prstGeom>
          <a:noFill/>
        </p:spPr>
      </p:pic>
      <p:pic>
        <p:nvPicPr>
          <p:cNvPr id="7" name="Picture 2" descr="D:\Рабочий стол ЛЕТО 2015\Рабочий стол 25.80.2014\У Натальи Ивановны!!!\SAM_564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3945634"/>
            <a:ext cx="4357686" cy="2912366"/>
          </a:xfrm>
          <a:prstGeom prst="rect">
            <a:avLst/>
          </a:prstGeom>
          <a:noFill/>
        </p:spPr>
      </p:pic>
      <p:pic>
        <p:nvPicPr>
          <p:cNvPr id="9" name="Picture 2" descr="C:\Documents and Settings\bibl\Рабочий стол\река пена\SAM_454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1428736"/>
            <a:ext cx="4357686" cy="27860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67494"/>
            <a:ext cx="8929718" cy="1399032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Мы хотим, чтобы наша река Пена радовала всех людей своей красотой в разное время года…</a:t>
            </a:r>
            <a:endParaRPr lang="ru-RU" sz="2800" dirty="0"/>
          </a:p>
        </p:txBody>
      </p:sp>
      <p:pic>
        <p:nvPicPr>
          <p:cNvPr id="8194" name="Picture 2" descr="D:\Рабочий стол ЛЕТО 2015\Чистый берег 2015г\SAM_515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45496" r="35434"/>
          <a:stretch>
            <a:fillRect/>
          </a:stretch>
        </p:blipFill>
        <p:spPr bwMode="auto">
          <a:xfrm>
            <a:off x="785786" y="1643050"/>
            <a:ext cx="7776000" cy="437608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571604" y="5929330"/>
            <a:ext cx="6858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В летние дни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Documents and Settings\bibl\Рабочий стол\Новая папка (2)\IMG_243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428604"/>
            <a:ext cx="8496000" cy="4774067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357422" y="5500702"/>
            <a:ext cx="52864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В осенние вечера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Documents and Settings\bibl\Рабочий стол\Новая папка (3)\IMG_288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8594594" cy="5724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357290" y="6357958"/>
            <a:ext cx="70009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В морозный полдень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115328" cy="732614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/>
              <a:t> </a:t>
            </a:r>
            <a:endParaRPr lang="ru-RU" sz="2400" dirty="0"/>
          </a:p>
        </p:txBody>
      </p:sp>
      <p:pic>
        <p:nvPicPr>
          <p:cNvPr id="9218" name="Picture 2" descr="C:\Documents and Settings\bibl\Рабочий стол\Новая папка (3)\IMG_287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571480"/>
            <a:ext cx="8064000" cy="537062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071670" y="6143644"/>
            <a:ext cx="64294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В ясный зимний день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67494"/>
            <a:ext cx="8472518" cy="139903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«</a:t>
            </a:r>
            <a:r>
              <a:rPr lang="ru-RU" sz="3600" dirty="0" smtClean="0"/>
              <a:t>Сверху взгляд </a:t>
            </a:r>
            <a:r>
              <a:rPr lang="ru-RU" sz="3600" dirty="0" smtClean="0"/>
              <a:t>на </a:t>
            </a:r>
            <a:r>
              <a:rPr lang="ru-RU" sz="3600" dirty="0" smtClean="0"/>
              <a:t>Россию брось – </a:t>
            </a:r>
            <a:r>
              <a:rPr lang="ru-RU" sz="3600" dirty="0" err="1" smtClean="0"/>
              <a:t>рассинелась</a:t>
            </a:r>
            <a:r>
              <a:rPr lang="ru-RU" sz="3600" dirty="0" smtClean="0"/>
              <a:t> речками…» В.Маяковский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882808"/>
            <a:ext cx="8643998" cy="4572000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Богата наша страна реками: почти 200 тысяч насчитывается их. А если вытянуть их друг за другом, получится </a:t>
            </a:r>
            <a:r>
              <a:rPr lang="ru-RU" dirty="0" err="1" smtClean="0"/>
              <a:t>голубая</a:t>
            </a:r>
            <a:r>
              <a:rPr lang="ru-RU" dirty="0" smtClean="0"/>
              <a:t> лента длиною в 3мл.км., много десятков раз ею можно было бы обвить земной шар по экватору.</a:t>
            </a:r>
          </a:p>
          <a:p>
            <a:r>
              <a:rPr lang="ru-RU" dirty="0" smtClean="0"/>
              <a:t>Наша река Пена тоже входит в это число. Нам очень хочется видеть ее не только красивой, но и полноводной; с красивыми берегами, с пляжем. А для этого надо постараться не только местным жителям, но и администрации района и области.</a:t>
            </a:r>
          </a:p>
          <a:p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3071834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>Список использованной литературы</a:t>
            </a:r>
            <a:br>
              <a:rPr lang="ru-RU" sz="36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2800" dirty="0" smtClean="0"/>
              <a:t>1. Бережной С.А., Гайдар А.Ф.: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Нам </a:t>
            </a:r>
            <a:r>
              <a:rPr lang="ru-RU" sz="2800" dirty="0" smtClean="0"/>
              <a:t>350. </a:t>
            </a:r>
            <a:r>
              <a:rPr lang="ru-RU" sz="2800" dirty="0" err="1" smtClean="0"/>
              <a:t>Ракитянская</a:t>
            </a:r>
            <a:r>
              <a:rPr lang="ru-RU" sz="2800" dirty="0" smtClean="0"/>
              <a:t> летопись. Издательский дом.- «Шаповалов», 2002.- 267с.</a:t>
            </a:r>
            <a:br>
              <a:rPr lang="ru-RU" sz="2800" dirty="0" smtClean="0"/>
            </a:br>
            <a:r>
              <a:rPr lang="ru-RU" sz="2800" dirty="0" smtClean="0"/>
              <a:t>2.Овчинников В.В.: Легенды, тайны, чудеса, загадки, были, небыли, сказки земли белгородской. Белгород : Белгород. обл. тип. 2001.-264с.</a:t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pic>
        <p:nvPicPr>
          <p:cNvPr id="8" name="Picture 2" descr="C:\Documents and Settings\bibl\Рабочий стол\река Пена зимой\IMG_28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1802" y="3786190"/>
            <a:ext cx="4104000" cy="27332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7072338"/>
            <a:ext cx="2543164" cy="214314"/>
          </a:xfrm>
        </p:spPr>
        <p:txBody>
          <a:bodyPr>
            <a:normAutofit fontScale="325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705</TotalTime>
  <Words>612</Words>
  <PresentationFormat>Экран (4:3)</PresentationFormat>
  <Paragraphs>40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Яркая</vt:lpstr>
      <vt:lpstr>Муниципальное общеобразовательное учреждение «Венгеровская средняя общеобразовательная школа» Ракитянского района Белгородской области</vt:lpstr>
      <vt:lpstr>Река Пена – визитная карточка                    села Венгеровка</vt:lpstr>
      <vt:lpstr>Река Пена – левый приток реки Псел. Протекает в трех районах белгородской области: Ивнянском, Яковлевском и Ракитянском. Река берет начало у села Верхопенье. Течет на юго-запад, затем поворачивает на северо-запад.</vt:lpstr>
      <vt:lpstr>Исторические справки…</vt:lpstr>
      <vt:lpstr>Исторические справки….</vt:lpstr>
      <vt:lpstr>Река Пена была глубоководной. В ней водилось много рыбы, даже линь своей ослепительной окраской радовал местных рыбаков. Приходили купаться на «Баню» ( так называли место , где купались и загорали) из других окрестных сел. На поверхности воды плавали лилии и кувшинки. Со временем, когда стали распахивать луга, выбрасывать отходы, река стала мелеть. В этом большая «заслуга» человека.</vt:lpstr>
      <vt:lpstr>Берега заросли камышом, травой, кустарниками и низкорослыми деревьями. В речке не купаются, да и рыба уже не та…</vt:lpstr>
      <vt:lpstr>На берегу реки часто можно видеть и такие картины..</vt:lpstr>
      <vt:lpstr>Поэтому каждый год учащиеся нашей школы принимают активное участие в акции «Чистый берег»</vt:lpstr>
      <vt:lpstr>В настоящее время по направлению к Ивнянскому району река Пена тянется по левую сторону к селам Вышние и Нижние Пены протяженностью 1,6 км.</vt:lpstr>
      <vt:lpstr>А по правую сторону к селу Меловое протяженностью на 2 км.</vt:lpstr>
      <vt:lpstr>Разветвление реки к селу Новоселовка Ивнянского района</vt:lpstr>
      <vt:lpstr>После войны 1941-1945 годов на правом берегу реки Пена была построена птицеферма, а через реку местные жители построили деревянный мост. В настоящее время от него еще остались деревянные столбы. (на фото)</vt:lpstr>
      <vt:lpstr>В 1973 году построили мост железобетонный, который соединил два села - Венгеровку и Новоселовку, два района – Ракитянский и Ивнянский. Благодаря мосту трасса стала Федеральной</vt:lpstr>
      <vt:lpstr>А в 1983 году через реку построили железнодорожный мост</vt:lpstr>
      <vt:lpstr>На лугах пасется скот, по речке плавают гуси и утки. Для них вода в реке – живительная сила</vt:lpstr>
      <vt:lpstr>Мы хотим, чтобы наша река Пена радовала всех людей своей красотой в разное время года…</vt:lpstr>
      <vt:lpstr>Слайд 18</vt:lpstr>
      <vt:lpstr>Слайд 19</vt:lpstr>
      <vt:lpstr> </vt:lpstr>
      <vt:lpstr>«Сверху взгляд на Россию брось – рассинелась речками…» В.Маяковский</vt:lpstr>
      <vt:lpstr>Список использованной литературы  1. Бережной С.А., Гайдар А.Ф.:  Нам 350. Ракитянская летопись. Издательский дом.- «Шаповалов», 2002.- 267с. 2.Овчинников В.В.: Легенды, тайны, чудеса, загадки, были, небыли, сказки земли белгородской. Белгород : Белгород. обл. тип. 2001.-264с.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МОУ «Венгеровская СОШ»</dc:title>
  <cp:lastModifiedBy>Терещенко Т.А.</cp:lastModifiedBy>
  <cp:revision>67</cp:revision>
  <dcterms:modified xsi:type="dcterms:W3CDTF">2022-01-19T07:42:06Z</dcterms:modified>
</cp:coreProperties>
</file>