
<file path=[Content_Types].xml><?xml version="1.0" encoding="utf-8"?>
<Types xmlns="http://schemas.openxmlformats.org/package/2006/content-types">
  <Default Extension="jpeg" ContentType="image/jpeg"/>
  <Default Extension="JPG" ContentType="image/.jpg"/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99" r:id="rId3"/>
    <p:sldId id="256" r:id="rId4"/>
    <p:sldId id="288" r:id="rId5"/>
    <p:sldId id="262" r:id="rId6"/>
    <p:sldId id="277" r:id="rId7"/>
    <p:sldId id="281" r:id="rId8"/>
    <p:sldId id="287" r:id="rId9"/>
    <p:sldId id="293" r:id="rId10"/>
    <p:sldId id="266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28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5261" autoAdjust="0"/>
  </p:normalViewPr>
  <p:slideViewPr>
    <p:cSldViewPr showGuides="1">
      <p:cViewPr varScale="1">
        <p:scale>
          <a:sx n="70" d="100"/>
          <a:sy n="70" d="100"/>
        </p:scale>
        <p:origin x="-1374" y="-90"/>
      </p:cViewPr>
      <p:guideLst>
        <p:guide orient="horz" pos="2159"/>
        <p:guide pos="288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C71E0-E8A1-445C-A015-A4B8CCB73B49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843882-ABBC-402D-88B7-FBAC711DB87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2D982-76C3-417E-B4D8-79987AD00B5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DA5E6-E00C-45F3-BC50-F69162DADB0A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jpeg"/><Relationship Id="rId3" Type="http://schemas.openxmlformats.org/officeDocument/2006/relationships/image" Target="../media/image11.GIF"/><Relationship Id="rId2" Type="http://schemas.openxmlformats.org/officeDocument/2006/relationships/image" Target="../media/image10.emf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jpe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780" y="0"/>
            <a:ext cx="9161780" cy="68453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187055" cy="3835400"/>
          </a:xfrm>
        </p:spPr>
        <p:txBody>
          <a:bodyPr>
            <a:normAutofit/>
          </a:bodyPr>
          <a:lstStyle/>
          <a:p>
            <a:r>
              <a:rPr lang="ru-RU" sz="1800" dirty="0"/>
              <a:t>Муниципальное автономное общеобразовательное учреждение «Средняя общеобразовательная школа № 37 с углублённым изучением отдельных предметов»</a:t>
            </a:r>
            <a:br>
              <a:rPr lang="ru-RU" sz="1800" dirty="0"/>
            </a:br>
            <a:br>
              <a:rPr lang="ru-RU" sz="1800" dirty="0"/>
            </a:br>
            <a:br>
              <a:rPr lang="ru-RU" sz="1800" dirty="0"/>
            </a:br>
            <a:br>
              <a:rPr lang="ru-RU" sz="1800" dirty="0"/>
            </a:br>
            <a:r>
              <a:rPr lang="en-US" altLang="en-US" sz="3600" dirty="0">
                <a:solidFill>
                  <a:srgbClr val="FF0000"/>
                </a:solidFill>
              </a:rPr>
              <a:t>История</a:t>
            </a:r>
            <a:r>
              <a:rPr lang="en-US" altLang="ru-RU" sz="3600" dirty="0">
                <a:solidFill>
                  <a:srgbClr val="FF0000"/>
                </a:solidFill>
              </a:rPr>
              <a:t> </a:t>
            </a:r>
            <a:r>
              <a:rPr lang="en-US" altLang="en-US" sz="3600" dirty="0">
                <a:solidFill>
                  <a:srgbClr val="FF0000"/>
                </a:solidFill>
              </a:rPr>
              <a:t>возникновения</a:t>
            </a:r>
            <a:r>
              <a:rPr lang="en-US" altLang="ru-RU" sz="3600" dirty="0">
                <a:solidFill>
                  <a:srgbClr val="FF0000"/>
                </a:solidFill>
              </a:rPr>
              <a:t> </a:t>
            </a:r>
            <a:r>
              <a:rPr lang="en-US" altLang="en-US" sz="3600" dirty="0">
                <a:solidFill>
                  <a:srgbClr val="FF0000"/>
                </a:solidFill>
              </a:rPr>
              <a:t>буквы</a:t>
            </a:r>
            <a:r>
              <a:rPr lang="en-US" altLang="ru-RU" sz="3600" dirty="0">
                <a:solidFill>
                  <a:srgbClr val="FF0000"/>
                </a:solidFill>
              </a:rPr>
              <a:t> </a:t>
            </a:r>
            <a:r>
              <a:rPr lang="" altLang="en-US" sz="3600" dirty="0">
                <a:solidFill>
                  <a:srgbClr val="FF0000"/>
                </a:solidFill>
              </a:rPr>
              <a:t>«</a:t>
            </a:r>
            <a:r>
              <a:rPr lang="en-US" altLang="en-US" sz="3600" dirty="0">
                <a:solidFill>
                  <a:srgbClr val="FF0000"/>
                </a:solidFill>
              </a:rPr>
              <a:t>П</a:t>
            </a:r>
            <a:r>
              <a:rPr lang="" altLang="en-US" sz="3600" dirty="0">
                <a:solidFill>
                  <a:srgbClr val="FF0000"/>
                </a:solidFill>
              </a:rPr>
              <a:t>»</a:t>
            </a:r>
            <a:br>
              <a:rPr lang="" altLang="en-US" sz="3600" dirty="0">
                <a:solidFill>
                  <a:srgbClr val="FF0000"/>
                </a:solidFill>
              </a:rPr>
            </a:br>
            <a:endParaRPr lang="" altLang="en-US" sz="36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2121" y="5228916"/>
            <a:ext cx="6472254" cy="1482717"/>
          </a:xfrm>
        </p:spPr>
        <p:txBody>
          <a:bodyPr>
            <a:normAutofit fontScale="55000" lnSpcReduction="10000"/>
          </a:bodyPr>
          <a:lstStyle/>
          <a:p>
            <a:pPr>
              <a:buNone/>
            </a:pPr>
            <a:r>
              <a:rPr lang="en-US" alt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en-US" alt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Попов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Артем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Петречко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Виолетта</a:t>
            </a:r>
            <a:endParaRPr lang="en-US" altLang="en-US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</a:t>
            </a:r>
            <a:r>
              <a:rPr lang="en-US" alt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12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соответственно</a:t>
            </a:r>
            <a:endParaRPr lang="en-US" altLang="en-US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</a:t>
            </a:r>
            <a:r>
              <a:rPr lang="en-US" alt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en-US" altLang="en-US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en-US" alt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en-US" alt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Хлебникова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Ольга</a:t>
            </a:r>
            <a:r>
              <a:rPr lang="en-US" alt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Николаевн</a:t>
            </a:r>
            <a:r>
              <a:rPr lang="ru-RU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  <a:endParaRPr lang="ru-RU" sz="3600" dirty="0"/>
          </a:p>
        </p:txBody>
      </p:sp>
      <p:pic>
        <p:nvPicPr>
          <p:cNvPr id="5" name="Изображение 4" descr="Три_века_Буква_П_первая_Сытин_19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3357245"/>
            <a:ext cx="2587625" cy="27222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/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195" y="-12700"/>
            <a:ext cx="9204325" cy="70599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895" y="-27324"/>
            <a:ext cx="7772400" cy="2643206"/>
          </a:xfrm>
        </p:spPr>
        <p:txBody>
          <a:bodyPr>
            <a:normAutofit/>
          </a:bodyPr>
          <a:lstStyle/>
          <a:p>
            <a:r>
              <a:rPr lang="en-US" altLang="en-US" sz="2000" dirty="0">
                <a:solidFill>
                  <a:srgbClr val="FF0000"/>
                </a:solidFill>
              </a:rPr>
              <a:t>Происхождение</a:t>
            </a:r>
            <a:r>
              <a:rPr lang="en-US" altLang="ru-RU" sz="2000" dirty="0">
                <a:solidFill>
                  <a:srgbClr val="FF0000"/>
                </a:solidFill>
              </a:rPr>
              <a:t> </a:t>
            </a:r>
            <a:r>
              <a:rPr lang="en-US" altLang="en-US" sz="2000" dirty="0">
                <a:solidFill>
                  <a:srgbClr val="FF0000"/>
                </a:solidFill>
              </a:rPr>
              <a:t>буквы</a:t>
            </a:r>
            <a:r>
              <a:rPr lang="en-US" altLang="ru-RU" sz="2000" dirty="0">
                <a:solidFill>
                  <a:srgbClr val="FF0000"/>
                </a:solidFill>
              </a:rPr>
              <a:t> </a:t>
            </a:r>
            <a:r>
              <a:rPr lang="" altLang="en-US" sz="2000" dirty="0">
                <a:solidFill>
                  <a:srgbClr val="FF0000"/>
                </a:solidFill>
              </a:rPr>
              <a:t>«</a:t>
            </a:r>
            <a:r>
              <a:rPr lang="en-US" altLang="en-US" sz="2000" dirty="0">
                <a:solidFill>
                  <a:srgbClr val="FF0000"/>
                </a:solidFill>
              </a:rPr>
              <a:t>П</a:t>
            </a:r>
            <a:r>
              <a:rPr lang="" altLang="en-US" sz="2000" dirty="0">
                <a:solidFill>
                  <a:srgbClr val="FF0000"/>
                </a:solidFill>
              </a:rPr>
              <a:t>»</a:t>
            </a:r>
            <a:br>
              <a:rPr lang="" altLang="en-US" sz="2000" dirty="0">
                <a:solidFill>
                  <a:srgbClr val="FF0000"/>
                </a:solidFill>
              </a:rPr>
            </a:br>
            <a:r>
              <a:rPr lang="en-US" altLang="en-US" sz="2000" dirty="0"/>
              <a:t>Буква</a:t>
            </a:r>
            <a:r>
              <a:rPr lang="" altLang="en-US" sz="2000" dirty="0"/>
              <a:t> «</a:t>
            </a:r>
            <a:r>
              <a:rPr lang="en-US" altLang="en-US" sz="2000" dirty="0"/>
              <a:t>П</a:t>
            </a:r>
            <a:r>
              <a:rPr lang="" altLang="en-US" sz="2000" dirty="0"/>
              <a:t>» </a:t>
            </a:r>
            <a:r>
              <a:rPr lang="en-US" altLang="en-US" sz="2000" dirty="0"/>
              <a:t>является</a:t>
            </a:r>
            <a:r>
              <a:rPr lang="en-US" altLang="ru-RU" sz="2000" dirty="0"/>
              <a:t> </a:t>
            </a:r>
            <a:r>
              <a:rPr lang="en-US" altLang="en-US" sz="2000" dirty="0"/>
              <a:t>одной</a:t>
            </a:r>
            <a:r>
              <a:rPr lang="en-US" altLang="ru-RU" sz="2000" dirty="0"/>
              <a:t> </a:t>
            </a:r>
            <a:r>
              <a:rPr lang="en-US" altLang="en-US" sz="2000" dirty="0"/>
              <a:t>из</a:t>
            </a:r>
            <a:r>
              <a:rPr lang="en-US" altLang="ru-RU" sz="2000" dirty="0"/>
              <a:t> </a:t>
            </a:r>
            <a:r>
              <a:rPr lang="en-US" altLang="en-US" sz="2000" dirty="0"/>
              <a:t>древнейших</a:t>
            </a:r>
            <a:r>
              <a:rPr lang="en-US" altLang="ru-RU" sz="2000" dirty="0"/>
              <a:t> </a:t>
            </a:r>
            <a:r>
              <a:rPr lang="en-US" altLang="en-US" sz="2000" dirty="0"/>
              <a:t>русских</a:t>
            </a:r>
            <a:r>
              <a:rPr lang="en-US" altLang="ru-RU" sz="2000" dirty="0"/>
              <a:t> </a:t>
            </a:r>
            <a:r>
              <a:rPr lang="en-US" altLang="en-US" sz="2000" dirty="0"/>
              <a:t>букв</a:t>
            </a:r>
            <a:r>
              <a:rPr lang="en-US" altLang="ru-RU" sz="2000" dirty="0"/>
              <a:t> </a:t>
            </a:r>
            <a:r>
              <a:rPr lang="en-US" altLang="en-US" sz="2000" dirty="0"/>
              <a:t>и</a:t>
            </a:r>
            <a:r>
              <a:rPr lang="en-US" altLang="ru-RU" sz="2000" dirty="0"/>
              <a:t> </a:t>
            </a:r>
            <a:r>
              <a:rPr lang="en-US" altLang="en-US" sz="2000" dirty="0"/>
              <a:t>входит</a:t>
            </a:r>
            <a:r>
              <a:rPr lang="en-US" altLang="ru-RU" sz="2000" dirty="0"/>
              <a:t> </a:t>
            </a:r>
            <a:r>
              <a:rPr lang="en-US" altLang="en-US" sz="2000" dirty="0"/>
              <a:t>в</a:t>
            </a:r>
            <a:r>
              <a:rPr lang="en-US" altLang="ru-RU" sz="2000" dirty="0"/>
              <a:t> </a:t>
            </a:r>
            <a:r>
              <a:rPr lang="en-US" altLang="en-US" sz="2000" dirty="0"/>
              <a:t>состав</a:t>
            </a:r>
            <a:r>
              <a:rPr lang="en-US" altLang="ru-RU" sz="2000" dirty="0"/>
              <a:t> </a:t>
            </a:r>
            <a:r>
              <a:rPr lang="en-US" altLang="en-US" sz="2000" dirty="0"/>
              <a:t>славянского</a:t>
            </a:r>
            <a:r>
              <a:rPr lang="en-US" altLang="ru-RU" sz="2000" dirty="0"/>
              <a:t> </a:t>
            </a:r>
            <a:r>
              <a:rPr lang="en-US" altLang="en-US" sz="2000" dirty="0"/>
              <a:t>письма</a:t>
            </a:r>
            <a:r>
              <a:rPr lang="en-US" altLang="ru-RU" sz="2000" dirty="0"/>
              <a:t> </a:t>
            </a:r>
            <a:r>
              <a:rPr lang="en-US" altLang="en-US" sz="2000" dirty="0"/>
              <a:t>кириллицы</a:t>
            </a:r>
            <a:r>
              <a:rPr lang="en-US" altLang="ru-RU" sz="2000" dirty="0"/>
              <a:t>. </a:t>
            </a:r>
            <a:r>
              <a:rPr lang="en-US" altLang="en-US" sz="2000" dirty="0"/>
              <a:t>Она</a:t>
            </a:r>
            <a:r>
              <a:rPr lang="en-US" altLang="ru-RU" sz="2000" dirty="0"/>
              <a:t> </a:t>
            </a:r>
            <a:r>
              <a:rPr lang="en-US" altLang="en-US" sz="2000" dirty="0"/>
              <a:t>появилась</a:t>
            </a:r>
            <a:r>
              <a:rPr lang="en-US" altLang="ru-RU" sz="2000" dirty="0"/>
              <a:t> </a:t>
            </a:r>
            <a:r>
              <a:rPr lang="en-US" altLang="en-US" sz="2000" dirty="0"/>
              <a:t>примерно</a:t>
            </a:r>
            <a:r>
              <a:rPr lang="en-US" altLang="ru-RU" sz="2000" dirty="0"/>
              <a:t> </a:t>
            </a:r>
            <a:r>
              <a:rPr lang="en-US" altLang="en-US" sz="2000" dirty="0"/>
              <a:t>в</a:t>
            </a:r>
            <a:r>
              <a:rPr lang="en-US" altLang="ru-RU" sz="2000" dirty="0"/>
              <a:t> IX </a:t>
            </a:r>
            <a:r>
              <a:rPr lang="en-US" altLang="en-US" sz="2000" dirty="0"/>
              <a:t>веке</a:t>
            </a:r>
            <a:r>
              <a:rPr lang="en-US" altLang="ru-RU" sz="2000" dirty="0"/>
              <a:t> </a:t>
            </a:r>
            <a:r>
              <a:rPr lang="en-US" altLang="en-US" sz="2000" dirty="0"/>
              <a:t>вместе</a:t>
            </a:r>
            <a:r>
              <a:rPr lang="en-US" altLang="ru-RU" sz="2000" dirty="0"/>
              <a:t> </a:t>
            </a:r>
            <a:r>
              <a:rPr lang="en-US" altLang="en-US" sz="2000" dirty="0"/>
              <a:t>с</a:t>
            </a:r>
            <a:r>
              <a:rPr lang="en-US" altLang="ru-RU" sz="2000" dirty="0"/>
              <a:t> </a:t>
            </a:r>
            <a:r>
              <a:rPr lang="en-US" altLang="en-US" sz="2000" dirty="0"/>
              <a:t>созданием</a:t>
            </a:r>
            <a:r>
              <a:rPr lang="en-US" altLang="ru-RU" sz="2000" dirty="0"/>
              <a:t> </a:t>
            </a:r>
            <a:r>
              <a:rPr lang="en-US" altLang="en-US" sz="2000" dirty="0"/>
              <a:t>старославянской</a:t>
            </a:r>
            <a:r>
              <a:rPr lang="en-US" altLang="ru-RU" sz="2000" dirty="0"/>
              <a:t> </a:t>
            </a:r>
            <a:r>
              <a:rPr lang="en-US" altLang="en-US" sz="2000" dirty="0"/>
              <a:t>азбуки</a:t>
            </a:r>
            <a:r>
              <a:rPr lang="en-US" altLang="ru-RU" sz="2000" dirty="0"/>
              <a:t> </a:t>
            </a:r>
            <a:r>
              <a:rPr lang="en-US" altLang="en-US" sz="2000" dirty="0"/>
              <a:t>святыми</a:t>
            </a:r>
            <a:r>
              <a:rPr lang="en-US" altLang="ru-RU" sz="2000" dirty="0"/>
              <a:t> </a:t>
            </a:r>
            <a:r>
              <a:rPr lang="en-US" altLang="en-US" sz="2000" dirty="0"/>
              <a:t>Кириллом</a:t>
            </a:r>
            <a:r>
              <a:rPr lang="en-US" altLang="ru-RU" sz="2000" dirty="0"/>
              <a:t> </a:t>
            </a:r>
            <a:r>
              <a:rPr lang="en-US" altLang="en-US" sz="2000" dirty="0"/>
              <a:t>и</a:t>
            </a:r>
            <a:r>
              <a:rPr lang="en-US" altLang="ru-RU" sz="2000" dirty="0"/>
              <a:t> </a:t>
            </a:r>
            <a:r>
              <a:rPr lang="en-US" altLang="en-US" sz="2000" dirty="0"/>
              <a:t>Мефодием</a:t>
            </a:r>
            <a:r>
              <a:rPr lang="en-US" altLang="ru-RU" sz="2000" dirty="0"/>
              <a:t>. </a:t>
            </a:r>
            <a:r>
              <a:rPr lang="en-US" altLang="en-US" sz="2000" dirty="0"/>
              <a:t>Первоначально</a:t>
            </a:r>
            <a:r>
              <a:rPr lang="en-US" altLang="ru-RU" sz="2000" dirty="0"/>
              <a:t> </a:t>
            </a:r>
            <a:r>
              <a:rPr lang="en-US" altLang="en-US" sz="2000" dirty="0"/>
              <a:t>эта</a:t>
            </a:r>
            <a:r>
              <a:rPr lang="en-US" altLang="ru-RU" sz="2000" dirty="0"/>
              <a:t> </a:t>
            </a:r>
            <a:r>
              <a:rPr lang="en-US" altLang="en-US" sz="2000" dirty="0"/>
              <a:t>буква</a:t>
            </a:r>
            <a:r>
              <a:rPr lang="en-US" altLang="ru-RU" sz="2000" dirty="0"/>
              <a:t> </a:t>
            </a:r>
            <a:r>
              <a:rPr lang="en-US" altLang="en-US" sz="2000" dirty="0"/>
              <a:t>имела</a:t>
            </a:r>
            <a:r>
              <a:rPr lang="en-US" altLang="ru-RU" sz="2000" dirty="0"/>
              <a:t> </a:t>
            </a:r>
            <a:r>
              <a:rPr lang="en-US" altLang="en-US" sz="2000" dirty="0"/>
              <a:t>форму</a:t>
            </a:r>
            <a:r>
              <a:rPr lang="en-US" altLang="ru-RU" sz="2000" dirty="0"/>
              <a:t> </a:t>
            </a:r>
            <a:r>
              <a:rPr lang="en-US" altLang="en-US" sz="2000" dirty="0"/>
              <a:t>крестообразной</a:t>
            </a:r>
            <a:r>
              <a:rPr lang="en-US" altLang="ru-RU" sz="2000" dirty="0"/>
              <a:t> </a:t>
            </a:r>
            <a:r>
              <a:rPr lang="en-US" altLang="en-US" sz="2000" dirty="0"/>
              <a:t>фигуры</a:t>
            </a:r>
            <a:r>
              <a:rPr lang="en-US" altLang="ru-RU" sz="2000" dirty="0"/>
              <a:t>, </a:t>
            </a:r>
            <a:r>
              <a:rPr lang="en-US" altLang="en-US" sz="2000" dirty="0"/>
              <a:t>схожей</a:t>
            </a:r>
            <a:r>
              <a:rPr lang="en-US" altLang="ru-RU" sz="2000" dirty="0"/>
              <a:t> </a:t>
            </a:r>
            <a:r>
              <a:rPr lang="en-US" altLang="en-US" sz="2000" dirty="0"/>
              <a:t>с</a:t>
            </a:r>
            <a:r>
              <a:rPr lang="en-US" altLang="ru-RU" sz="2000" dirty="0"/>
              <a:t> </a:t>
            </a:r>
            <a:r>
              <a:rPr lang="en-US" altLang="en-US" sz="2000" dirty="0"/>
              <a:t>греческой</a:t>
            </a:r>
            <a:r>
              <a:rPr lang="en-US" altLang="ru-RU" sz="2000" dirty="0"/>
              <a:t> </a:t>
            </a:r>
            <a:r>
              <a:rPr lang="en-US" altLang="en-US" sz="2000" dirty="0"/>
              <a:t>буквой</a:t>
            </a:r>
            <a:r>
              <a:rPr lang="en-US" altLang="ru-RU" sz="2000" dirty="0"/>
              <a:t> π (</a:t>
            </a:r>
            <a:r>
              <a:rPr lang="" altLang="en-US" sz="2000" dirty="0"/>
              <a:t>«</a:t>
            </a:r>
            <a:r>
              <a:rPr lang="en-US" altLang="en-US" sz="2000" dirty="0"/>
              <a:t>пи</a:t>
            </a:r>
            <a:r>
              <a:rPr lang="" altLang="en-US" sz="2000" dirty="0"/>
              <a:t>»</a:t>
            </a:r>
            <a:r>
              <a:rPr lang="en-US" altLang="ru-RU" sz="2000" dirty="0"/>
              <a:t>).</a:t>
            </a:r>
            <a:endParaRPr lang="en-US" altLang="ru-RU" sz="2000" dirty="0"/>
          </a:p>
        </p:txBody>
      </p:sp>
      <p:pic>
        <p:nvPicPr>
          <p:cNvPr id="6" name="Изображение 5" descr="image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885" y="3140710"/>
            <a:ext cx="4804410" cy="2946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71450"/>
            <a:ext cx="9207500" cy="70408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315" y="-171450"/>
            <a:ext cx="5491480" cy="1430020"/>
          </a:xfrm>
        </p:spPr>
        <p:txBody>
          <a:bodyPr>
            <a:normAutofit fontScale="90000"/>
          </a:bodyPr>
          <a:lstStyle/>
          <a:p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Названия</a:t>
            </a:r>
            <a:r>
              <a:rPr lang="en-US" alt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</a:t>
            </a:r>
            <a:r>
              <a:rPr lang="en-US" alt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формы</a:t>
            </a:r>
            <a:r>
              <a:rPr lang="en-US" alt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буквы</a:t>
            </a:r>
            <a:b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215" y="980440"/>
            <a:ext cx="3540760" cy="5645150"/>
          </a:xfrm>
        </p:spPr>
        <p:txBody>
          <a:bodyPr>
            <a:normAutofit lnSpcReduction="20000"/>
          </a:bodyPr>
          <a:lstStyle/>
          <a:p>
            <a:pPr marL="342900" lvl="1" indent="-34290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>
              <a:buFont typeface="Wingdings" panose="05000000000000000000" pitchFamily="2" charset="2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именовалась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словом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«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покой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отражавшим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идею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стабильности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неподвижности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русской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кириллице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позицию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буквами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конца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XIX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века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её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написание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связано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рукописной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традицией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позже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оно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стандартизированным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печатной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буквы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позднее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прописью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6" name="Изображение 5" descr="1527157040_666772_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4345" y="692150"/>
            <a:ext cx="4612640" cy="51295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3655" y="-4445"/>
            <a:ext cx="9187815" cy="68624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460" y="-27305"/>
            <a:ext cx="8229600" cy="1348740"/>
          </a:xfrm>
        </p:spPr>
        <p:txBody>
          <a:bodyPr>
            <a:normAutofit/>
          </a:bodyPr>
          <a:lstStyle/>
          <a:p>
            <a:r>
              <a:rPr lang="en-US" altLang="en-US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Характеристика</a:t>
            </a:r>
            <a:r>
              <a:rPr lang="en-US" altLang="ru-RU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звука</a:t>
            </a:r>
            <a:r>
              <a:rPr lang="en-US" altLang="ru-RU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</a:t>
            </a:r>
            <a:r>
              <a:rPr lang="en-US" altLang="ru-RU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артикуляция</a:t>
            </a:r>
            <a:endParaRPr lang="en-US" altLang="en-US" sz="3200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605" y="836930"/>
            <a:ext cx="8134350" cy="4575810"/>
          </a:xfrm>
        </p:spPr>
        <p:txBody>
          <a:bodyPr>
            <a:normAutofit/>
          </a:bodyPr>
          <a:lstStyle/>
          <a:p>
            <a:pPr indent="720090" algn="l" fontAlgn="auto">
              <a:lnSpc>
                <a:spcPct val="90000"/>
              </a:lnSpc>
              <a:spcBef>
                <a:spcPts val="0"/>
              </a:spcBef>
              <a:buNone/>
            </a:pPr>
            <a:r>
              <a:rPr lang="en-US" altLang="en-US" sz="2400" dirty="0"/>
              <a:t>Звуковой</a:t>
            </a:r>
            <a:r>
              <a:rPr lang="en-US" altLang="ru-RU" sz="2400" dirty="0"/>
              <a:t> </a:t>
            </a:r>
            <a:r>
              <a:rPr lang="en-US" altLang="en-US" sz="2400" dirty="0"/>
              <a:t>символ</a:t>
            </a:r>
            <a:r>
              <a:rPr lang="en-US" altLang="ru-RU" sz="2400" dirty="0"/>
              <a:t> </a:t>
            </a:r>
            <a:r>
              <a:rPr lang="en-US" altLang="en-US" sz="2400" dirty="0"/>
              <a:t>буквы</a:t>
            </a:r>
            <a:r>
              <a:rPr lang="en-US" altLang="ru-RU" sz="2400" dirty="0"/>
              <a:t> </a:t>
            </a:r>
            <a:r>
              <a:rPr lang="" altLang="en-US" sz="2400" dirty="0"/>
              <a:t>«</a:t>
            </a:r>
            <a:r>
              <a:rPr lang="en-US" altLang="en-US" sz="2400" dirty="0"/>
              <a:t>П</a:t>
            </a:r>
            <a:r>
              <a:rPr lang="" altLang="en-US" sz="2400" dirty="0"/>
              <a:t>»</a:t>
            </a:r>
            <a:r>
              <a:rPr lang="en-US" altLang="ru-RU" sz="2400" dirty="0"/>
              <a:t> </a:t>
            </a:r>
            <a:r>
              <a:rPr lang="en-US" altLang="en-US" sz="2400" dirty="0"/>
              <a:t>относится</a:t>
            </a:r>
            <a:r>
              <a:rPr lang="en-US" altLang="ru-RU" sz="2400" dirty="0"/>
              <a:t> </a:t>
            </a:r>
            <a:r>
              <a:rPr lang="en-US" altLang="en-US" sz="2400" dirty="0"/>
              <a:t>к</a:t>
            </a:r>
            <a:r>
              <a:rPr lang="en-US" altLang="ru-RU" sz="2400" dirty="0"/>
              <a:t> </a:t>
            </a:r>
            <a:r>
              <a:rPr lang="en-US" altLang="en-US" sz="2400" dirty="0"/>
              <a:t>группе</a:t>
            </a:r>
            <a:r>
              <a:rPr lang="en-US" altLang="ru-RU" sz="2400" dirty="0"/>
              <a:t> </a:t>
            </a:r>
            <a:r>
              <a:rPr lang="en-US" altLang="en-US" sz="2400" dirty="0"/>
              <a:t>согласных</a:t>
            </a:r>
            <a:r>
              <a:rPr lang="en-US" altLang="ru-RU" sz="2400" dirty="0"/>
              <a:t> </a:t>
            </a:r>
            <a:r>
              <a:rPr lang="en-US" altLang="en-US" sz="2400" dirty="0"/>
              <a:t>звуков</a:t>
            </a:r>
            <a:r>
              <a:rPr lang="en-US" altLang="ru-RU" sz="2400" dirty="0"/>
              <a:t> </a:t>
            </a:r>
            <a:r>
              <a:rPr lang="en-US" altLang="en-US" sz="2400" dirty="0"/>
              <a:t>и</a:t>
            </a:r>
            <a:r>
              <a:rPr lang="en-US" altLang="ru-RU" sz="2400" dirty="0"/>
              <a:t> </a:t>
            </a:r>
            <a:r>
              <a:rPr lang="en-US" altLang="en-US" sz="2400" dirty="0"/>
              <a:t>произносится</a:t>
            </a:r>
            <a:r>
              <a:rPr lang="en-US" altLang="ru-RU" sz="2400" dirty="0"/>
              <a:t> </a:t>
            </a:r>
            <a:r>
              <a:rPr lang="en-US" altLang="en-US" sz="2400" dirty="0"/>
              <a:t>глухо</a:t>
            </a:r>
            <a:r>
              <a:rPr lang="en-US" altLang="ru-RU" sz="2400" dirty="0"/>
              <a:t>, </a:t>
            </a:r>
            <a:r>
              <a:rPr lang="en-US" altLang="en-US" sz="2400" dirty="0"/>
              <a:t>с</a:t>
            </a:r>
            <a:r>
              <a:rPr lang="en-US" altLang="ru-RU" sz="2400" dirty="0"/>
              <a:t> </a:t>
            </a:r>
            <a:r>
              <a:rPr lang="en-US" altLang="en-US" sz="2400" dirty="0"/>
              <a:t>сильным</a:t>
            </a:r>
            <a:r>
              <a:rPr lang="en-US" altLang="ru-RU" sz="2400" dirty="0"/>
              <a:t> </a:t>
            </a:r>
            <a:r>
              <a:rPr lang="en-US" altLang="en-US" sz="2400" dirty="0"/>
              <a:t>выдохом</a:t>
            </a:r>
            <a:r>
              <a:rPr lang="en-US" altLang="ru-RU" sz="2400" dirty="0"/>
              <a:t> </a:t>
            </a:r>
            <a:r>
              <a:rPr lang="en-US" altLang="en-US" sz="2400" dirty="0"/>
              <a:t>воздуха</a:t>
            </a:r>
            <a:r>
              <a:rPr lang="en-US" altLang="ru-RU" sz="2400" dirty="0"/>
              <a:t> </a:t>
            </a:r>
            <a:r>
              <a:rPr lang="en-US" altLang="en-US" sz="2400" dirty="0"/>
              <a:t>через</a:t>
            </a:r>
            <a:r>
              <a:rPr lang="en-US" altLang="ru-RU" sz="2400" dirty="0"/>
              <a:t> </a:t>
            </a:r>
            <a:r>
              <a:rPr lang="en-US" altLang="en-US" sz="2400" dirty="0"/>
              <a:t>сомкнутые</a:t>
            </a:r>
            <a:r>
              <a:rPr lang="en-US" altLang="ru-RU" sz="2400" dirty="0"/>
              <a:t> </a:t>
            </a:r>
            <a:r>
              <a:rPr lang="en-US" altLang="en-US" sz="2400" dirty="0"/>
              <a:t>губы</a:t>
            </a:r>
            <a:r>
              <a:rPr lang="en-US" altLang="ru-RU" sz="2400" dirty="0"/>
              <a:t>. </a:t>
            </a:r>
            <a:r>
              <a:rPr lang="en-US" altLang="en-US" sz="2400" dirty="0"/>
              <a:t>Артикуляционно</a:t>
            </a:r>
            <a:r>
              <a:rPr lang="en-US" altLang="ru-RU" sz="2400" dirty="0"/>
              <a:t> </a:t>
            </a:r>
            <a:r>
              <a:rPr lang="en-US" altLang="en-US" sz="2400" dirty="0"/>
              <a:t>этот</a:t>
            </a:r>
            <a:r>
              <a:rPr lang="en-US" altLang="ru-RU" sz="2400" dirty="0"/>
              <a:t> </a:t>
            </a:r>
            <a:r>
              <a:rPr lang="en-US" altLang="en-US" sz="2400" dirty="0"/>
              <a:t>звук</a:t>
            </a:r>
            <a:r>
              <a:rPr lang="en-US" altLang="ru-RU" sz="2400" dirty="0"/>
              <a:t> </a:t>
            </a:r>
            <a:r>
              <a:rPr lang="en-US" altLang="en-US" sz="2400" dirty="0"/>
              <a:t>характеризуется</a:t>
            </a:r>
            <a:r>
              <a:rPr lang="en-US" altLang="ru-RU" sz="2400" dirty="0"/>
              <a:t> </a:t>
            </a:r>
            <a:r>
              <a:rPr lang="en-US" altLang="en-US" sz="2400" dirty="0"/>
              <a:t>кратковременной</a:t>
            </a:r>
            <a:r>
              <a:rPr lang="en-US" altLang="ru-RU" sz="2400" dirty="0"/>
              <a:t> </a:t>
            </a:r>
            <a:r>
              <a:rPr lang="en-US" altLang="en-US" sz="2400" dirty="0"/>
              <a:t>задержкой</a:t>
            </a:r>
            <a:r>
              <a:rPr lang="en-US" altLang="ru-RU" sz="2400" dirty="0"/>
              <a:t> </a:t>
            </a:r>
            <a:r>
              <a:rPr lang="en-US" altLang="en-US" sz="2400" dirty="0"/>
              <a:t>потока</a:t>
            </a:r>
            <a:r>
              <a:rPr lang="en-US" altLang="ru-RU" sz="2400" dirty="0"/>
              <a:t> </a:t>
            </a:r>
            <a:r>
              <a:rPr lang="en-US" altLang="en-US" sz="2400" dirty="0"/>
              <a:t>воздуха</a:t>
            </a:r>
            <a:r>
              <a:rPr lang="en-US" altLang="ru-RU" sz="2400" dirty="0"/>
              <a:t> </a:t>
            </a:r>
            <a:r>
              <a:rPr lang="en-US" altLang="en-US" sz="2400" dirty="0"/>
              <a:t>губами</a:t>
            </a:r>
            <a:r>
              <a:rPr lang="en-US" altLang="ru-RU" sz="2400" dirty="0"/>
              <a:t> </a:t>
            </a:r>
            <a:r>
              <a:rPr lang="en-US" altLang="en-US" sz="2400" dirty="0"/>
              <a:t>перед</a:t>
            </a:r>
            <a:r>
              <a:rPr lang="en-US" altLang="ru-RU" sz="2400" dirty="0"/>
              <a:t> </a:t>
            </a:r>
            <a:r>
              <a:rPr lang="en-US" altLang="en-US" sz="2400" dirty="0"/>
              <a:t>резким</a:t>
            </a:r>
            <a:r>
              <a:rPr lang="en-US" altLang="ru-RU" sz="2400" dirty="0"/>
              <a:t> </a:t>
            </a:r>
            <a:r>
              <a:rPr lang="en-US" altLang="en-US" sz="2400" dirty="0"/>
              <a:t>раскрытием</a:t>
            </a:r>
            <a:r>
              <a:rPr lang="en-US" altLang="ru-RU" sz="2400" dirty="0"/>
              <a:t> </a:t>
            </a:r>
            <a:r>
              <a:rPr lang="en-US" altLang="en-US" sz="2400" dirty="0"/>
              <a:t>полости</a:t>
            </a:r>
            <a:r>
              <a:rPr lang="en-US" altLang="ru-RU" sz="2400" dirty="0"/>
              <a:t> </a:t>
            </a:r>
            <a:r>
              <a:rPr lang="en-US" altLang="en-US" sz="2400" dirty="0"/>
              <a:t>рта</a:t>
            </a:r>
            <a:r>
              <a:rPr lang="en-US" altLang="ru-RU" sz="2400" dirty="0"/>
              <a:t>.</a:t>
            </a:r>
            <a:endParaRPr lang="en-US" altLang="ru-RU" sz="2400" dirty="0"/>
          </a:p>
          <a:p>
            <a:pPr indent="720090" algn="l" fontAlgn="auto">
              <a:lnSpc>
                <a:spcPct val="90000"/>
              </a:lnSpc>
              <a:spcBef>
                <a:spcPts val="0"/>
              </a:spcBef>
              <a:buNone/>
            </a:pPr>
            <a:endParaRPr lang="en-US" altLang="ru-RU" sz="2400" dirty="0"/>
          </a:p>
        </p:txBody>
      </p:sp>
      <p:pic>
        <p:nvPicPr>
          <p:cNvPr id="5" name="Изображение 4" descr="Буква Пэ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95" y="3213100"/>
            <a:ext cx="4403725" cy="3303270"/>
          </a:xfrm>
          <a:prstGeom prst="rect">
            <a:avLst/>
          </a:prstGeom>
        </p:spPr>
      </p:pic>
      <p:pic>
        <p:nvPicPr>
          <p:cNvPr id="9" name="Изображение 8" descr="images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280" y="3140710"/>
            <a:ext cx="2909570" cy="33756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2070" y="-26035"/>
            <a:ext cx="9230995" cy="68935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360" y="260350"/>
            <a:ext cx="8229600" cy="1057910"/>
          </a:xfrm>
        </p:spPr>
        <p:txBody>
          <a:bodyPr>
            <a:normAutofit fontScale="90000"/>
          </a:bodyPr>
          <a:lstStyle/>
          <a:p>
            <a:pPr marL="342265" indent="-450215" algn="just" fontAlgn="base">
              <a:lnSpc>
                <a:spcPct val="90000"/>
              </a:lnSpc>
            </a:pP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6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5016"/>
            <a:ext cx="8229600" cy="411147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05" y="0"/>
            <a:ext cx="8479155" cy="1725295"/>
          </a:xfrm>
          <a:prstGeom prst="rect">
            <a:avLst/>
          </a:prstGeom>
        </p:spPr>
      </p:pic>
      <p:pic>
        <p:nvPicPr>
          <p:cNvPr id="7" name="Изображение 6" descr="bukva-p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" y="1844675"/>
            <a:ext cx="5334000" cy="4010025"/>
          </a:xfrm>
          <a:prstGeom prst="rect">
            <a:avLst/>
          </a:prstGeom>
        </p:spPr>
      </p:pic>
      <p:pic>
        <p:nvPicPr>
          <p:cNvPr id="8" name="Изображение 7" descr="images (1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7990" y="2645410"/>
            <a:ext cx="3228975" cy="21488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445" y="0"/>
            <a:ext cx="916686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895" y="192405"/>
            <a:ext cx="8229600" cy="103759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dirty="0">
                <a:solidFill>
                  <a:srgbClr val="FF0000"/>
                </a:solidFill>
              </a:rPr>
              <a:t>Написание</a:t>
            </a:r>
            <a:r>
              <a:rPr lang="en-US" altLang="ru-RU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rgbClr val="FF0000"/>
                </a:solidFill>
              </a:rPr>
              <a:t>буквы</a:t>
            </a:r>
            <a:br>
              <a:rPr lang="ru-RU" dirty="0">
                <a:solidFill>
                  <a:srgbClr val="FF0000"/>
                </a:solidFill>
              </a:rPr>
            </a:br>
            <a:endParaRPr lang="ru-RU" sz="2665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altLang="en-US" sz="2300" dirty="0"/>
              <a:t>Написание</a:t>
            </a:r>
            <a:r>
              <a:rPr lang="en-US" altLang="ru-RU" sz="2300" dirty="0"/>
              <a:t> </a:t>
            </a:r>
            <a:r>
              <a:rPr lang="en-US" altLang="en-US" sz="2300" dirty="0"/>
              <a:t>буквы</a:t>
            </a:r>
            <a:r>
              <a:rPr lang="en-US" altLang="ru-RU" sz="2300" dirty="0"/>
              <a:t> </a:t>
            </a:r>
            <a:r>
              <a:rPr lang="" altLang="en-US" sz="2300" dirty="0"/>
              <a:t>«</a:t>
            </a:r>
            <a:r>
              <a:rPr lang="en-US" altLang="en-US" sz="2300" dirty="0"/>
              <a:t>П</a:t>
            </a:r>
            <a:r>
              <a:rPr lang="" altLang="en-US" sz="2300" dirty="0"/>
              <a:t>»</a:t>
            </a:r>
            <a:r>
              <a:rPr lang="en-US" altLang="ru-RU" sz="2300" dirty="0"/>
              <a:t> </a:t>
            </a:r>
            <a:r>
              <a:rPr lang="en-US" altLang="en-US" sz="2300" dirty="0"/>
              <a:t>различается</a:t>
            </a:r>
            <a:r>
              <a:rPr lang="en-US" altLang="ru-RU" sz="2300" dirty="0"/>
              <a:t> </a:t>
            </a:r>
            <a:r>
              <a:rPr lang="en-US" altLang="en-US" sz="2300" dirty="0"/>
              <a:t>в</a:t>
            </a:r>
            <a:r>
              <a:rPr lang="en-US" altLang="ru-RU" sz="2300" dirty="0"/>
              <a:t> </a:t>
            </a:r>
            <a:r>
              <a:rPr lang="en-US" altLang="en-US" sz="2300" dirty="0"/>
              <a:t>зависимости</a:t>
            </a:r>
            <a:r>
              <a:rPr lang="en-US" altLang="ru-RU" sz="2300" dirty="0"/>
              <a:t> </a:t>
            </a:r>
            <a:r>
              <a:rPr lang="en-US" altLang="en-US" sz="2300" dirty="0"/>
              <a:t>от</a:t>
            </a:r>
            <a:r>
              <a:rPr lang="en-US" altLang="ru-RU" sz="2300" dirty="0"/>
              <a:t> </a:t>
            </a:r>
            <a:r>
              <a:rPr lang="en-US" altLang="en-US" sz="2300" dirty="0"/>
              <a:t>стиля</a:t>
            </a:r>
            <a:r>
              <a:rPr lang="en-US" altLang="ru-RU" sz="2300" dirty="0"/>
              <a:t> </a:t>
            </a:r>
            <a:r>
              <a:rPr lang="en-US" altLang="en-US" sz="2300" dirty="0"/>
              <a:t>письма</a:t>
            </a:r>
            <a:r>
              <a:rPr lang="en-US" altLang="ru-RU" sz="2300" dirty="0"/>
              <a:t>:</a:t>
            </a:r>
            <a:endParaRPr lang="en-US" altLang="ru-RU" sz="2300" dirty="0"/>
          </a:p>
          <a:p>
            <a:pPr algn="just">
              <a:buNone/>
            </a:pPr>
            <a:r>
              <a:rPr lang="en-US" altLang="en-US" sz="2300" b="1" dirty="0"/>
              <a:t>Печатная</a:t>
            </a:r>
            <a:r>
              <a:rPr lang="en-US" altLang="ru-RU" sz="2300" b="1" dirty="0"/>
              <a:t>:</a:t>
            </a:r>
            <a:r>
              <a:rPr lang="en-US" altLang="ru-RU" sz="2300" dirty="0"/>
              <a:t> </a:t>
            </a:r>
            <a:r>
              <a:rPr lang="en-US" altLang="en-US" sz="2300" dirty="0"/>
              <a:t>две</a:t>
            </a:r>
            <a:r>
              <a:rPr lang="en-US" altLang="ru-RU" sz="2300" dirty="0"/>
              <a:t> </a:t>
            </a:r>
            <a:r>
              <a:rPr lang="en-US" altLang="en-US" sz="2300" dirty="0"/>
              <a:t>вертикальные</a:t>
            </a:r>
            <a:r>
              <a:rPr lang="en-US" altLang="ru-RU" sz="2300" dirty="0"/>
              <a:t> </a:t>
            </a:r>
            <a:r>
              <a:rPr lang="en-US" altLang="en-US" sz="2300" dirty="0"/>
              <a:t>линии</a:t>
            </a:r>
            <a:r>
              <a:rPr lang="en-US" altLang="ru-RU" sz="2300" dirty="0"/>
              <a:t>, </a:t>
            </a:r>
            <a:r>
              <a:rPr lang="en-US" altLang="en-US" sz="2300" dirty="0"/>
              <a:t>соединённые</a:t>
            </a:r>
            <a:r>
              <a:rPr lang="en-US" altLang="ru-RU" sz="2300" dirty="0"/>
              <a:t> </a:t>
            </a:r>
            <a:r>
              <a:rPr lang="en-US" altLang="en-US" sz="2300" dirty="0"/>
              <a:t>горизонтальной</a:t>
            </a:r>
            <a:r>
              <a:rPr lang="en-US" altLang="ru-RU" sz="2300" dirty="0"/>
              <a:t> </a:t>
            </a:r>
            <a:r>
              <a:rPr lang="en-US" altLang="en-US" sz="2300" dirty="0"/>
              <a:t>перекладиной</a:t>
            </a:r>
            <a:r>
              <a:rPr lang="en-US" altLang="ru-RU" sz="2300" dirty="0"/>
              <a:t> </a:t>
            </a:r>
            <a:r>
              <a:rPr lang="en-US" altLang="en-US" sz="2300" dirty="0"/>
              <a:t>сверху</a:t>
            </a:r>
            <a:r>
              <a:rPr lang="en-US" altLang="ru-RU" sz="2300" dirty="0"/>
              <a:t>.</a:t>
            </a:r>
            <a:endParaRPr lang="en-US" altLang="ru-RU" sz="2300" dirty="0"/>
          </a:p>
          <a:p>
            <a:pPr algn="just">
              <a:buNone/>
            </a:pPr>
            <a:r>
              <a:rPr lang="en-US" altLang="en-US" sz="2300" b="1" dirty="0"/>
              <a:t>Пропись</a:t>
            </a:r>
            <a:r>
              <a:rPr lang="en-US" altLang="ru-RU" sz="2300" b="1" dirty="0"/>
              <a:t>: </a:t>
            </a:r>
            <a:r>
              <a:rPr lang="en-US" altLang="en-US" sz="2300" dirty="0"/>
              <a:t>начальное</a:t>
            </a:r>
            <a:r>
              <a:rPr lang="en-US" altLang="ru-RU" sz="2300" dirty="0"/>
              <a:t> </a:t>
            </a:r>
            <a:r>
              <a:rPr lang="en-US" altLang="en-US" sz="2300" dirty="0"/>
              <a:t>движение</a:t>
            </a:r>
            <a:r>
              <a:rPr lang="en-US" altLang="ru-RU" sz="2300" dirty="0"/>
              <a:t> </a:t>
            </a:r>
            <a:r>
              <a:rPr lang="en-US" altLang="en-US" sz="2300" dirty="0"/>
              <a:t>начинается</a:t>
            </a:r>
            <a:r>
              <a:rPr lang="en-US" altLang="ru-RU" sz="2300" dirty="0"/>
              <a:t> </a:t>
            </a:r>
            <a:r>
              <a:rPr lang="en-US" altLang="en-US" sz="2300" dirty="0"/>
              <a:t>снизу</a:t>
            </a:r>
            <a:r>
              <a:rPr lang="en-US" altLang="ru-RU" sz="2300" dirty="0"/>
              <a:t> </a:t>
            </a:r>
            <a:r>
              <a:rPr lang="en-US" altLang="en-US" sz="2300" dirty="0"/>
              <a:t>вверх</a:t>
            </a:r>
            <a:r>
              <a:rPr lang="en-US" altLang="ru-RU" sz="2300" dirty="0"/>
              <a:t>, </a:t>
            </a:r>
            <a:r>
              <a:rPr lang="en-US" altLang="en-US" sz="2300" dirty="0"/>
              <a:t>следуя</a:t>
            </a:r>
            <a:r>
              <a:rPr lang="en-US" altLang="ru-RU" sz="2300" dirty="0"/>
              <a:t> </a:t>
            </a:r>
            <a:r>
              <a:rPr lang="en-US" altLang="en-US" sz="2300" dirty="0"/>
              <a:t>плавному</a:t>
            </a:r>
            <a:r>
              <a:rPr lang="en-US" altLang="ru-RU" sz="2300" dirty="0"/>
              <a:t> </a:t>
            </a:r>
            <a:r>
              <a:rPr lang="en-US" altLang="en-US" sz="2300" dirty="0"/>
              <a:t>наклону</a:t>
            </a:r>
            <a:r>
              <a:rPr lang="en-US" altLang="ru-RU" sz="2300" dirty="0"/>
              <a:t> </a:t>
            </a:r>
            <a:r>
              <a:rPr lang="en-US" altLang="en-US" sz="2300" dirty="0"/>
              <a:t>линий</a:t>
            </a:r>
            <a:r>
              <a:rPr lang="en-US" altLang="ru-RU" sz="2300" dirty="0"/>
              <a:t>.</a:t>
            </a:r>
            <a:endParaRPr lang="en-US" altLang="ru-RU" sz="2300" dirty="0"/>
          </a:p>
        </p:txBody>
      </p:sp>
      <p:pic>
        <p:nvPicPr>
          <p:cNvPr id="5" name="Изображение 4" descr="Без названия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340" y="4004945"/>
            <a:ext cx="4364990" cy="244411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-19050"/>
            <a:ext cx="9168130" cy="7048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3835"/>
            <a:ext cx="8229600" cy="5922645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457200" y="116840"/>
            <a:ext cx="8361045" cy="6538595"/>
          </a:xfrm>
          <a:prstGeom prst="rect">
            <a:avLst/>
          </a:prstGeom>
        </p:spPr>
        <p:txBody>
          <a:bodyPr>
            <a:noAutofit/>
          </a:bodyPr>
          <a:p>
            <a:pPr marL="342265" indent="-457200" algn="ctr" fontAlgn="auto"/>
            <a:r>
              <a:rPr lang="en-US" altLang="en-US" sz="2000" b="1" i="0">
                <a:solidFill>
                  <a:srgbClr val="FF0000"/>
                </a:solidFill>
                <a:ea typeface="Roboto"/>
                <a:cs typeface="+mn-lt"/>
              </a:rPr>
              <a:t>Место</a:t>
            </a:r>
            <a:r>
              <a:rPr lang="en-US" altLang="ru-RU" sz="2000" b="1" i="0">
                <a:solidFill>
                  <a:srgbClr val="FF0000"/>
                </a:solidFill>
                <a:ea typeface="Roboto"/>
                <a:cs typeface="+mn-lt"/>
              </a:rPr>
              <a:t> </a:t>
            </a:r>
            <a:r>
              <a:rPr lang="en-US" altLang="en-US" sz="2000" b="1" i="0">
                <a:solidFill>
                  <a:srgbClr val="FF0000"/>
                </a:solidFill>
                <a:ea typeface="Roboto"/>
                <a:cs typeface="+mn-lt"/>
              </a:rPr>
              <a:t>буквы</a:t>
            </a:r>
            <a:r>
              <a:rPr lang="en-US" altLang="ru-RU" sz="2000" b="1" i="0">
                <a:solidFill>
                  <a:srgbClr val="FF0000"/>
                </a:solidFill>
                <a:ea typeface="Roboto"/>
                <a:cs typeface="+mn-lt"/>
              </a:rPr>
              <a:t> </a:t>
            </a:r>
            <a:r>
              <a:rPr lang="en-US" altLang="en-US" sz="2000" b="1" i="0">
                <a:solidFill>
                  <a:srgbClr val="FF0000"/>
                </a:solidFill>
                <a:ea typeface="Roboto"/>
                <a:cs typeface="+mn-lt"/>
              </a:rPr>
              <a:t>в</a:t>
            </a:r>
            <a:r>
              <a:rPr lang="en-US" altLang="ru-RU" sz="2000" b="1" i="0">
                <a:solidFill>
                  <a:srgbClr val="FF0000"/>
                </a:solidFill>
                <a:ea typeface="Roboto"/>
                <a:cs typeface="+mn-lt"/>
              </a:rPr>
              <a:t> </a:t>
            </a:r>
            <a:r>
              <a:rPr lang="en-US" altLang="en-US" sz="2000" b="1" i="0">
                <a:solidFill>
                  <a:srgbClr val="FF0000"/>
                </a:solidFill>
                <a:ea typeface="Roboto"/>
                <a:cs typeface="+mn-lt"/>
              </a:rPr>
              <a:t>современном</a:t>
            </a:r>
            <a:r>
              <a:rPr lang="en-US" altLang="ru-RU" sz="2000" b="1" i="0">
                <a:solidFill>
                  <a:srgbClr val="FF0000"/>
                </a:solidFill>
                <a:ea typeface="Roboto"/>
                <a:cs typeface="+mn-lt"/>
              </a:rPr>
              <a:t> </a:t>
            </a:r>
            <a:r>
              <a:rPr lang="en-US" altLang="en-US" sz="2000" b="1" i="0">
                <a:solidFill>
                  <a:srgbClr val="FF0000"/>
                </a:solidFill>
                <a:ea typeface="Roboto"/>
                <a:cs typeface="+mn-lt"/>
              </a:rPr>
              <a:t>алфавите</a:t>
            </a:r>
            <a:endParaRPr lang="en-US" altLang="en-US" sz="2000" b="1" i="0">
              <a:solidFill>
                <a:srgbClr val="FF0000"/>
              </a:solidFill>
              <a:ea typeface="Roboto"/>
              <a:cs typeface="+mn-lt"/>
            </a:endParaRPr>
          </a:p>
          <a:p>
            <a:pPr marL="342265" indent="-457200" algn="ctr" fontAlgn="auto"/>
            <a:endParaRPr lang="en-US" altLang="en-US" sz="2000" b="0" i="0">
              <a:solidFill>
                <a:srgbClr val="000000"/>
              </a:solidFill>
              <a:ea typeface="Roboto"/>
              <a:cs typeface="+mn-lt"/>
            </a:endParaRPr>
          </a:p>
          <a:p>
            <a:pPr marL="342265" indent="457200" algn="l" fontAlgn="auto"/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Сегодня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буква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" altLang="en-US" sz="2000" b="0" i="0">
                <a:solidFill>
                  <a:srgbClr val="000000"/>
                </a:solidFill>
                <a:ea typeface="Roboto"/>
                <a:cs typeface="+mn-lt"/>
              </a:rPr>
              <a:t>«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П</a:t>
            </a:r>
            <a:r>
              <a:rPr lang="" altLang="en-US" sz="2000" b="0" i="0">
                <a:solidFill>
                  <a:srgbClr val="000000"/>
                </a:solidFill>
                <a:ea typeface="Roboto"/>
                <a:cs typeface="+mn-lt"/>
              </a:rPr>
              <a:t>»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расположена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на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17-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й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позиции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в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современной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версии</a:t>
            </a:r>
            <a:r>
              <a:rPr lang="ru-RU" altLang="en-US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русского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алфавита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,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сохранив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своё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историческое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значение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и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роль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во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многих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словах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и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выражениях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русского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 </a:t>
            </a:r>
            <a:r>
              <a:rPr lang="en-US" altLang="en-US" sz="2000" b="0" i="0">
                <a:solidFill>
                  <a:srgbClr val="000000"/>
                </a:solidFill>
                <a:ea typeface="Roboto"/>
                <a:cs typeface="+mn-lt"/>
              </a:rPr>
              <a:t>языка</a:t>
            </a:r>
            <a:r>
              <a:rPr lang="en-US" altLang="ru-RU" sz="2000" b="0" i="0">
                <a:solidFill>
                  <a:srgbClr val="000000"/>
                </a:solidFill>
                <a:ea typeface="Roboto"/>
                <a:cs typeface="+mn-lt"/>
              </a:rPr>
              <a:t>.</a:t>
            </a:r>
            <a:endParaRPr sz="2000" b="0" i="0">
              <a:solidFill>
                <a:srgbClr val="000000"/>
              </a:solidFill>
              <a:ea typeface="Roboto"/>
              <a:cs typeface="+mn-lt"/>
            </a:endParaRPr>
          </a:p>
        </p:txBody>
      </p:sp>
      <p:pic>
        <p:nvPicPr>
          <p:cNvPr id="6" name="Изображение 5" descr="alfavit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585" y="2095500"/>
            <a:ext cx="4876800" cy="4762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-635"/>
            <a:ext cx="9144635" cy="68935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115" y="-635"/>
            <a:ext cx="8229600" cy="1224280"/>
          </a:xfrm>
        </p:spPr>
        <p:txBody>
          <a:bodyPr>
            <a:normAutofit fontScale="90000"/>
          </a:bodyPr>
          <a:lstStyle/>
          <a:p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700" b="1" dirty="0">
                <a:solidFill>
                  <a:srgbClr val="FF0000"/>
                </a:solidFill>
                <a:sym typeface="+mn-ea"/>
              </a:rPr>
              <a:t>Интересные</a:t>
            </a:r>
            <a:r>
              <a:rPr lang="en-US" altLang="ru-RU" sz="27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2700" b="1" dirty="0">
                <a:solidFill>
                  <a:srgbClr val="FF0000"/>
                </a:solidFill>
                <a:sym typeface="+mn-ea"/>
              </a:rPr>
              <a:t>факты</a:t>
            </a:r>
            <a:r>
              <a:rPr lang="en-US" altLang="ru-RU" sz="27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2700" b="1" dirty="0">
                <a:solidFill>
                  <a:srgbClr val="FF0000"/>
                </a:solidFill>
                <a:sym typeface="+mn-ea"/>
              </a:rPr>
              <a:t>о</a:t>
            </a:r>
            <a:r>
              <a:rPr lang="en-US" altLang="ru-RU" sz="27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2700" b="1" dirty="0">
                <a:solidFill>
                  <a:srgbClr val="FF0000"/>
                </a:solidFill>
                <a:sym typeface="+mn-ea"/>
              </a:rPr>
              <a:t>букве</a:t>
            </a:r>
            <a:r>
              <a:rPr lang="en-US" altLang="ru-RU" sz="27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2700" b="1" dirty="0">
                <a:solidFill>
                  <a:srgbClr val="FF0000"/>
                </a:solidFill>
                <a:sym typeface="+mn-ea"/>
              </a:rPr>
              <a:t>«П»</a:t>
            </a:r>
            <a:b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8040" y="3213100"/>
            <a:ext cx="7082155" cy="3840480"/>
          </a:xfrm>
        </p:spPr>
        <p:txBody>
          <a:bodyPr>
            <a:normAutofit lnSpcReduction="10000"/>
          </a:bodyPr>
          <a:lstStyle/>
          <a:p>
            <a:pPr marL="342265" indent="457200" algn="l" fontAlgn="auto">
              <a:spcBef>
                <a:spcPts val="0"/>
              </a:spcBef>
              <a:buNone/>
            </a:pPr>
            <a:endParaRPr lang="ru-RU" sz="2400" dirty="0"/>
          </a:p>
          <a:p>
            <a:pPr marL="342265" indent="457200" algn="l" fontAlgn="auto">
              <a:spcBef>
                <a:spcPts val="0"/>
              </a:spcBef>
              <a:buNone/>
            </a:pPr>
            <a:endParaRPr lang="ru-RU" sz="2400" dirty="0"/>
          </a:p>
          <a:p>
            <a:pPr marL="342265" indent="457200" algn="l" fontAlgn="auto">
              <a:spcBef>
                <a:spcPts val="0"/>
              </a:spcBef>
              <a:buNone/>
            </a:pPr>
            <a:r>
              <a:rPr lang="en-US" altLang="en-US" sz="2400" i="1" dirty="0"/>
              <a:t>Буква</a:t>
            </a:r>
            <a:r>
              <a:rPr lang="en-US" altLang="ru-RU" sz="2400" i="1" dirty="0"/>
              <a:t> </a:t>
            </a:r>
            <a:r>
              <a:rPr lang="" altLang="en-US" sz="2400" i="1" dirty="0"/>
              <a:t>«</a:t>
            </a:r>
            <a:r>
              <a:rPr lang="en-US" altLang="en-US" sz="2400" i="1" dirty="0"/>
              <a:t>П</a:t>
            </a:r>
            <a:r>
              <a:rPr lang="" altLang="en-US" sz="2400" i="1" dirty="0"/>
              <a:t>»</a:t>
            </a:r>
            <a:r>
              <a:rPr lang="en-US" altLang="ru-RU" sz="2400" dirty="0"/>
              <a:t> </a:t>
            </a:r>
            <a:r>
              <a:rPr lang="en-US" altLang="en-US" sz="2400" dirty="0"/>
              <a:t>имеет</a:t>
            </a:r>
            <a:r>
              <a:rPr lang="en-US" altLang="ru-RU" sz="2400" dirty="0"/>
              <a:t> </a:t>
            </a:r>
            <a:r>
              <a:rPr lang="en-US" altLang="en-US" sz="2400" dirty="0"/>
              <a:t>отношение</a:t>
            </a:r>
            <a:r>
              <a:rPr lang="en-US" altLang="ru-RU" sz="2400" dirty="0"/>
              <a:t> </a:t>
            </a:r>
            <a:r>
              <a:rPr lang="en-US" altLang="en-US" sz="2400" dirty="0"/>
              <a:t>к</a:t>
            </a:r>
            <a:r>
              <a:rPr lang="en-US" altLang="ru-RU" sz="2400" dirty="0"/>
              <a:t> </a:t>
            </a:r>
            <a:r>
              <a:rPr lang="en-US" altLang="en-US" sz="2400" dirty="0"/>
              <a:t>многим</a:t>
            </a:r>
            <a:r>
              <a:rPr lang="en-US" altLang="ru-RU" sz="2400" dirty="0"/>
              <a:t> </a:t>
            </a:r>
            <a:r>
              <a:rPr lang="en-US" altLang="en-US" sz="2400" dirty="0"/>
              <a:t>русским</a:t>
            </a:r>
            <a:r>
              <a:rPr lang="en-US" altLang="ru-RU" sz="2400" dirty="0"/>
              <a:t> </a:t>
            </a:r>
            <a:r>
              <a:rPr lang="en-US" altLang="en-US" sz="2400" dirty="0"/>
              <a:t>пословицам</a:t>
            </a:r>
            <a:r>
              <a:rPr lang="en-US" altLang="ru-RU" sz="2400" dirty="0"/>
              <a:t> </a:t>
            </a:r>
            <a:r>
              <a:rPr lang="en-US" altLang="en-US" sz="2400" dirty="0"/>
              <a:t>и</a:t>
            </a:r>
            <a:r>
              <a:rPr lang="en-US" altLang="ru-RU" sz="2400" dirty="0"/>
              <a:t> </a:t>
            </a:r>
            <a:r>
              <a:rPr lang="en-US" altLang="en-US" sz="2400" dirty="0"/>
              <a:t>поговоркам</a:t>
            </a:r>
            <a:r>
              <a:rPr lang="en-US" altLang="ru-RU" sz="2400" dirty="0"/>
              <a:t>: </a:t>
            </a:r>
            <a:r>
              <a:rPr lang="" altLang="en-US" sz="2400" dirty="0"/>
              <a:t>«</a:t>
            </a:r>
            <a:r>
              <a:rPr lang="en-US" altLang="en-US" sz="2400" dirty="0"/>
              <a:t>Кто</a:t>
            </a:r>
            <a:r>
              <a:rPr lang="en-US" altLang="ru-RU" sz="2400" dirty="0"/>
              <a:t> </a:t>
            </a:r>
            <a:r>
              <a:rPr lang="en-US" altLang="en-US" sz="2400" dirty="0"/>
              <a:t>рано</a:t>
            </a:r>
            <a:r>
              <a:rPr lang="en-US" altLang="ru-RU" sz="2400" dirty="0"/>
              <a:t> </a:t>
            </a:r>
            <a:r>
              <a:rPr lang="en-US" altLang="en-US" sz="2400" dirty="0"/>
              <a:t>встаёт</a:t>
            </a:r>
            <a:r>
              <a:rPr lang="en-US" altLang="ru-RU" sz="2400" dirty="0"/>
              <a:t>, </a:t>
            </a:r>
            <a:r>
              <a:rPr lang="en-US" altLang="en-US" sz="2400" dirty="0"/>
              <a:t>тому</a:t>
            </a:r>
            <a:r>
              <a:rPr lang="en-US" altLang="ru-RU" sz="2400" dirty="0"/>
              <a:t> </a:t>
            </a:r>
            <a:r>
              <a:rPr lang="en-US" altLang="en-US" sz="2400" dirty="0"/>
              <a:t>бог</a:t>
            </a:r>
            <a:r>
              <a:rPr lang="en-US" altLang="ru-RU" sz="2400" dirty="0"/>
              <a:t> </a:t>
            </a:r>
            <a:r>
              <a:rPr lang="en-US" altLang="en-US" sz="2400" dirty="0"/>
              <a:t>даёт</a:t>
            </a:r>
            <a:r>
              <a:rPr lang="" altLang="en-US" sz="2400" dirty="0"/>
              <a:t>»</a:t>
            </a:r>
            <a:r>
              <a:rPr lang="en-US" altLang="ru-RU" sz="2400" dirty="0"/>
              <a:t>, </a:t>
            </a:r>
            <a:r>
              <a:rPr lang="" altLang="en-US" sz="2400" dirty="0"/>
              <a:t>«</a:t>
            </a:r>
            <a:r>
              <a:rPr lang="en-US" altLang="en-US" sz="2400" dirty="0"/>
              <a:t>Под</a:t>
            </a:r>
            <a:r>
              <a:rPr lang="en-US" altLang="ru-RU" sz="2400" dirty="0"/>
              <a:t> </a:t>
            </a:r>
            <a:r>
              <a:rPr lang="en-US" altLang="en-US" sz="2400" dirty="0"/>
              <a:t>лежачий</a:t>
            </a:r>
            <a:r>
              <a:rPr lang="en-US" altLang="ru-RU" sz="2400" dirty="0"/>
              <a:t> </a:t>
            </a:r>
            <a:r>
              <a:rPr lang="en-US" altLang="en-US" sz="2400" dirty="0"/>
              <a:t>камень</a:t>
            </a:r>
            <a:r>
              <a:rPr lang="en-US" altLang="ru-RU" sz="2400" dirty="0"/>
              <a:t> </a:t>
            </a:r>
            <a:r>
              <a:rPr lang="en-US" altLang="en-US" sz="2400" dirty="0"/>
              <a:t>вода</a:t>
            </a:r>
            <a:r>
              <a:rPr lang="en-US" altLang="ru-RU" sz="2400" dirty="0"/>
              <a:t> </a:t>
            </a:r>
            <a:r>
              <a:rPr lang="en-US" altLang="en-US" sz="2400" dirty="0"/>
              <a:t>не</a:t>
            </a:r>
            <a:r>
              <a:rPr lang="en-US" altLang="ru-RU" sz="2400" dirty="0"/>
              <a:t> </a:t>
            </a:r>
            <a:r>
              <a:rPr lang="en-US" altLang="en-US" sz="2400" dirty="0"/>
              <a:t>течёт</a:t>
            </a:r>
            <a:r>
              <a:rPr lang="" altLang="en-US" sz="2400" dirty="0"/>
              <a:t>»</a:t>
            </a:r>
            <a:r>
              <a:rPr lang="en-US" altLang="ru-RU" sz="2400" dirty="0"/>
              <a:t>.</a:t>
            </a:r>
            <a:endParaRPr lang="en-US" altLang="ru-RU" sz="2400" dirty="0"/>
          </a:p>
          <a:p>
            <a:pPr marL="342265" indent="457200" algn="l" fontAlgn="auto">
              <a:spcBef>
                <a:spcPts val="0"/>
              </a:spcBef>
              <a:buNone/>
            </a:pPr>
            <a:r>
              <a:rPr lang="en-US" altLang="en-US" sz="2400" i="1" dirty="0"/>
              <a:t>Слово</a:t>
            </a:r>
            <a:r>
              <a:rPr lang="en-US" altLang="ru-RU" sz="2400" i="1" dirty="0"/>
              <a:t> </a:t>
            </a:r>
            <a:r>
              <a:rPr lang="" altLang="en-US" sz="2400" i="1" dirty="0"/>
              <a:t>«</a:t>
            </a:r>
            <a:r>
              <a:rPr lang="en-US" altLang="en-US" sz="2400" i="1" dirty="0"/>
              <a:t>пирог</a:t>
            </a:r>
            <a:r>
              <a:rPr lang="" altLang="en-US" sz="2400" i="1" dirty="0"/>
              <a:t>»</a:t>
            </a:r>
            <a:r>
              <a:rPr lang="en-US" altLang="ru-RU" sz="2400" dirty="0"/>
              <a:t> </a:t>
            </a:r>
            <a:r>
              <a:rPr lang="en-US" altLang="en-US" sz="2400" dirty="0"/>
              <a:t>традиционно</a:t>
            </a:r>
            <a:r>
              <a:rPr lang="en-US" altLang="ru-RU" sz="2400" dirty="0"/>
              <a:t> </a:t>
            </a:r>
            <a:r>
              <a:rPr lang="en-US" altLang="en-US" sz="2400" dirty="0"/>
              <a:t>используется</a:t>
            </a:r>
            <a:r>
              <a:rPr lang="en-US" altLang="ru-RU" sz="2400" dirty="0"/>
              <a:t> </a:t>
            </a:r>
            <a:r>
              <a:rPr lang="en-US" altLang="en-US" sz="2400" dirty="0"/>
              <a:t>в</a:t>
            </a:r>
            <a:r>
              <a:rPr lang="en-US" altLang="ru-RU" sz="2400" dirty="0"/>
              <a:t> </a:t>
            </a:r>
            <a:r>
              <a:rPr lang="en-US" altLang="en-US" sz="2400" dirty="0"/>
              <a:t>загадках</a:t>
            </a:r>
            <a:r>
              <a:rPr lang="en-US" altLang="ru-RU" sz="2400" dirty="0"/>
              <a:t>, </a:t>
            </a:r>
            <a:r>
              <a:rPr lang="en-US" altLang="en-US" sz="2400" dirty="0"/>
              <a:t>подчеркивая</a:t>
            </a:r>
            <a:r>
              <a:rPr lang="en-US" altLang="ru-RU" sz="2400" dirty="0"/>
              <a:t> </a:t>
            </a:r>
            <a:r>
              <a:rPr lang="en-US" altLang="en-US" sz="2400" dirty="0"/>
              <a:t>особенности</a:t>
            </a:r>
            <a:r>
              <a:rPr lang="en-US" altLang="ru-RU" sz="2400" dirty="0"/>
              <a:t> </a:t>
            </a:r>
            <a:r>
              <a:rPr lang="en-US" altLang="en-US" sz="2400" dirty="0"/>
              <a:t>написания</a:t>
            </a:r>
            <a:r>
              <a:rPr lang="en-US" altLang="ru-RU" sz="2400" dirty="0"/>
              <a:t> </a:t>
            </a:r>
            <a:r>
              <a:rPr lang="en-US" altLang="en-US" sz="2400" dirty="0"/>
              <a:t>буквы</a:t>
            </a:r>
            <a:r>
              <a:rPr lang="en-US" altLang="ru-RU" sz="2400" dirty="0"/>
              <a:t> </a:t>
            </a:r>
            <a:r>
              <a:rPr lang="" altLang="en-US" sz="2400" dirty="0"/>
              <a:t>«</a:t>
            </a:r>
            <a:r>
              <a:rPr lang="en-US" altLang="en-US" sz="2400" dirty="0"/>
              <a:t>П</a:t>
            </a:r>
            <a:r>
              <a:rPr lang="" altLang="en-US" sz="2400" dirty="0"/>
              <a:t>»</a:t>
            </a:r>
            <a:r>
              <a:rPr lang="en-US" altLang="ru-RU" sz="2400" dirty="0"/>
              <a:t>: </a:t>
            </a:r>
            <a:r>
              <a:rPr lang="" altLang="en-US" sz="2400" dirty="0"/>
              <a:t>«</a:t>
            </a:r>
            <a:r>
              <a:rPr lang="en-US" altLang="en-US" sz="2400" dirty="0"/>
              <a:t>Что</a:t>
            </a:r>
            <a:r>
              <a:rPr lang="en-US" altLang="ru-RU" sz="2400" dirty="0"/>
              <a:t> </a:t>
            </a:r>
            <a:r>
              <a:rPr lang="en-US" altLang="en-US" sz="2400" dirty="0"/>
              <a:t>круглое</a:t>
            </a:r>
            <a:r>
              <a:rPr lang="en-US" altLang="ru-RU" sz="2400" dirty="0"/>
              <a:t> </a:t>
            </a:r>
            <a:r>
              <a:rPr lang="en-US" altLang="en-US" sz="2400" dirty="0"/>
              <a:t>да</a:t>
            </a:r>
            <a:r>
              <a:rPr lang="en-US" altLang="ru-RU" sz="2400" dirty="0"/>
              <a:t> </a:t>
            </a:r>
            <a:r>
              <a:rPr lang="en-US" altLang="en-US" sz="2400" dirty="0"/>
              <a:t>сладкое</a:t>
            </a:r>
            <a:r>
              <a:rPr lang="en-US" altLang="ru-RU" sz="2400" dirty="0"/>
              <a:t>, </a:t>
            </a:r>
            <a:r>
              <a:rPr lang="en-US" altLang="en-US" sz="2400" dirty="0"/>
              <a:t>что</a:t>
            </a:r>
            <a:r>
              <a:rPr lang="en-US" altLang="ru-RU" sz="2400" dirty="0"/>
              <a:t> </a:t>
            </a:r>
            <a:r>
              <a:rPr lang="en-US" altLang="en-US" sz="2400" dirty="0"/>
              <a:t>бабушка</a:t>
            </a:r>
            <a:r>
              <a:rPr lang="en-US" altLang="ru-RU" sz="2400" dirty="0"/>
              <a:t> </a:t>
            </a:r>
            <a:r>
              <a:rPr lang="en-US" altLang="en-US" sz="2400" dirty="0"/>
              <a:t>испечёт</a:t>
            </a:r>
            <a:r>
              <a:rPr lang="en-US" altLang="ru-RU" sz="2400" dirty="0"/>
              <a:t>?</a:t>
            </a:r>
            <a:r>
              <a:rPr lang="" altLang="en-US" sz="2400" dirty="0"/>
              <a:t>»</a:t>
            </a:r>
            <a:endParaRPr lang="" altLang="en-US" sz="2400" dirty="0"/>
          </a:p>
        </p:txBody>
      </p:sp>
      <p:pic>
        <p:nvPicPr>
          <p:cNvPr id="9" name="Изображение 8" descr="unnam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020" y="908685"/>
            <a:ext cx="3590925" cy="26930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6515" y="0"/>
            <a:ext cx="9212580" cy="685736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95" y="620078"/>
            <a:ext cx="8229600" cy="868346"/>
          </a:xfrm>
        </p:spPr>
        <p:txBody>
          <a:bodyPr>
            <a:no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  <a:sym typeface="+mn-ea"/>
              </a:rPr>
              <a:t>Загадка</a:t>
            </a:r>
            <a:r>
              <a:rPr lang="en-US" altLang="ru-RU" sz="24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2400" b="1" dirty="0">
                <a:solidFill>
                  <a:srgbClr val="FF0000"/>
                </a:solidFill>
                <a:sym typeface="+mn-ea"/>
              </a:rPr>
              <a:t>о</a:t>
            </a:r>
            <a:r>
              <a:rPr lang="en-US" altLang="ru-RU" sz="24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2400" b="1" dirty="0">
                <a:solidFill>
                  <a:srgbClr val="FF0000"/>
                </a:solidFill>
                <a:sym typeface="+mn-ea"/>
              </a:rPr>
              <a:t>букве</a:t>
            </a:r>
            <a:r>
              <a:rPr lang="en-US" altLang="ru-RU" sz="24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2400" b="1" dirty="0">
                <a:solidFill>
                  <a:srgbClr val="FF0000"/>
                </a:solidFill>
                <a:sym typeface="+mn-ea"/>
              </a:rPr>
              <a:t>«П»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05" y="1700530"/>
            <a:ext cx="8229600" cy="4871720"/>
          </a:xfrm>
        </p:spPr>
        <p:txBody>
          <a:bodyPr>
            <a:normAutofit/>
          </a:bodyPr>
          <a:lstStyle/>
          <a:p>
            <a:pPr indent="342265" fontAlgn="auto">
              <a:spcBef>
                <a:spcPts val="0"/>
              </a:spcBef>
              <a:buNone/>
            </a:pPr>
            <a:r>
              <a:rPr lang="en-US" altLang="en-US" sz="2400" dirty="0"/>
              <a:t>Что</a:t>
            </a:r>
            <a:r>
              <a:rPr lang="en-US" altLang="ru-RU" sz="2400" dirty="0"/>
              <a:t> </a:t>
            </a:r>
            <a:r>
              <a:rPr lang="en-US" altLang="en-US" sz="2400" dirty="0"/>
              <a:t>два</a:t>
            </a:r>
            <a:r>
              <a:rPr lang="en-US" altLang="ru-RU" sz="2400" dirty="0"/>
              <a:t> </a:t>
            </a:r>
            <a:r>
              <a:rPr lang="en-US" altLang="en-US" sz="2400" dirty="0"/>
              <a:t>раза</a:t>
            </a:r>
            <a:r>
              <a:rPr lang="en-US" altLang="ru-RU" sz="2400" dirty="0"/>
              <a:t> </a:t>
            </a:r>
            <a:r>
              <a:rPr lang="en-US" altLang="en-US" sz="2400" dirty="0"/>
              <a:t>поднялось</a:t>
            </a:r>
            <a:r>
              <a:rPr lang="en-US" altLang="ru-RU" sz="2400" dirty="0"/>
              <a:t> </a:t>
            </a:r>
            <a:r>
              <a:rPr lang="en-US" altLang="en-US" sz="2400" dirty="0"/>
              <a:t>и</a:t>
            </a:r>
            <a:r>
              <a:rPr lang="en-US" altLang="ru-RU" sz="2400" dirty="0"/>
              <a:t> </a:t>
            </a:r>
            <a:r>
              <a:rPr lang="en-US" altLang="en-US" sz="2400" dirty="0"/>
              <a:t>один</a:t>
            </a:r>
            <a:r>
              <a:rPr lang="en-US" altLang="ru-RU" sz="2400" dirty="0"/>
              <a:t> </a:t>
            </a:r>
            <a:r>
              <a:rPr lang="en-US" altLang="en-US" sz="2400" dirty="0"/>
              <a:t>раз</a:t>
            </a:r>
            <a:r>
              <a:rPr lang="en-US" altLang="ru-RU" sz="2400" dirty="0"/>
              <a:t> </a:t>
            </a:r>
            <a:r>
              <a:rPr lang="en-US" altLang="en-US" sz="2400" dirty="0"/>
              <a:t>опустилось</a:t>
            </a:r>
            <a:r>
              <a:rPr lang="en-US" altLang="ru-RU" sz="2400" dirty="0"/>
              <a:t>?</a:t>
            </a:r>
            <a:r>
              <a:rPr lang="" altLang="en-US" sz="2400" dirty="0"/>
              <a:t> </a:t>
            </a:r>
            <a:endParaRPr lang="" altLang="en-US" sz="2400" dirty="0"/>
          </a:p>
          <a:p>
            <a:pPr indent="342265" fontAlgn="auto">
              <a:spcBef>
                <a:spcPts val="0"/>
              </a:spcBef>
              <a:buNone/>
            </a:pPr>
            <a:r>
              <a:rPr lang="en-US" altLang="ru-RU" sz="2400" dirty="0"/>
              <a:t>(</a:t>
            </a:r>
            <a:r>
              <a:rPr lang="en-US" altLang="en-US" sz="2400" dirty="0"/>
              <a:t>Ответ</a:t>
            </a:r>
            <a:r>
              <a:rPr lang="en-US" altLang="ru-RU" sz="2400" dirty="0"/>
              <a:t>: </a:t>
            </a:r>
            <a:r>
              <a:rPr lang="en-US" altLang="en-US" sz="2400" dirty="0"/>
              <a:t>Печка</a:t>
            </a:r>
            <a:r>
              <a:rPr lang="en-US" altLang="ru-RU" sz="2400" dirty="0"/>
              <a:t>)(</a:t>
            </a:r>
            <a:r>
              <a:rPr lang="en-US" altLang="en-US" sz="2400" dirty="0"/>
              <a:t>подразумевается</a:t>
            </a:r>
            <a:r>
              <a:rPr lang="en-US" altLang="ru-RU" sz="2400" dirty="0"/>
              <a:t> </a:t>
            </a:r>
            <a:r>
              <a:rPr lang="en-US" altLang="en-US" sz="2400" dirty="0"/>
              <a:t>форма</a:t>
            </a:r>
            <a:r>
              <a:rPr lang="en-US" altLang="ru-RU" sz="2400" dirty="0"/>
              <a:t> </a:t>
            </a:r>
            <a:r>
              <a:rPr lang="en-US" altLang="en-US" sz="2400" dirty="0"/>
              <a:t>печи</a:t>
            </a:r>
            <a:r>
              <a:rPr lang="en-US" altLang="ru-RU" sz="2400" dirty="0"/>
              <a:t> </a:t>
            </a:r>
            <a:r>
              <a:rPr lang="en-US" altLang="en-US" sz="2400" dirty="0"/>
              <a:t>с</a:t>
            </a:r>
            <a:r>
              <a:rPr lang="en-US" altLang="ru-RU" sz="2400" dirty="0"/>
              <a:t> </a:t>
            </a:r>
            <a:r>
              <a:rPr lang="en-US" altLang="en-US" sz="2400" dirty="0"/>
              <a:t>двумя</a:t>
            </a:r>
            <a:r>
              <a:rPr lang="en-US" altLang="ru-RU" sz="2400" dirty="0"/>
              <a:t> </a:t>
            </a:r>
            <a:r>
              <a:rPr lang="en-US" altLang="en-US" sz="2400" dirty="0"/>
              <a:t>столбиками</a:t>
            </a:r>
            <a:r>
              <a:rPr lang="en-US" altLang="ru-RU" sz="2400" dirty="0"/>
              <a:t> </a:t>
            </a:r>
            <a:r>
              <a:rPr lang="en-US" altLang="en-US" sz="2400" dirty="0"/>
              <a:t>и</a:t>
            </a:r>
            <a:r>
              <a:rPr lang="en-US" altLang="ru-RU" sz="2400" dirty="0"/>
              <a:t> </a:t>
            </a:r>
            <a:r>
              <a:rPr lang="en-US" altLang="en-US" sz="2400" dirty="0"/>
              <a:t>крышей</a:t>
            </a:r>
            <a:r>
              <a:rPr lang="en-US" altLang="ru-RU" sz="2400" dirty="0"/>
              <a:t>).</a:t>
            </a:r>
            <a:endParaRPr lang="en-US" altLang="ru-RU" sz="2400" dirty="0"/>
          </a:p>
        </p:txBody>
      </p:sp>
      <p:pic>
        <p:nvPicPr>
          <p:cNvPr id="7" name="Изображение 6" descr="Без названи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2708910"/>
            <a:ext cx="3734435" cy="404558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685" y="-59055"/>
            <a:ext cx="9163685" cy="69170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300000">
            <a:off x="799465" y="123825"/>
            <a:ext cx="6974840" cy="4618355"/>
          </a:xfrm>
        </p:spPr>
        <p:txBody>
          <a:bodyPr>
            <a:normAutofit/>
          </a:bodyPr>
          <a:lstStyle/>
          <a:p>
            <a:pPr lvl="0" algn="ctr"/>
            <a:r>
              <a:rPr lang="en-US" altLang="en-US" sz="2665" b="1" dirty="0">
                <a:solidFill>
                  <a:srgbClr val="C00000"/>
                </a:solidFill>
                <a:latin typeface="+mn-lt"/>
                <a:cs typeface="+mn-lt"/>
              </a:rPr>
              <a:t>Заключение</a:t>
            </a:r>
            <a:br>
              <a:rPr lang="en-US" altLang="en-US" sz="2665" b="1" dirty="0">
                <a:solidFill>
                  <a:srgbClr val="C00000"/>
                </a:solidFill>
                <a:latin typeface="+mn-lt"/>
                <a:cs typeface="+mn-lt"/>
              </a:rPr>
            </a:b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Таким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образом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,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буква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" altLang="en-US" sz="2665" b="1" dirty="0">
                <a:solidFill>
                  <a:schemeClr val="tx1"/>
                </a:solidFill>
                <a:latin typeface="+mn-lt"/>
                <a:cs typeface="+mn-lt"/>
              </a:rPr>
              <a:t>«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П</a:t>
            </a:r>
            <a:r>
              <a:rPr lang="" altLang="en-US" sz="2665" b="1" dirty="0">
                <a:solidFill>
                  <a:schemeClr val="tx1"/>
                </a:solidFill>
                <a:latin typeface="+mn-lt"/>
                <a:cs typeface="+mn-lt"/>
              </a:rPr>
              <a:t>»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представляет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собой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яркий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пример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преемственности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культур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традиций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,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воплощённых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в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графике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звучании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современного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русского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языка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.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Её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история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наполнена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глубокими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смыслами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значениями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,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продолжающими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оставаться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важными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востребованными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даже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спустя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столетия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своего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 </a:t>
            </a:r>
            <a:r>
              <a:rPr lang="en-US" altLang="en-US" sz="2665" b="1" dirty="0">
                <a:solidFill>
                  <a:schemeClr val="tx1"/>
                </a:solidFill>
                <a:latin typeface="+mn-lt"/>
                <a:cs typeface="+mn-lt"/>
              </a:rPr>
              <a:t>существования</a:t>
            </a:r>
            <a:r>
              <a:rPr lang="en-US" altLang="ru-RU" sz="2665" b="1" dirty="0">
                <a:solidFill>
                  <a:schemeClr val="tx1"/>
                </a:solidFill>
                <a:latin typeface="+mn-lt"/>
                <a:cs typeface="+mn-lt"/>
              </a:rPr>
              <a:t>.</a:t>
            </a:r>
            <a:endParaRPr lang="en-US" altLang="ru-RU" sz="2665" b="1" dirty="0">
              <a:solidFill>
                <a:schemeClr val="tx1"/>
              </a:solidFill>
              <a:latin typeface="+mn-lt"/>
              <a:cs typeface="+mn-lt"/>
            </a:endParaRPr>
          </a:p>
        </p:txBody>
      </p:sp>
      <p:pic>
        <p:nvPicPr>
          <p:cNvPr id="3" name="Изображение 2" descr="Три_века_Буква_П_вторая_Сытин_19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370" y="4076700"/>
            <a:ext cx="2155190" cy="2587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2553</Words>
  <Application>WPS Presentation</Application>
  <PresentationFormat>Экран (4:3)</PresentationFormat>
  <Paragraphs>58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Arial</vt:lpstr>
      <vt:lpstr>SimSun</vt:lpstr>
      <vt:lpstr>Wingdings</vt:lpstr>
      <vt:lpstr>Times New Roman</vt:lpstr>
      <vt:lpstr>Roboto</vt:lpstr>
      <vt:lpstr>Calibri</vt:lpstr>
      <vt:lpstr>Microsoft YaHei</vt:lpstr>
      <vt:lpstr>Arial Unicode MS</vt:lpstr>
      <vt:lpstr>Тема Office</vt:lpstr>
      <vt:lpstr>Муниципальное автономное общеобразовательное учреждение «Средняя общеобразовательная школа № 37 с углублённым изучением отдельных предметов»     Нейропсихологический подход в коррекции речевого развития у детей с ОВЗ на логопедических занятиях  </vt:lpstr>
      <vt:lpstr>Что такое нейропсихология?   Нейропсихология – это наука, изучающая связь между мозговыми структурами и психическими функциями. Она помогает понять, какие области мозга отвечают за речь, память, внимание и другие когнитивные процессы.</vt:lpstr>
      <vt:lpstr>   Связная речь  </vt:lpstr>
      <vt:lpstr>Нейропсихологический подход к развитию связной речи</vt:lpstr>
      <vt:lpstr>               Нейропсихологический подход в обучении и развитии речи направлен на активацию различных участков мозга для улучшения когнитивных функций, таких как память, внимание, восприятие информации и способность к выражению мыслей. В развитии связной речи этот подход помогает улучшить структуру высказываний, логику изложения, использование грамматических конструкций и лексического разнообразия. </vt:lpstr>
      <vt:lpstr> Упражнения и игры, которые могут помочь в развитии связной речи с использованием нейропсихологического подхода: </vt:lpstr>
      <vt:lpstr> </vt:lpstr>
      <vt:lpstr> Результаты применения нейропсихологического подхода   </vt:lpstr>
      <vt:lpstr> Заключение  </vt:lpstr>
      <vt:lpstr>Спасибо за внимание ! </vt:lpstr>
    </vt:vector>
  </TitlesOfParts>
  <Company>Школа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Речь – важнейшая специфическая функция человека, обеспечивающая общение между людьми.</dc:title>
  <dc:creator>Школа</dc:creator>
  <cp:lastModifiedBy>Ольга</cp:lastModifiedBy>
  <cp:revision>164</cp:revision>
  <dcterms:created xsi:type="dcterms:W3CDTF">2019-05-06T11:13:00Z</dcterms:created>
  <dcterms:modified xsi:type="dcterms:W3CDTF">2025-04-24T11:06:25Z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B71BBAA26B8B4D878424B74A535130D0_12</vt:lpwstr>
  </property>
  <property fmtid="{D5CDD505-2E9C-101B-9397-08002B2CF9AE}" pid="3" name="KSOProductBuildVer">
    <vt:lpwstr>1049-12.2.0.20795</vt:lpwstr>
  </property>
</Properties>
</file>