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9" r:id="rId3"/>
    <p:sldId id="257" r:id="rId4"/>
    <p:sldId id="279" r:id="rId5"/>
    <p:sldId id="270" r:id="rId6"/>
    <p:sldId id="258" r:id="rId7"/>
    <p:sldId id="280" r:id="rId8"/>
    <p:sldId id="272" r:id="rId9"/>
    <p:sldId id="259" r:id="rId10"/>
    <p:sldId id="281" r:id="rId11"/>
    <p:sldId id="273" r:id="rId12"/>
    <p:sldId id="260" r:id="rId13"/>
    <p:sldId id="282" r:id="rId14"/>
    <p:sldId id="275" r:id="rId15"/>
    <p:sldId id="263" r:id="rId16"/>
    <p:sldId id="283" r:id="rId17"/>
    <p:sldId id="276" r:id="rId18"/>
    <p:sldId id="264" r:id="rId19"/>
    <p:sldId id="284" r:id="rId20"/>
    <p:sldId id="274" r:id="rId21"/>
    <p:sldId id="262" r:id="rId22"/>
    <p:sldId id="285" r:id="rId23"/>
    <p:sldId id="277" r:id="rId24"/>
    <p:sldId id="27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4" autoAdjust="0"/>
    <p:restoredTop sz="94624" autoAdjust="0"/>
  </p:normalViewPr>
  <p:slideViewPr>
    <p:cSldViewPr>
      <p:cViewPr>
        <p:scale>
          <a:sx n="66" d="100"/>
          <a:sy n="66" d="100"/>
        </p:scale>
        <p:origin x="-1500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9C7DA6A-CC23-4857-BDFE-CE980238A2A2}" type="datetimeFigureOut">
              <a:rPr lang="ru-RU" smtClean="0"/>
              <a:pPr/>
              <a:t>23.03.2021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2BAD663-FD2B-474F-818C-30145A09671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lorizator.ru/element/fe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alorizator.ru/addon/e3xx/e30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moment.ru/beauty/health-body/vitamins.html" TargetMode="External"/><Relationship Id="rId7" Type="http://schemas.openxmlformats.org/officeDocument/2006/relationships/hyperlink" Target="https://www.inmoment.ru/beauty/health-body/corn-oil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nmoment.ru/beauty/beautiful-body/linseed-oil.html" TargetMode="External"/><Relationship Id="rId5" Type="http://schemas.openxmlformats.org/officeDocument/2006/relationships/hyperlink" Target="https://www.inmoment.ru/beauty/health-body/useful-properties-products-o3.html" TargetMode="External"/><Relationship Id="rId4" Type="http://schemas.openxmlformats.org/officeDocument/2006/relationships/hyperlink" Target="https://www.inmoment.ru/beauty/health-body/vitamin-f.html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lorizator.ru/product/drink/water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alorizator.ru/product/alcohol/spirit-1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polzavred.ru/wp-content/uploads/vitamin-K-polza-poleznie-svoistva-fillohinona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polzavred.ru/vitamin-d-polza-i-poleznye-svojstva-vitamina-d.html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gde-iskat-vitami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428604"/>
            <a:ext cx="7905805" cy="600079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4286256"/>
            <a:ext cx="6472254" cy="1357322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Воспитатели:</a:t>
            </a:r>
            <a:br>
              <a:rPr lang="ru-RU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32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Ордина</a:t>
            </a:r>
            <a:r>
              <a:rPr lang="ru-RU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Наталья Евгеньевна, </a:t>
            </a:r>
            <a:r>
              <a:rPr lang="ru-RU" sz="3200" b="1" i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Чернышова</a:t>
            </a:r>
            <a:r>
              <a:rPr lang="ru-RU" sz="3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Елена Германовна</a:t>
            </a:r>
            <a:endParaRPr lang="ru-RU" sz="3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              Витамин А </a:t>
            </a:r>
            <a:r>
              <a:rPr lang="ru-RU" dirty="0" smtClean="0"/>
              <a:t>(</a:t>
            </a:r>
            <a:r>
              <a:rPr lang="ru-RU" dirty="0" err="1" smtClean="0"/>
              <a:t>ретинол</a:t>
            </a:r>
            <a:r>
              <a:rPr lang="ru-RU" dirty="0" smtClean="0"/>
              <a:t> и другие </a:t>
            </a:r>
            <a:r>
              <a:rPr lang="ru-RU" dirty="0" err="1" smtClean="0"/>
              <a:t>ретиноиды</a:t>
            </a:r>
            <a:r>
              <a:rPr lang="ru-RU" dirty="0" smtClean="0"/>
              <a:t>) и провитамин А (</a:t>
            </a:r>
            <a:r>
              <a:rPr lang="ru-RU" dirty="0" err="1" smtClean="0"/>
              <a:t>β-каротин </a:t>
            </a:r>
            <a:r>
              <a:rPr lang="ru-RU" dirty="0" smtClean="0"/>
              <a:t>и другие </a:t>
            </a:r>
            <a:r>
              <a:rPr lang="ru-RU" dirty="0" err="1" smtClean="0"/>
              <a:t>каротиноиды</a:t>
            </a:r>
            <a:r>
              <a:rPr lang="ru-RU" dirty="0" smtClean="0"/>
              <a:t>) оказывают влияние практически на все органы и системы организма и играют важнейшую роль для его нормального </a:t>
            </a:r>
            <a:r>
              <a:rPr lang="ru-RU" dirty="0" smtClean="0"/>
              <a:t>функционирования.</a:t>
            </a:r>
            <a:endParaRPr lang="ru-RU" dirty="0" smtClean="0"/>
          </a:p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Описание </a:t>
            </a:r>
            <a:r>
              <a:rPr lang="ru-RU" b="1" dirty="0" smtClean="0">
                <a:solidFill>
                  <a:srgbClr val="FFFF00"/>
                </a:solidFill>
              </a:rPr>
              <a:t>витамина 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Витамин А – группа схожих по составу жирорастворимых веществ (</a:t>
            </a:r>
            <a:r>
              <a:rPr lang="ru-RU" dirty="0" err="1" smtClean="0"/>
              <a:t>ретинол</a:t>
            </a:r>
            <a:r>
              <a:rPr lang="ru-RU" dirty="0" smtClean="0"/>
              <a:t> и другие </a:t>
            </a:r>
            <a:r>
              <a:rPr lang="ru-RU" dirty="0" err="1" smtClean="0"/>
              <a:t>ретиноиды</a:t>
            </a:r>
            <a:r>
              <a:rPr lang="ru-RU" dirty="0" smtClean="0"/>
              <a:t>), поступающих в организм человека с продуктами животного происхождения. Витамин А также может синтезироваться непосредственно в организме человека из провитамина А, поступающего с растительной пищей.  Витамин А не растворяется в воде, а для того чтобы он усвоился и принес пользу организму необходима жирная среда. При кулинарной обработке продуктов теряется до 50% этого витамина. Как недостаток, так и избыток витамина А в организме человека может вызвать серьезные заболевания.</a:t>
            </a:r>
          </a:p>
          <a:p>
            <a:pPr>
              <a:buNone/>
            </a:pPr>
            <a:r>
              <a:rPr lang="ru-RU" b="1" dirty="0" smtClean="0"/>
              <a:t>                                                 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152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gde-iskat-vitami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00375" y="2995612"/>
            <a:ext cx="3143250" cy="1628775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витамин 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600"/>
            <a:ext cx="9144000" cy="64008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715040"/>
          </a:xfrm>
        </p:spPr>
        <p:txBody>
          <a:bodyPr>
            <a:normAutofit fontScale="47500" lnSpcReduction="20000"/>
          </a:bodyPr>
          <a:lstStyle/>
          <a:p>
            <a:pPr lvl="0"/>
            <a:r>
              <a:rPr lang="ru-RU" sz="5900" b="1" dirty="0" smtClean="0">
                <a:solidFill>
                  <a:srgbClr val="FFFF00"/>
                </a:solidFill>
              </a:rPr>
              <a:t>Витамин А </a:t>
            </a:r>
            <a:r>
              <a:rPr lang="ru-RU" sz="3600" b="1" dirty="0" smtClean="0">
                <a:solidFill>
                  <a:srgbClr val="002060"/>
                </a:solidFill>
              </a:rPr>
              <a:t>очень важен для правильной работы иммунной системы, защищает организм от многих вирусов и инфекций.</a:t>
            </a:r>
          </a:p>
          <a:p>
            <a:pPr lvl="0"/>
            <a:r>
              <a:rPr lang="ru-RU" sz="3600" b="1" dirty="0" smtClean="0">
                <a:solidFill>
                  <a:srgbClr val="002060"/>
                </a:solidFill>
              </a:rPr>
              <a:t>Важен витамин А и для </a:t>
            </a:r>
            <a:r>
              <a:rPr lang="ru-RU" sz="3600" b="1" dirty="0" err="1" smtClean="0">
                <a:solidFill>
                  <a:srgbClr val="002060"/>
                </a:solidFill>
              </a:rPr>
              <a:t>сердечно-сосудистой</a:t>
            </a:r>
            <a:r>
              <a:rPr lang="ru-RU" sz="3600" b="1" dirty="0" smtClean="0">
                <a:solidFill>
                  <a:srgbClr val="002060"/>
                </a:solidFill>
              </a:rPr>
              <a:t> системы, он не дает накапливаться вредному холестерину.</a:t>
            </a:r>
          </a:p>
          <a:p>
            <a:pPr lvl="0"/>
            <a:r>
              <a:rPr lang="ru-RU" sz="3600" b="1" dirty="0" smtClean="0">
                <a:solidFill>
                  <a:srgbClr val="002060"/>
                </a:solidFill>
              </a:rPr>
              <a:t>Помогает нормально функционировать эндокринной системе.</a:t>
            </a:r>
          </a:p>
          <a:p>
            <a:pPr lvl="0"/>
            <a:r>
              <a:rPr lang="ru-RU" sz="3600" b="1" dirty="0" smtClean="0">
                <a:solidFill>
                  <a:srgbClr val="002060"/>
                </a:solidFill>
              </a:rPr>
              <a:t>От количества этого витамина зависит состояние кожного покрова человека. Достаточное поступление в организм витамина А помогает восстановить все слои поврежденной ткани и справиться с множеством проблем с кожей, таких как экзема, псориаз, прыщи, ожоги, раны и так далее. Именно поэтому некоторые люди называют витамин А «кожным» витамином.</a:t>
            </a:r>
          </a:p>
          <a:p>
            <a:pPr lvl="0"/>
            <a:r>
              <a:rPr lang="ru-RU" sz="3600" b="1" dirty="0" smtClean="0">
                <a:solidFill>
                  <a:srgbClr val="002060"/>
                </a:solidFill>
              </a:rPr>
              <a:t>Очень важен витамин А для зрения. Он влияет на состояние сетчатки глаза, восприятие света фоторецепторами, а также на </a:t>
            </a:r>
            <a:r>
              <a:rPr lang="ru-RU" sz="3600" b="1" dirty="0" err="1" smtClean="0">
                <a:solidFill>
                  <a:srgbClr val="002060"/>
                </a:solidFill>
              </a:rPr>
              <a:t>цветовосприятие</a:t>
            </a:r>
            <a:r>
              <a:rPr lang="ru-RU" sz="3600" b="1" dirty="0" smtClean="0">
                <a:solidFill>
                  <a:srgbClr val="002060"/>
                </a:solidFill>
              </a:rPr>
              <a:t>.</a:t>
            </a:r>
          </a:p>
          <a:p>
            <a:pPr lvl="0"/>
            <a:r>
              <a:rPr lang="ru-RU" sz="3600" b="1" dirty="0" smtClean="0">
                <a:solidFill>
                  <a:srgbClr val="002060"/>
                </a:solidFill>
              </a:rPr>
              <a:t>Витамин А помогает регулировать обменные процессы и синтез белковых соединений в организме.</a:t>
            </a:r>
          </a:p>
          <a:p>
            <a:pPr lvl="0"/>
            <a:r>
              <a:rPr lang="ru-RU" sz="3600" b="1" dirty="0" smtClean="0">
                <a:solidFill>
                  <a:srgbClr val="002060"/>
                </a:solidFill>
              </a:rPr>
              <a:t>Участвует в образовании и росте новых клеток и влияет на тканевое дыхание.</a:t>
            </a:r>
          </a:p>
          <a:p>
            <a:pPr lvl="0"/>
            <a:r>
              <a:rPr lang="ru-RU" sz="3600" b="1" dirty="0" smtClean="0">
                <a:solidFill>
                  <a:srgbClr val="002060"/>
                </a:solidFill>
              </a:rPr>
              <a:t>Витамин А обладает </a:t>
            </a:r>
            <a:r>
              <a:rPr lang="ru-RU" sz="3600" b="1" dirty="0" err="1" smtClean="0">
                <a:solidFill>
                  <a:srgbClr val="002060"/>
                </a:solidFill>
              </a:rPr>
              <a:t>антиоксидантными</a:t>
            </a:r>
            <a:r>
              <a:rPr lang="ru-RU" sz="3600" b="1" dirty="0" smtClean="0">
                <a:solidFill>
                  <a:srgbClr val="002060"/>
                </a:solidFill>
              </a:rPr>
              <a:t> свойствами и способствует замедлению процессов старения в организме, препятствуют возникновению и развитию онкологических заболеваний.</a:t>
            </a:r>
          </a:p>
          <a:p>
            <a:pPr lvl="0"/>
            <a:r>
              <a:rPr lang="ru-RU" sz="3600" b="1" dirty="0" smtClean="0">
                <a:solidFill>
                  <a:srgbClr val="002060"/>
                </a:solidFill>
              </a:rPr>
              <a:t>Очень важен этот витамин для нормального физического и психического развития детей и подростков, так как он участвует практически во всех основных функциях организма.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90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            У всех витаминов группы B </a:t>
            </a:r>
            <a:r>
              <a:rPr lang="ru-RU" dirty="0" smtClean="0"/>
              <a:t>есть общая черта: они способствуют улучшению обмена веществ в организме человека и нормализуют работу иммунной и нервной систем.</a:t>
            </a:r>
          </a:p>
          <a:p>
            <a:pPr algn="ctr">
              <a:buNone/>
            </a:pPr>
            <a:r>
              <a:rPr lang="ru-RU" b="1" cap="all" dirty="0" smtClean="0"/>
              <a:t>               </a:t>
            </a:r>
            <a:r>
              <a:rPr lang="ru-RU" b="1" cap="all" dirty="0" smtClean="0">
                <a:solidFill>
                  <a:srgbClr val="FFFF00"/>
                </a:solidFill>
              </a:rPr>
              <a:t>ВИТАМИНЫ </a:t>
            </a:r>
            <a:r>
              <a:rPr lang="ru-RU" b="1" cap="all" dirty="0" smtClean="0">
                <a:solidFill>
                  <a:srgbClr val="FFFF00"/>
                </a:solidFill>
              </a:rPr>
              <a:t>ГРУППЫ B: ГДЕ ОНИ СОДЕРЖАТСЯ И НА ЧТО ВЛИЯЮТ?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dirty="0" smtClean="0"/>
              <a:t>           Несмотря на их многообразие, у всех витаминов группы B есть общая черта: они способствуют улучшению обмена веществ в организме человека и нормализуют работу иммунной и нервной систем.</a:t>
            </a:r>
          </a:p>
          <a:p>
            <a:pPr>
              <a:buNone/>
            </a:pPr>
            <a:r>
              <a:rPr lang="ru-RU" dirty="0" smtClean="0"/>
              <a:t>           Все эти витамины являются </a:t>
            </a:r>
            <a:r>
              <a:rPr lang="ru-RU" dirty="0" err="1" smtClean="0"/>
              <a:t>водорастворимыми</a:t>
            </a:r>
            <a:r>
              <a:rPr lang="ru-RU" dirty="0" smtClean="0"/>
              <a:t> и быстро выводятся из организма, не накапливаясь в нём. Это означает, что необходимо пополнять их запасы, принимая специальные витаминные комплексы и не забывая о пище, богатой этими веществами.</a:t>
            </a:r>
          </a:p>
          <a:p>
            <a:pPr>
              <a:buNone/>
            </a:pPr>
            <a:r>
              <a:rPr lang="ru-RU" dirty="0" smtClean="0"/>
              <a:t>           Немаловажный факт: врачи утверждают, что приём витаминов B в комплексе оказывает гораздо более заметное действие, чем приём какой-либо одной «разновидности» витамина группы B.</a:t>
            </a:r>
          </a:p>
          <a:p>
            <a:pPr>
              <a:buNone/>
            </a:pPr>
            <a:r>
              <a:rPr lang="ru-RU" b="1" cap="all" dirty="0" smtClean="0"/>
              <a:t>                           </a:t>
            </a:r>
            <a:r>
              <a:rPr lang="ru-RU" dirty="0" smtClean="0"/>
              <a:t>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</a:t>
            </a:r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витамин б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357166"/>
            <a:ext cx="8258204" cy="564360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i="1" cap="all" dirty="0" smtClean="0">
                <a:solidFill>
                  <a:srgbClr val="FFFF00"/>
                </a:solidFill>
              </a:rPr>
              <a:t> </a:t>
            </a:r>
            <a:r>
              <a:rPr lang="ru-RU" sz="2000" b="1" i="1" cap="all" dirty="0" smtClean="0">
                <a:solidFill>
                  <a:srgbClr val="FFFF00"/>
                </a:solidFill>
              </a:rPr>
              <a:t>                                  </a:t>
            </a:r>
            <a:r>
              <a:rPr lang="ru-RU" sz="2400" b="1" i="1" cap="all" dirty="0" smtClean="0"/>
              <a:t>К</a:t>
            </a:r>
            <a:r>
              <a:rPr lang="ru-RU" sz="2400" b="1" i="1" cap="all" dirty="0" smtClean="0"/>
              <a:t> ЧЕМУ ПРИВОДИТ НЕДОСТАТОК </a:t>
            </a:r>
            <a:endParaRPr lang="ru-RU" sz="2400" b="1" i="1" cap="all" dirty="0" smtClean="0"/>
          </a:p>
          <a:p>
            <a:pPr>
              <a:buNone/>
            </a:pPr>
            <a:r>
              <a:rPr lang="ru-RU" sz="2400" b="1" i="1" cap="all" dirty="0" smtClean="0"/>
              <a:t>                        ВИТАМИНОВ </a:t>
            </a:r>
            <a:r>
              <a:rPr lang="ru-RU" sz="2400" b="1" i="1" cap="all" dirty="0" smtClean="0"/>
              <a:t>ГРУППЫ B?</a:t>
            </a:r>
            <a:endParaRPr lang="ru-RU" sz="2400" i="1" dirty="0" smtClean="0"/>
          </a:p>
          <a:p>
            <a:r>
              <a:rPr lang="ru-RU" sz="2000" dirty="0" smtClean="0">
                <a:solidFill>
                  <a:srgbClr val="FFFF00"/>
                </a:solidFill>
              </a:rPr>
              <a:t>витамины группы B способствуют нормальному функционированию всех систем организма, а потому их недостаток может привести к целому ряду проблем со здоровьем. К неблагоприятным симптомам можно отнести: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нарушения в работе нервной системы;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плохое состояние кожи, волос, ногтей;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слабость мышц;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боли в суставах;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онемение конечностей;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затруднённое дыхание;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быстрая утомляемость при физической нагрузке, учащённое сердцебиение;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бессонница;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нарушение аппетита;</a:t>
            </a:r>
          </a:p>
          <a:p>
            <a:pPr lvl="0"/>
            <a:r>
              <a:rPr lang="ru-RU" sz="2000" dirty="0" smtClean="0">
                <a:solidFill>
                  <a:srgbClr val="FFFF00"/>
                </a:solidFill>
              </a:rPr>
              <a:t>головокружение</a:t>
            </a:r>
            <a:r>
              <a:rPr lang="ru-RU" sz="2000" dirty="0" smtClean="0">
                <a:solidFill>
                  <a:srgbClr val="FFFF00"/>
                </a:solidFill>
              </a:rPr>
              <a:t>.</a:t>
            </a:r>
            <a:endParaRPr lang="ru-RU" sz="2000" dirty="0" smtClean="0">
              <a:solidFill>
                <a:srgbClr val="FFFF0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89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   Витамин C (аскорбиновая </a:t>
            </a:r>
            <a:r>
              <a:rPr lang="ru-RU" dirty="0" smtClean="0">
                <a:solidFill>
                  <a:srgbClr val="FFFF00"/>
                </a:solidFill>
              </a:rPr>
              <a:t>кислота) является растворимым в воде витамином. Витамин С важен </a:t>
            </a:r>
            <a:r>
              <a:rPr lang="ru-RU" dirty="0" smtClean="0"/>
              <a:t>для роста и восстановления клеток тканей, десен, кровеносных сосудов, костей и зубов, способствует усвоению организмом </a:t>
            </a:r>
            <a:r>
              <a:rPr lang="ru-RU" dirty="0" smtClean="0">
                <a:hlinkClick r:id="rId3"/>
              </a:rPr>
              <a:t>железа</a:t>
            </a:r>
            <a:r>
              <a:rPr lang="ru-RU" dirty="0" smtClean="0"/>
              <a:t>, ускоряет выздоровление (калоризатор). Его польза и ценность очень велика для защиты от инфекций. Он действует как стимулятор запуска иммунных процессов.</a:t>
            </a:r>
          </a:p>
          <a:p>
            <a:pPr>
              <a:buNone/>
            </a:pPr>
            <a:r>
              <a:rPr lang="ru-RU" dirty="0" smtClean="0"/>
              <a:t>       В качестве пищевой добавки обозначается как </a:t>
            </a:r>
            <a:r>
              <a:rPr lang="ru-RU" dirty="0" smtClean="0">
                <a:hlinkClick r:id="rId4"/>
              </a:rPr>
              <a:t>E300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       Витамин С легко разрушается тепловой обработкой продуктов, светом и смогом. </a:t>
            </a:r>
          </a:p>
          <a:p>
            <a:pPr>
              <a:buNone/>
            </a:pPr>
            <a:r>
              <a:rPr lang="ru-RU" dirty="0" smtClean="0"/>
              <a:t>       </a:t>
            </a:r>
            <a:r>
              <a:rPr lang="ru-RU" dirty="0" smtClean="0"/>
              <a:t>          Потеря </a:t>
            </a:r>
            <a:r>
              <a:rPr lang="ru-RU" dirty="0" smtClean="0"/>
              <a:t>витамина С может возникнуть при неправильной обработке пищи и длительном хранении готовых пищевых продуктов. Сохранность витамина С обеспечивает правильная кулинарная обработка овощей и плодов.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                </a:t>
            </a:r>
            <a:r>
              <a:rPr lang="ru-RU" dirty="0" smtClean="0"/>
              <a:t>Овощи </a:t>
            </a:r>
            <a:r>
              <a:rPr lang="ru-RU" dirty="0" smtClean="0"/>
              <a:t>не следует подолгу оставлять на воздухе очищенными и разрезанными, при варке их надо закладывать в кипящую воду непосредственно после очистки. Замороженные овощи необходимо опускать в кипящую воду, так как медленное оттаивание увеличивает потерю витамина С.</a:t>
            </a:r>
          </a:p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189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витамин с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429784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6739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dirty="0" smtClean="0"/>
              <a:t> </a:t>
            </a:r>
            <a:r>
              <a:rPr lang="ru-RU" sz="3000" b="1" dirty="0" smtClean="0">
                <a:solidFill>
                  <a:srgbClr val="FFFF00"/>
                </a:solidFill>
              </a:rPr>
              <a:t>Полезные свойства витамина С</a:t>
            </a:r>
          </a:p>
          <a:p>
            <a:pPr>
              <a:buNone/>
            </a:pPr>
            <a:r>
              <a:rPr lang="ru-RU" dirty="0" smtClean="0"/>
              <a:t>        Аскорбиновая кислота является мощным антиоксидантом. Витамин С укрепляет иммунную систему человека, а также предохраняет её от вирусов и бактерий, ускоряет процесс заживления ран, оказывает влияние на синтез ряда гормонов, регулирует процессы кроветворения и нормализует проницаемость капилляров, участвует в синтезе белка коллагена, что необходимо для роста клеток тканей, костей и хрящей организма, регулирует обмен веществ, выводит токсины, улучшает желчеотделение, восстанавливает внешнесекреторную функцию поджелудочной и щитовидной железы.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70009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endParaRPr lang="ru-RU" sz="4500" b="1" dirty="0" smtClean="0">
              <a:solidFill>
                <a:srgbClr val="FFFF00"/>
              </a:solidFill>
            </a:endParaRPr>
          </a:p>
          <a:p>
            <a:r>
              <a:rPr lang="ru-RU" sz="4500" b="1" dirty="0" smtClean="0">
                <a:solidFill>
                  <a:srgbClr val="FFFF00"/>
                </a:solidFill>
              </a:rPr>
              <a:t> </a:t>
            </a:r>
            <a:r>
              <a:rPr lang="ru-RU" sz="4500" b="1" dirty="0" smtClean="0">
                <a:solidFill>
                  <a:srgbClr val="FFFF00"/>
                </a:solidFill>
              </a:rPr>
              <a:t>         </a:t>
            </a:r>
            <a:r>
              <a:rPr lang="ru-RU" sz="4500" b="1" dirty="0" smtClean="0">
                <a:solidFill>
                  <a:srgbClr val="FFFF00"/>
                </a:solidFill>
              </a:rPr>
              <a:t>Витамин </a:t>
            </a:r>
            <a:r>
              <a:rPr lang="ru-RU" sz="4500" b="1" dirty="0" smtClean="0">
                <a:solidFill>
                  <a:srgbClr val="FFFF00"/>
                </a:solidFill>
              </a:rPr>
              <a:t>D </a:t>
            </a:r>
            <a:r>
              <a:rPr lang="ru-RU" dirty="0" smtClean="0"/>
              <a:t>принадлежит к группе жирорастворимых витаминов. Организм производит витамин D из холестерина в результате контакта кожи с солнечной радиацией или получает его непосредственно из пищи или пищевых добавок. Практически невозможно получить требующееся количество этого витамина без пребывания на солнце, либо только употребляя его в качестве пищевой добавки.   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Витамин D оказывает существенное влияние на работу организма и обладает большим количеством достоинств, включая предотвращение утечки кальция (остеомаляция, </a:t>
            </a:r>
            <a:r>
              <a:rPr lang="ru-RU" dirty="0" err="1" smtClean="0"/>
              <a:t>остеопороз</a:t>
            </a:r>
            <a:r>
              <a:rPr lang="ru-RU" dirty="0" smtClean="0"/>
              <a:t>), он способствует сохранению здоровья зубов, правильному функционированию мышц и предотвращению утомляемости и депрессии.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 </a:t>
            </a:r>
          </a:p>
          <a:p>
            <a:r>
              <a:rPr lang="ru-RU" dirty="0" smtClean="0"/>
              <a:t>Когда витамин D3 попадает в организм из пищи, он усваивается через стенки кишечника. Усвоение происходит с помощью кислот, вырабатываемых желчным пузырем в качестве реакции на употребление жирной пищи. Люди, принимающие витамин D в качестве пищевых добавок, должны принимать его вместе с пищей, содержащей жиры. После того, как витамин D3 всасывается в кровь, он попадает, главным образом, в печень и хранится там. К тому же, он накапливается в таких органах, как кожа, мозг, селезенка и кости.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витамин д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257176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8000" b="1" dirty="0" smtClean="0">
                <a:solidFill>
                  <a:srgbClr val="FFFF00"/>
                </a:solidFill>
              </a:rPr>
              <a:t>Производство </a:t>
            </a:r>
            <a:r>
              <a:rPr lang="ru-RU" sz="8000" b="1" dirty="0" smtClean="0">
                <a:solidFill>
                  <a:srgbClr val="FFFF00"/>
                </a:solidFill>
              </a:rPr>
              <a:t>витамина D </a:t>
            </a:r>
            <a:r>
              <a:rPr lang="ru-RU" sz="8000" dirty="0" smtClean="0"/>
              <a:t>требует пребывания на солнце, и именно поэтому он называется «витамин солнца». Контакт с ультрафиолетовыми лучами является первым этапом превращения неактивного витамина D в активный гормон, оказывающий воздействие и влияющий на многие системы человеческого организма.</a:t>
            </a:r>
            <a:br>
              <a:rPr lang="ru-RU" sz="8000" dirty="0" smtClean="0"/>
            </a:br>
            <a:r>
              <a:rPr lang="ru-RU" sz="8000" dirty="0" smtClean="0"/>
              <a:t> </a:t>
            </a:r>
          </a:p>
          <a:p>
            <a:r>
              <a:rPr lang="ru-RU" sz="8000" dirty="0" smtClean="0"/>
              <a:t>С другой стороны, известно об опасности, скрытой в контакте с ультрафиолетовым излучением, и о необходимости избегать пребывания на солнце. Американская академия здоровья кожи сообщила, что необходимый нам витамин D нужно получать из пищи и соответствующих пищевых добавок, а не посредством пребывания на солнце. </a:t>
            </a:r>
          </a:p>
          <a:p>
            <a:r>
              <a:rPr lang="ru-RU" sz="8000" dirty="0" smtClean="0"/>
              <a:t>Витамин D, из которого организм производит активную форму этого витамина, находится, в основном, в пище животного происхождения. Растительная пища содержит очень малое количество витамина D, тогда как относительно нормальное его количество можно найти в грибах и овощах с зелеными листьями. Основные его источники – это жирная рыба, такая как макрель, лосось, сардины, тунец и сельдь, а также яичный желток, сливочное масло и печенка. В настоящее время в пищевой промышленности витамин D добавляется также в молоко, молочные продукты и злаковые хлопья.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190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0"/>
            <a:ext cx="9286908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3800" b="1" dirty="0" smtClean="0">
                <a:solidFill>
                  <a:srgbClr val="FFFF00"/>
                </a:solidFill>
              </a:rPr>
              <a:t>                О пользе витамина F </a:t>
            </a:r>
            <a:r>
              <a:rPr lang="ru-RU" dirty="0" smtClean="0"/>
              <a:t>знают не все: как правило, у нас на слуху названия других </a:t>
            </a:r>
            <a:r>
              <a:rPr lang="ru-RU" dirty="0" smtClean="0">
                <a:hlinkClick r:id="rId3" tooltip="витамины"/>
              </a:rPr>
              <a:t>витаминов</a:t>
            </a:r>
            <a:r>
              <a:rPr lang="ru-RU" dirty="0" smtClean="0"/>
              <a:t>, считающихся основными – А, Е, С, В и т.д., а витамин F не входит даже в список веществ, которые называют жизненно важными. Отсюда вывод: а может, он не так уж нам необходим?</a:t>
            </a:r>
          </a:p>
          <a:p>
            <a:pPr>
              <a:buNone/>
            </a:pPr>
            <a:r>
              <a:rPr lang="ru-RU" dirty="0" smtClean="0"/>
              <a:t>                 Дело в том, что вещество, которое учёные назвали витамином F, было открыто гораздо позже, чем другие витамины, а исследования не сразу показали, какие именно процессы в нашем организме зависят от его присутствия.</a:t>
            </a:r>
          </a:p>
          <a:p>
            <a:pPr>
              <a:buNone/>
            </a:pPr>
            <a:r>
              <a:rPr lang="ru-RU" b="1" dirty="0" smtClean="0"/>
              <a:t>                  Что такое витамин F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        Что же такое </a:t>
            </a:r>
            <a:r>
              <a:rPr lang="ru-RU" dirty="0" smtClean="0">
                <a:hlinkClick r:id="rId4" tooltip="витамин F"/>
              </a:rPr>
              <a:t>витамин F</a:t>
            </a:r>
            <a:r>
              <a:rPr lang="ru-RU" dirty="0" smtClean="0"/>
              <a:t>? Это ненасыщенные жирные кислоты – </a:t>
            </a:r>
            <a:r>
              <a:rPr lang="ru-RU" dirty="0" err="1" smtClean="0"/>
              <a:t>линолевая</a:t>
            </a:r>
            <a:r>
              <a:rPr lang="ru-RU" dirty="0" smtClean="0"/>
              <a:t>, линоленовая и </a:t>
            </a:r>
            <a:r>
              <a:rPr lang="ru-RU" dirty="0" err="1" smtClean="0"/>
              <a:t>арахидоновая</a:t>
            </a:r>
            <a:r>
              <a:rPr lang="ru-RU" dirty="0" smtClean="0"/>
              <a:t>, объединённые под одним наименованием – от английского «</a:t>
            </a:r>
            <a:r>
              <a:rPr lang="ru-RU" dirty="0" err="1" smtClean="0"/>
              <a:t>fat</a:t>
            </a:r>
            <a:r>
              <a:rPr lang="ru-RU" dirty="0" smtClean="0"/>
              <a:t>», что означает – «жир». Данные вещества относятся к незаменимым, и конечно, они необходимы для нашей жизни, а не только для того, чтобы всегда сохранять привлекательность и хорошо выглядеть.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                  Где содержится витамин F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dirty="0" smtClean="0"/>
              <a:t>         Ненасыщенные жирные кислоты содержатся в растительных маслах: соевом, подсолнечном, </a:t>
            </a:r>
            <a:r>
              <a:rPr lang="ru-RU" dirty="0" smtClean="0">
                <a:hlinkClick r:id="rId5" tooltip="оливковое масло"/>
              </a:rPr>
              <a:t>оливковом</a:t>
            </a:r>
            <a:r>
              <a:rPr lang="ru-RU" dirty="0" smtClean="0"/>
              <a:t>, </a:t>
            </a:r>
            <a:r>
              <a:rPr lang="ru-RU" dirty="0" smtClean="0">
                <a:hlinkClick r:id="rId6" tooltip="льняное масло"/>
              </a:rPr>
              <a:t>льняном</a:t>
            </a:r>
            <a:r>
              <a:rPr lang="ru-RU" dirty="0" smtClean="0"/>
              <a:t>, </a:t>
            </a:r>
            <a:r>
              <a:rPr lang="ru-RU" dirty="0" smtClean="0">
                <a:hlinkClick r:id="rId7" tooltip="кукурузное масло"/>
              </a:rPr>
              <a:t>кукурузном</a:t>
            </a:r>
            <a:r>
              <a:rPr lang="ru-RU" dirty="0" smtClean="0"/>
              <a:t>, арахисовом и других, а также в животном жире.</a:t>
            </a:r>
          </a:p>
          <a:p>
            <a:pPr>
              <a:buNone/>
            </a:pPr>
            <a:r>
              <a:rPr lang="ru-RU" dirty="0" smtClean="0"/>
              <a:t>уровень </a:t>
            </a:r>
            <a:r>
              <a:rPr lang="ru-RU" dirty="0" smtClean="0"/>
              <a:t>холестерина, что обеспечивает профилактику атеросклероза.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152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витамин Ф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14346" y="0"/>
            <a:ext cx="9787006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1020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FF00"/>
                </a:solidFill>
              </a:rPr>
              <a:t>Для чего нам нужен витамин F</a:t>
            </a:r>
            <a:endParaRPr lang="ru-RU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ru-RU" b="1" dirty="0" smtClean="0"/>
              <a:t>          </a:t>
            </a:r>
            <a:r>
              <a:rPr lang="ru-RU" dirty="0" smtClean="0"/>
              <a:t> Обычно медики говорят, что его дефицит вызывает появление прыщей и другие кожные заболевания – например, экзему. Особо опасными для жизни такие проблемы не считаются, однако, если задуматься о том, откуда они появились, то станет ясно, что всё гораздо серьёзнее.</a:t>
            </a:r>
          </a:p>
          <a:p>
            <a:pPr>
              <a:buNone/>
            </a:pPr>
            <a:r>
              <a:rPr lang="ru-RU" dirty="0" smtClean="0"/>
              <a:t>                  Ведь кожные проблемы отражают внутреннее состояние нашего организма: проще говоря, когда клетки уже не справляются с грязью и шлаками внутри, организм начинает выбрасывать их наружу, в том числе и через кожу.</a:t>
            </a:r>
          </a:p>
          <a:p>
            <a:pPr>
              <a:buNone/>
            </a:pPr>
            <a:r>
              <a:rPr lang="ru-RU" dirty="0" smtClean="0"/>
              <a:t>                  Благодаря полиненасыщенным жирным кислотам, в крови нормализуется уровень холестерина, что обеспечивает профилактику атеросклероза.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195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Суточная </a:t>
            </a:r>
            <a:r>
              <a:rPr lang="ru-RU" b="1" dirty="0" smtClean="0">
                <a:solidFill>
                  <a:srgbClr val="FFFF00"/>
                </a:solidFill>
              </a:rPr>
              <a:t>потребность витамина Е</a:t>
            </a:r>
            <a:endParaRPr lang="ru-RU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 В зависимости от возраста и пола </a:t>
            </a:r>
            <a:endParaRPr lang="ru-RU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дозировка </a:t>
            </a:r>
            <a:r>
              <a:rPr lang="ru-RU" dirty="0" smtClean="0">
                <a:solidFill>
                  <a:srgbClr val="FFFF00"/>
                </a:solidFill>
              </a:rPr>
              <a:t>витамина Е меняется следующим образом:</a:t>
            </a:r>
          </a:p>
          <a:p>
            <a:pPr lvl="0"/>
            <a:r>
              <a:rPr lang="ru-RU" dirty="0" smtClean="0"/>
              <a:t>Младенцы до 6 месяцев – 3 мг;</a:t>
            </a:r>
          </a:p>
          <a:p>
            <a:pPr lvl="0"/>
            <a:r>
              <a:rPr lang="ru-RU" dirty="0" smtClean="0"/>
              <a:t>младенцы 7-12 месяцев – 4 мг;</a:t>
            </a:r>
          </a:p>
          <a:p>
            <a:pPr lvl="0"/>
            <a:r>
              <a:rPr lang="ru-RU" dirty="0" smtClean="0"/>
              <a:t>дети 1-3 года – 6 мг;</a:t>
            </a:r>
          </a:p>
          <a:p>
            <a:pPr lvl="0"/>
            <a:r>
              <a:rPr lang="ru-RU" dirty="0" smtClean="0"/>
              <a:t>дети 4-10 лет – 7 мг;</a:t>
            </a:r>
          </a:p>
          <a:p>
            <a:pPr lvl="0"/>
            <a:r>
              <a:rPr lang="ru-RU" dirty="0" smtClean="0"/>
              <a:t>мужчины от 11 лет и старше – 10 мг;</a:t>
            </a:r>
          </a:p>
          <a:p>
            <a:pPr lvl="0"/>
            <a:r>
              <a:rPr lang="ru-RU" dirty="0" smtClean="0"/>
              <a:t>женщины от 11 лет и старше – 8 мг;</a:t>
            </a:r>
          </a:p>
          <a:p>
            <a:pPr>
              <a:buNone/>
            </a:pPr>
            <a:r>
              <a:rPr lang="ru-RU" b="1" dirty="0" smtClean="0"/>
              <a:t>     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28596" y="-76200"/>
            <a:ext cx="8229600" cy="152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0" y="0"/>
            <a:ext cx="13936829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Физико-химичекие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свойства витамина Е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300" dirty="0" smtClean="0">
              <a:solidFill>
                <a:srgbClr val="555555"/>
              </a:solidFill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555555"/>
              </a:solidFill>
              <a:effectLst/>
              <a:latin typeface="Verdana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цвета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, нерастворимую в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1A03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  <a:hlinkClick r:id="rId3"/>
              </a:rPr>
              <a:t>воде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, хорошо растворимую в хлороформе, серном эфире,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петролейном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эфире, слабее 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в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1A030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  <a:hlinkClick r:id="rId4"/>
              </a:rPr>
              <a:t>этиловом спирте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и ацетоне.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Фармакологические свойства: участвует в биосинтезе </a:t>
            </a:r>
            <a:r>
              <a:rPr kumimoji="0" lang="ru-RU" sz="1300" b="0" i="0" u="none" strike="noStrike" cap="none" normalizeH="0" baseline="0" dirty="0" err="1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гема</a:t>
            </a: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555555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и белков, пролиферации клеток, тканевом дыхании и других процессах метаболизма в клетках.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мин е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381644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11200" b="1" dirty="0" smtClean="0">
                <a:solidFill>
                  <a:srgbClr val="FFFF00"/>
                </a:solidFill>
              </a:rPr>
              <a:t> Полезные свойства витамина Е</a:t>
            </a:r>
          </a:p>
          <a:p>
            <a:pPr lvl="0"/>
            <a:r>
              <a:rPr lang="ru-RU" sz="7200" b="1" dirty="0" smtClean="0"/>
              <a:t>Витамин Е является мощным антиоксидантом;</a:t>
            </a:r>
          </a:p>
          <a:p>
            <a:pPr lvl="0"/>
            <a:r>
              <a:rPr lang="ru-RU" sz="7200" b="1" dirty="0" smtClean="0"/>
              <a:t>замедляет процесс старения клеток и улучшает их питание;</a:t>
            </a:r>
          </a:p>
          <a:p>
            <a:pPr lvl="0"/>
            <a:r>
              <a:rPr lang="ru-RU" sz="7200" b="1" dirty="0" smtClean="0"/>
              <a:t>стимулирует иммунитет, участвует в защите от вирусных и бактериальных инфекций;</a:t>
            </a:r>
          </a:p>
          <a:p>
            <a:pPr lvl="0"/>
            <a:r>
              <a:rPr lang="ru-RU" sz="7200" b="1" dirty="0" smtClean="0"/>
              <a:t>улучшает регенерацию тканей;</a:t>
            </a:r>
          </a:p>
          <a:p>
            <a:pPr lvl="0"/>
            <a:r>
              <a:rPr lang="ru-RU" sz="7200" b="1" dirty="0" smtClean="0"/>
              <a:t>стимулирует образование капилляров и улучшает тонус, проницаемость сосудов;</a:t>
            </a:r>
          </a:p>
          <a:p>
            <a:pPr lvl="0"/>
            <a:r>
              <a:rPr lang="ru-RU" sz="7200" b="1" dirty="0" smtClean="0"/>
              <a:t>улучшает циркуляцию крови;</a:t>
            </a:r>
          </a:p>
          <a:p>
            <a:pPr lvl="0"/>
            <a:r>
              <a:rPr lang="ru-RU" sz="7200" b="1" dirty="0" smtClean="0"/>
              <a:t>защищает кожу от ультрафиолетовых лучей;</a:t>
            </a:r>
          </a:p>
          <a:p>
            <a:pPr lvl="0"/>
            <a:r>
              <a:rPr lang="ru-RU" sz="7200" b="1" dirty="0" smtClean="0"/>
              <a:t>участвует в синтезе </a:t>
            </a:r>
            <a:r>
              <a:rPr lang="ru-RU" sz="7200" b="1" dirty="0" smtClean="0"/>
              <a:t>гормонов</a:t>
            </a:r>
            <a:endParaRPr lang="ru-RU" sz="7200" b="1" dirty="0" smtClean="0"/>
          </a:p>
          <a:p>
            <a:pPr lvl="0"/>
            <a:r>
              <a:rPr lang="ru-RU" sz="7200" b="1" dirty="0" smtClean="0"/>
              <a:t>понижает </a:t>
            </a:r>
            <a:r>
              <a:rPr lang="ru-RU" sz="7200" b="1" dirty="0" smtClean="0"/>
              <a:t>утомляемость организма;</a:t>
            </a:r>
          </a:p>
          <a:p>
            <a:pPr lvl="0"/>
            <a:r>
              <a:rPr lang="ru-RU" sz="7200" b="1" dirty="0" smtClean="0"/>
              <a:t>способствует снижению сахара в крови;</a:t>
            </a:r>
          </a:p>
          <a:p>
            <a:pPr lvl="0"/>
            <a:r>
              <a:rPr lang="ru-RU" sz="7200" b="1" dirty="0" smtClean="0"/>
              <a:t>помогает нормальному функционированию мускулатуры</a:t>
            </a:r>
            <a:r>
              <a:rPr lang="ru-RU" sz="7200" b="1" dirty="0" smtClean="0"/>
              <a:t>.</a:t>
            </a:r>
            <a:endParaRPr lang="ru-RU" sz="7200" b="1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7620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       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</a:p>
          <a:p>
            <a:pPr algn="ctr">
              <a:buNone/>
            </a:pPr>
            <a:endParaRPr lang="ru-RU" dirty="0" smtClean="0">
              <a:solidFill>
                <a:srgbClr val="FFFF00"/>
              </a:solidFill>
            </a:endParaRPr>
          </a:p>
          <a:p>
            <a:pPr algn="ctr">
              <a:buNone/>
            </a:pPr>
            <a:endParaRPr lang="ru-RU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ru-RU" dirty="0" smtClean="0">
                <a:solidFill>
                  <a:srgbClr val="FFFF00"/>
                </a:solidFill>
              </a:rPr>
              <a:t>Чем </a:t>
            </a:r>
            <a:r>
              <a:rPr lang="ru-RU" dirty="0" smtClean="0">
                <a:solidFill>
                  <a:srgbClr val="FFFF00"/>
                </a:solidFill>
              </a:rPr>
              <a:t>полезен витамин К?</a:t>
            </a:r>
          </a:p>
          <a:p>
            <a:pPr>
              <a:buNone/>
            </a:pPr>
            <a:r>
              <a:rPr lang="ru-RU" dirty="0" smtClean="0"/>
              <a:t>         </a:t>
            </a:r>
            <a:r>
              <a:rPr lang="ru-RU" dirty="0" smtClean="0"/>
              <a:t> </a:t>
            </a:r>
            <a:r>
              <a:rPr lang="ru-RU" dirty="0" smtClean="0"/>
              <a:t>Полезные свойства </a:t>
            </a:r>
            <a:r>
              <a:rPr lang="ru-RU" dirty="0" err="1" smtClean="0"/>
              <a:t>филлохинона</a:t>
            </a:r>
            <a:r>
              <a:rPr lang="ru-RU" dirty="0" smtClean="0"/>
              <a:t> проявляются не только в нормализации свертываемости крови. Хотя без этого вещества организм не справился </a:t>
            </a:r>
            <a:r>
              <a:rPr lang="ru-RU" dirty="0" smtClean="0">
                <a:hlinkClick r:id="rId3"/>
              </a:rPr>
              <a:t> </a:t>
            </a:r>
            <a:r>
              <a:rPr lang="ru-RU" dirty="0" smtClean="0"/>
              <a:t>бы даже с малейшей раной, </a:t>
            </a:r>
            <a:r>
              <a:rPr lang="ru-RU" dirty="0" err="1" smtClean="0"/>
              <a:t>заживляемость</a:t>
            </a:r>
            <a:r>
              <a:rPr lang="ru-RU" dirty="0" smtClean="0"/>
              <a:t> была бы практически нулевой. А благодаря витамину К даже серьезные раны и повреждения быстро покрываются коркой кровяных клеток, препятствующих проникновению вирусов и бактерий в рану. </a:t>
            </a:r>
          </a:p>
          <a:p>
            <a:pPr>
              <a:buNone/>
            </a:pPr>
            <a:r>
              <a:rPr lang="ru-RU" dirty="0" smtClean="0"/>
              <a:t>       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-214338"/>
            <a:ext cx="8229600" cy="3667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витамин К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2908" y="0"/>
            <a:ext cx="9501254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 Витамин К </a:t>
            </a:r>
            <a:r>
              <a:rPr lang="ru-RU" dirty="0" smtClean="0"/>
              <a:t>участвует также в работе почек, печени, желчного пузыря. </a:t>
            </a:r>
            <a:r>
              <a:rPr lang="ru-RU" dirty="0" err="1" smtClean="0"/>
              <a:t>Филлохинон</a:t>
            </a:r>
            <a:r>
              <a:rPr lang="ru-RU" dirty="0" smtClean="0"/>
              <a:t>  помогает организму усваивать кальций и обеспечивает нормальное взаимодействие кальция и </a:t>
            </a:r>
            <a:r>
              <a:rPr lang="ru-RU" dirty="0" smtClean="0">
                <a:hlinkClick r:id="rId2" tooltip="Витамин D — польза и полезные свойства витамина D"/>
              </a:rPr>
              <a:t>витамина D</a:t>
            </a:r>
            <a:r>
              <a:rPr lang="ru-RU" dirty="0" smtClean="0"/>
              <a:t>, также этот витамин нормализует обмен веществ в костной и соединительной ткани.  Именно витамин К предотвращает </a:t>
            </a:r>
            <a:r>
              <a:rPr lang="ru-RU" dirty="0" err="1" smtClean="0"/>
              <a:t>остеопороз</a:t>
            </a:r>
            <a:r>
              <a:rPr lang="ru-RU" dirty="0" smtClean="0"/>
              <a:t>, и активно участвует в окислительно-восстановительных реакциях в организме. Учеными было установлено, что синтез некоторых белков, крайне нужных для сердечной и легочной ткани может происходить только с участием </a:t>
            </a:r>
            <a:r>
              <a:rPr lang="ru-RU" b="1" i="1" dirty="0" smtClean="0">
                <a:solidFill>
                  <a:srgbClr val="FFFF00"/>
                </a:solidFill>
              </a:rPr>
              <a:t>витамина К.</a:t>
            </a:r>
          </a:p>
          <a:p>
            <a:pPr>
              <a:buNone/>
            </a:pPr>
            <a:r>
              <a:rPr lang="ru-RU" dirty="0" smtClean="0"/>
              <a:t>       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-214346" y="0"/>
            <a:ext cx="9358346" cy="685800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sz="4000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sz="4000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sz="4000" b="1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rgbClr val="FFFF00"/>
                </a:solidFill>
              </a:rPr>
              <a:t>Передозировка </a:t>
            </a:r>
            <a:r>
              <a:rPr lang="ru-RU" sz="4000" b="1" dirty="0" smtClean="0">
                <a:solidFill>
                  <a:srgbClr val="FFFF00"/>
                </a:solidFill>
              </a:rPr>
              <a:t>витаминов в организме</a:t>
            </a:r>
          </a:p>
          <a:p>
            <a:pPr>
              <a:buNone/>
            </a:pPr>
            <a:r>
              <a:rPr lang="ru-RU" dirty="0" smtClean="0"/>
              <a:t>           Сегодня все больше людей, задумываясь о правильном питании, стараются разнообразить свой рацион употреблением всевозможных витаминных комплексов. Однако последствия влияния таких добавок на организм изучено недостаточно, и переизбыток витаминов порой может оказаться гораздо более опасным, чем их недостаточное употребление.</a:t>
            </a:r>
          </a:p>
          <a:p>
            <a:pPr>
              <a:buNone/>
            </a:pPr>
            <a:r>
              <a:rPr lang="ru-RU" b="1" dirty="0" smtClean="0"/>
              <a:t>            Гипервитаминоз - это реакция на передозировку витаминов, проявляющаяся в различных расстройствах и дисфункциях организма </a:t>
            </a:r>
            <a:r>
              <a:rPr lang="ru-RU" b="1" dirty="0" err="1" smtClean="0"/>
              <a:t>человека.</a:t>
            </a:r>
            <a:r>
              <a:rPr lang="ru-RU" dirty="0" err="1" smtClean="0"/>
              <a:t>Существует</a:t>
            </a:r>
            <a:r>
              <a:rPr lang="ru-RU" dirty="0" smtClean="0"/>
              <a:t> ошибочное мнение, что переизбыток витаминов невозможен: организм возьмет то, что ему необходимо, а остальное выведет с мочой. Это не так. Только некоторые элементы выводятся самостоятельно (</a:t>
            </a:r>
            <a:r>
              <a:rPr lang="ru-RU" dirty="0" err="1" smtClean="0"/>
              <a:t>водорастворимые</a:t>
            </a:r>
            <a:r>
              <a:rPr lang="ru-RU" dirty="0" smtClean="0"/>
              <a:t>), но и они могут нанести определенный вред. А жирорастворимые витамины при избытке накапливаются - возникает гипервитаминоз.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705492"/>
          </a:xfrm>
          <a:ln>
            <a:solidFill>
              <a:schemeClr val="bg1">
                <a:lumMod val="85000"/>
                <a:lumOff val="15000"/>
              </a:schemeClr>
            </a:solidFill>
          </a:ln>
          <a:scene3d>
            <a:camera prst="perspectiveHeroicExtremeRightFacing"/>
            <a:lightRig rig="threePt" dir="t"/>
          </a:scene3d>
        </p:spPr>
        <p:txBody>
          <a:bodyPr>
            <a:normAutofit/>
          </a:bodyPr>
          <a:lstStyle/>
          <a:p>
            <a:pPr algn="ctr"/>
            <a:r>
              <a:rPr lang="ru-RU" sz="8800" b="1" i="1" dirty="0" smtClean="0">
                <a:solidFill>
                  <a:srgbClr val="FFFF00"/>
                </a:solidFill>
              </a:rPr>
              <a:t>Спасибо за внимание! </a:t>
            </a:r>
            <a:r>
              <a:rPr lang="ru-RU" sz="8800" b="1" i="1" dirty="0" smtClean="0">
                <a:solidFill>
                  <a:srgbClr val="FFFF00"/>
                </a:solidFill>
              </a:rPr>
              <a:t/>
            </a:r>
            <a:br>
              <a:rPr lang="ru-RU" sz="8800" b="1" i="1" dirty="0" smtClean="0">
                <a:solidFill>
                  <a:srgbClr val="FFFF00"/>
                </a:solidFill>
              </a:rPr>
            </a:br>
            <a:r>
              <a:rPr lang="ru-RU" sz="8800" b="1" i="1" dirty="0" smtClean="0">
                <a:solidFill>
                  <a:srgbClr val="FFFF00"/>
                </a:solidFill>
              </a:rPr>
              <a:t>До новых встреч!!!</a:t>
            </a:r>
            <a:r>
              <a:rPr lang="ru-RU" sz="8800" b="1" i="1" dirty="0" smtClean="0">
                <a:solidFill>
                  <a:srgbClr val="FFFF00"/>
                </a:solidFill>
              </a:rPr>
              <a:t>  </a:t>
            </a:r>
            <a:endParaRPr lang="ru-RU" sz="88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183</TotalTime>
  <Words>770</Words>
  <Application>Microsoft Office PowerPoint</Application>
  <PresentationFormat>Экран (4:3)</PresentationFormat>
  <Paragraphs>104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Бумажная</vt:lpstr>
      <vt:lpstr>Воспитатели: Ордина Наталья Евгеньевна, Чернышова Елена Германовна</vt:lpstr>
      <vt:lpstr>Слайд 2</vt:lpstr>
      <vt:lpstr>Слайд 3</vt:lpstr>
      <vt:lpstr>Слайд 4</vt:lpstr>
      <vt:lpstr> 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Спасибо за внимание!  До новых встреч!!!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Темникова Н. М.</dc:title>
  <dc:creator>user</dc:creator>
  <cp:lastModifiedBy>Наталья</cp:lastModifiedBy>
  <cp:revision>21</cp:revision>
  <dcterms:created xsi:type="dcterms:W3CDTF">2018-06-07T20:36:11Z</dcterms:created>
  <dcterms:modified xsi:type="dcterms:W3CDTF">2021-03-23T16:57:43Z</dcterms:modified>
</cp:coreProperties>
</file>