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9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</p:sldIdLst>
  <p:sldSz cx="12192000" cy="6858000"/>
  <p:notesSz cx="12192000" cy="6858000"/>
  <p:defaultTextStyle>
    <a:defPPr>
      <a:defRPr lang="ru-RU"/>
    </a:defPPr>
    <a:lvl1pPr marL="0" algn="l" defTabSz="914400">
      <a:defRPr sz="18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>
      <a:defRPr sz="18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>
      <a:defRPr sz="18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>
      <a:defRPr sz="18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>
      <a:defRPr sz="18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>
      <a:defRPr sz="18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>
      <a:defRPr sz="18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>
      <a:defRPr sz="18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>
      <a:defRPr sz="18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9" d="100"/>
          <a:sy n="69" d="100"/>
        </p:scale>
        <p:origin x="738" y="7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 bwMode="auto"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 bwMode="auto"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0E47E183-FEEB-4D77-8F94-917F40A3256A}" type="datetimeFigureOut">
              <a:rPr lang="ru-RU"/>
              <a:t>02.07.2025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 bwMode="auto"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>
              <a:defRPr/>
            </a:pPr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 bwMode="auto"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 bwMode="auto"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 bwMode="auto"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D7D0F2FC-DEE1-4585-8D11-449D1BADE6FA}" type="slidenum">
              <a:rPr lang="ru-RU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>
      <a:defRPr sz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>
      <a:defRPr sz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>
      <a:defRPr sz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>
      <a:defRPr sz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>
      <a:defRPr sz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>
      <a:defRPr sz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>
      <a:defRPr sz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>
      <a:defRPr sz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>
      <a:defRPr sz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 bwMode="auto"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День рождения Новочебоксарска – 18 ноября.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D7D0F2FC-DEE1-4585-8D11-449D1BADE6FA}" type="slidenum">
              <a:rPr lang="ru-RU"/>
              <a:t>2</a:t>
            </a:fld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 bwMode="auto"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r>
              <a:rPr lang="ru-RU">
                <a:latin typeface="Times New Roman"/>
                <a:cs typeface="Times New Roman"/>
              </a:rPr>
              <a:t>Ребята, вы знаете кто это? (бельчонок Новчик – символ города Новочебоксарска). Правильно, ребята. </a:t>
            </a:r>
            <a:endParaRPr/>
          </a:p>
          <a:p>
            <a:pPr>
              <a:defRPr/>
            </a:pPr>
            <a:r>
              <a:rPr lang="ru-RU">
                <a:latin typeface="Times New Roman"/>
                <a:cs typeface="Times New Roman"/>
              </a:rPr>
              <a:t>Я предлагаю сегодня познакомиться с историей возникновения нашего любимого города Новочебоксарска.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D7D0F2FC-DEE1-4585-8D11-449D1BADE6FA}" type="slidenum">
              <a:rPr lang="ru-RU"/>
              <a:t>3</a:t>
            </a:fld>
            <a:endParaRPr lang="ru-RU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xfrm>
            <a:off x="685800" y="1143000"/>
            <a:ext cx="5486400" cy="308610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r>
              <a:rPr lang="ru-RU">
                <a:latin typeface="Times New Roman"/>
                <a:cs typeface="Times New Roman"/>
              </a:rPr>
              <a:t>Новочебоксарск начали возводить в 1960 году в связи со строительством химического комбината (Химпром). 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D7D0F2FC-DEE1-4585-8D11-449D1BADE6FA}" type="slidenum">
              <a:rPr lang="ru-RU"/>
              <a:t>4</a:t>
            </a:fld>
            <a:endParaRPr lang="ru-RU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xfrm>
            <a:off x="685800" y="1143000"/>
            <a:ext cx="5486400" cy="308610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 Раньше здесь находилось 13 деревень. И на этом месте возникло рабочее поселение Химического комбината. Его строили как спутник чувашской столицы, оттого населенный пункт и получил своё название – Новочебоксарск.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D7D0F2FC-DEE1-4585-8D11-449D1BADE6FA}" type="slidenum">
              <a:rPr lang="ru-RU"/>
              <a:t>5</a:t>
            </a:fld>
            <a:endParaRPr lang="ru-RU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xfrm>
            <a:off x="685800" y="1143000"/>
            <a:ext cx="5486400" cy="308610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r>
              <a:rPr lang="ru-RU" b="0" i="0">
                <a:solidFill>
                  <a:srgbClr val="202122"/>
                </a:solidFill>
                <a:latin typeface="Arial"/>
              </a:rPr>
              <a:t>Город строился и расширялся очень быстрыми темпами. </a:t>
            </a:r>
            <a:r>
              <a:rPr lang="ru-RU"/>
              <a:t>Строительство первого жилого дома, который находится по адресу улица Коммунистическая 18. Изначально наш город хотели назвать «Спутником».</a:t>
            </a:r>
            <a:endParaRPr/>
          </a:p>
          <a:p>
            <a:pPr>
              <a:defRPr/>
            </a:pPr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D7D0F2FC-DEE1-4585-8D11-449D1BADE6FA}" type="slidenum">
              <a:rPr lang="ru-RU"/>
              <a:t>6</a:t>
            </a:fld>
            <a:endParaRPr lang="ru-RU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xfrm>
            <a:off x="685800" y="1143000"/>
            <a:ext cx="5486400" cy="308610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r>
              <a:rPr lang="ru-RU">
                <a:latin typeface="Times New Roman"/>
                <a:cs typeface="Times New Roman"/>
              </a:rPr>
              <a:t>Я хотел бы рассказать и об улицах нашего любимого города. Одна из главных и длинных улиц Новочебоксарска носит имя В.П. Винокурова. Эта улица проходит от стадиона и спортивного комплекса на берегу Волги через весь город. Улица названа  в память Героя Советского Союза Вячеслава Петровича Винокурова, погибшего в годы Великой Отечественной войны». 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D7D0F2FC-DEE1-4585-8D11-449D1BADE6FA}" type="slidenum">
              <a:rPr lang="ru-RU"/>
              <a:t>7</a:t>
            </a:fld>
            <a:endParaRPr lang="ru-RU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xfrm>
            <a:off x="685800" y="1143000"/>
            <a:ext cx="5486400" cy="308610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Вторая улица носит имя Жени Крутовой в честь отважной лётчицы (30 января 1964 г). Это одна из улиц, находящаяся в старой части города Новочебоксарска. </a:t>
            </a:r>
            <a:endParaRPr/>
          </a:p>
          <a:p>
            <a:pPr>
              <a:defRPr/>
            </a:pPr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D7D0F2FC-DEE1-4585-8D11-449D1BADE6FA}" type="slidenum">
              <a:rPr lang="ru-RU"/>
              <a:t>8</a:t>
            </a:fld>
            <a:endParaRPr lang="ru-RU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xfrm>
            <a:off x="685800" y="1143000"/>
            <a:ext cx="5486400" cy="308610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r>
              <a:rPr lang="ru-RU">
                <a:latin typeface="Times New Roman"/>
                <a:cs typeface="Times New Roman"/>
              </a:rPr>
              <a:t>В нашем городе одна из улиц носит имя Валентины Терешковой. Эта улица была так названа 12 декабря 1967 года.</a:t>
            </a:r>
            <a:endParaRPr/>
          </a:p>
          <a:p>
            <a:pPr>
              <a:defRPr/>
            </a:pPr>
            <a:r>
              <a:rPr lang="ru-RU">
                <a:latin typeface="Times New Roman"/>
                <a:cs typeface="Times New Roman"/>
              </a:rPr>
              <a:t>Терешкова Валентина Владимировна - первая в мире женщина-космонавт. 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D7D0F2FC-DEE1-4585-8D11-449D1BADE6FA}" type="slidenum">
              <a:rPr lang="ru-RU"/>
              <a:t>9</a:t>
            </a:fld>
            <a:endParaRPr lang="ru-RU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 bwMode="auto"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Ребята, где же вы любите погулять? Самое любимое место для прогулки – это Ельниковская роща (главная и самая известная в городе парковая зона). Это одновременно и природный объект, и место для развлечений и отдыха, а также Новочебоксарская набережная.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D7D0F2FC-DEE1-4585-8D11-449D1BADE6FA}" type="slidenum">
              <a:rPr lang="ru-RU"/>
              <a:t>10</a:t>
            </a:fld>
            <a:endParaRPr lang="ru-RU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 bwMode="auto"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Можно погулять и на Соборной площади, где мы можем увидеть статую князя Владимира, собор Святого князя Владимира, фонтан памяти (он посвящен 13 деревням)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D7D0F2FC-DEE1-4585-8D11-449D1BADE6FA}" type="slidenum">
              <a:rPr lang="ru-RU"/>
              <a:t>11</a:t>
            </a:fld>
            <a:endParaRPr lang="ru-RU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 bwMode="auto"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Культурным символом города стал уникальный экспериментальный театр «Дождь», ДК Химик – один из самых главных культурно-досуговых мест города (здесь размещаются театральная, музыкальная, хореографическая и другие студии)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D7D0F2FC-DEE1-4585-8D11-449D1BADE6FA}" type="slidenum">
              <a:rPr lang="ru-RU"/>
              <a:t>12</a:t>
            </a:fld>
            <a:endParaRPr lang="ru-RU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 bwMode="auto"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r>
              <a:rPr lang="ru-RU">
                <a:latin typeface="Times New Roman"/>
                <a:cs typeface="Times New Roman"/>
              </a:rPr>
              <a:t>Особого внимания в Новочебоксарске заслуживают музеи и другие выставочные центры, которые обязательно стоит посетить - музей истории и краеведения, художественный музей, литературный музей при библиотеке семейного чтения им. С.Я. Маршака.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D7D0F2FC-DEE1-4585-8D11-449D1BADE6FA}" type="slidenum">
              <a:rPr lang="ru-RU"/>
              <a:t>13</a:t>
            </a:fld>
            <a:endParaRPr lang="ru-RU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 bwMode="auto"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Памятники и скульптуры города Новочебоксарск: памятник погибшим в Великой Отечественной войне, памятник участникам локальных военных конфликтов, монумент жертвам Чернобыльской АЭС и других техногенных катастроф.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D7D0F2FC-DEE1-4585-8D11-449D1BADE6FA}" type="slidenum">
              <a:rPr lang="ru-RU"/>
              <a:t>14</a:t>
            </a:fld>
            <a:endParaRPr lang="ru-RU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 bwMode="auto"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Скульптура молодой женщины с младенцем, Стела первостроителям города, декоративно-монументальная композиция в честь основания Новочебоксарска.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D7D0F2FC-DEE1-4585-8D11-449D1BADE6FA}" type="slidenum">
              <a:rPr lang="ru-RU"/>
              <a:t>15</a:t>
            </a:fld>
            <a:endParaRPr lang="ru-RU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 bwMode="auto"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Задание для детей.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D7D0F2FC-DEE1-4585-8D11-449D1BADE6FA}" type="slidenum">
              <a:rPr lang="ru-RU"/>
              <a:t>16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" preserve="1" userDrawn="1">
  <p:cSld name="Титульный слайд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 bwMode="auto"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 bwMode="auto"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>
              <a:defRPr/>
            </a:pPr>
            <a:r>
              <a:rPr lang="ru-RU"/>
              <a:t>Образец подзаголовка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B94ACCB-E87D-412C-9D65-35994A86B5DA}" type="datetimeFigureOut">
              <a:rPr lang="ru-RU"/>
              <a:t>02.07.2025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48953A01-26B3-435A-B00B-0B71D3A12BDE}" type="slidenum">
              <a:rPr lang="ru-RU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" preserve="1" userDrawn="1">
  <p:cSld name="Заголовок и объек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 bwMode="auto"/>
        <p:txBody>
          <a:bodyPr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B94ACCB-E87D-412C-9D65-35994A86B5DA}" type="datetimeFigureOut">
              <a:rPr lang="ru-RU"/>
              <a:t>02.07.2025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48953A01-26B3-435A-B00B-0B71D3A12BDE}" type="slidenum">
              <a:rPr lang="ru-RU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secHead" preserve="1" userDrawn="1">
  <p:cSld name="Заголовок раздела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B94ACCB-E87D-412C-9D65-35994A86B5DA}" type="datetimeFigureOut">
              <a:rPr lang="ru-RU"/>
              <a:t>02.07.2025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48953A01-26B3-435A-B00B-0B71D3A12BDE}" type="slidenum">
              <a:rPr lang="ru-RU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Obj" preserve="1" userDrawn="1">
  <p:cSld name="Два объекта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 bwMode="auto">
          <a:xfrm>
            <a:off x="838200" y="1825625"/>
            <a:ext cx="5181600" cy="4351338"/>
          </a:xfrm>
        </p:spPr>
        <p:txBody>
          <a:bodyPr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 bwMode="auto">
          <a:xfrm>
            <a:off x="6172200" y="1825625"/>
            <a:ext cx="5181600" cy="4351338"/>
          </a:xfrm>
        </p:spPr>
        <p:txBody>
          <a:bodyPr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B94ACCB-E87D-412C-9D65-35994A86B5DA}" type="datetimeFigureOut">
              <a:rPr lang="ru-RU"/>
              <a:t>02.07.2025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48953A01-26B3-435A-B00B-0B71D3A12BDE}" type="slidenum">
              <a:rPr lang="ru-RU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TxTwoObj" preserve="1" userDrawn="1">
  <p:cSld name="Сравнение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>
          <a:xfrm>
            <a:off x="839788" y="365125"/>
            <a:ext cx="10515600" cy="1325563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 bwMode="auto">
          <a:xfrm>
            <a:off x="839788" y="2505074"/>
            <a:ext cx="5157787" cy="3684588"/>
          </a:xfrm>
        </p:spPr>
        <p:txBody>
          <a:bodyPr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 bwMode="auto"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 bwMode="auto">
          <a:xfrm>
            <a:off x="6172200" y="2505074"/>
            <a:ext cx="5183188" cy="3684588"/>
          </a:xfrm>
        </p:spPr>
        <p:txBody>
          <a:bodyPr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B94ACCB-E87D-412C-9D65-35994A86B5DA}" type="datetimeFigureOut">
              <a:rPr lang="ru-RU"/>
              <a:t>02.07.2025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48953A01-26B3-435A-B00B-0B71D3A12BDE}" type="slidenum">
              <a:rPr lang="ru-RU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Only" preserve="1" userDrawn="1">
  <p:cSld name="Только заголовок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B94ACCB-E87D-412C-9D65-35994A86B5DA}" type="datetimeFigureOut">
              <a:rPr lang="ru-RU"/>
              <a:t>02.07.2025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48953A01-26B3-435A-B00B-0B71D3A12BDE}" type="slidenum">
              <a:rPr lang="ru-RU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blank" preserve="1" userDrawn="1">
  <p:cSld name="Пустой слайд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B94ACCB-E87D-412C-9D65-35994A86B5DA}" type="datetimeFigureOut">
              <a:rPr lang="ru-RU"/>
              <a:t>02.07.2025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48953A01-26B3-435A-B00B-0B71D3A12BDE}" type="slidenum">
              <a:rPr lang="ru-RU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Tx" preserve="1" userDrawn="1">
  <p:cSld name="Объект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 bwMode="auto"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auto"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B94ACCB-E87D-412C-9D65-35994A86B5DA}" type="datetimeFigureOut">
              <a:rPr lang="ru-RU"/>
              <a:t>02.07.2025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48953A01-26B3-435A-B00B-0B71D3A12BDE}" type="slidenum">
              <a:rPr lang="ru-RU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picTx" preserve="1" userDrawn="1">
  <p:cSld name="Рисунок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 bwMode="auto"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>
              <a:defRPr/>
            </a:pPr>
            <a:r>
              <a:rPr lang="ru-RU"/>
              <a:t>Вставка рисунка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auto"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B94ACCB-E87D-412C-9D65-35994A86B5DA}" type="datetimeFigureOut">
              <a:rPr lang="ru-RU"/>
              <a:t>02.07.2025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48953A01-26B3-435A-B00B-0B71D3A12BDE}" type="slidenum">
              <a:rPr lang="ru-RU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x" preserve="1" userDrawn="1">
  <p:cSld name="Заголовок и вертикальный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 bwMode="auto"/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B94ACCB-E87D-412C-9D65-35994A86B5DA}" type="datetimeFigureOut">
              <a:rPr lang="ru-RU"/>
              <a:t>02.07.2025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48953A01-26B3-435A-B00B-0B71D3A12BDE}" type="slidenum">
              <a:rPr lang="ru-RU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itleAndTx" preserve="1" userDrawn="1">
  <p:cSld name="Вертикальный заголовок и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 bwMode="auto">
          <a:xfrm>
            <a:off x="8724900" y="365125"/>
            <a:ext cx="2628900" cy="5811838"/>
          </a:xfrm>
        </p:spPr>
        <p:txBody>
          <a:bodyPr vert="eaVert"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 bwMode="auto">
          <a:xfrm>
            <a:off x="838200" y="365125"/>
            <a:ext cx="7734300" cy="5811838"/>
          </a:xfrm>
        </p:spPr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B94ACCB-E87D-412C-9D65-35994A86B5DA}" type="datetimeFigureOut">
              <a:rPr lang="ru-RU"/>
              <a:t>02.07.2025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48953A01-26B3-435A-B00B-0B71D3A12BDE}" type="slidenum">
              <a:rPr lang="ru-RU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 bwMode="auto"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AB94ACCB-E87D-412C-9D65-35994A86B5DA}" type="datetimeFigureOut">
              <a:rPr lang="ru-RU"/>
              <a:t>02.07.2025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 bwMode="auto"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auto"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48953A01-26B3-435A-B00B-0B71D3A12BDE}" type="slidenum">
              <a:rPr lang="ru-RU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>
        <a:lnSpc>
          <a:spcPct val="90000"/>
        </a:lnSpc>
        <a:spcBef>
          <a:spcPts val="0"/>
        </a:spcBef>
        <a:buNone/>
        <a:defRPr sz="44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>
        <a:lnSpc>
          <a:spcPct val="90000"/>
        </a:lnSpc>
        <a:spcBef>
          <a:spcPts val="1000"/>
        </a:spcBef>
        <a:buFont typeface="Arial"/>
        <a:buChar char="•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24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20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5" Type="http://schemas.openxmlformats.org/officeDocument/2006/relationships/image" Target="../media/image2.jpg"/><Relationship Id="rId4" Type="http://schemas.microsoft.com/office/2007/relationships/hdphoto" Target="../media/hdphoto1.wdp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5" Type="http://schemas.microsoft.com/office/2007/relationships/hdphoto" Target="../media/hdphoto1.wdp"/><Relationship Id="rId4" Type="http://schemas.openxmlformats.org/officeDocument/2006/relationships/image" Target="../media/image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6" Type="http://schemas.microsoft.com/office/2007/relationships/hdphoto" Target="../media/hdphoto1.wdp"/><Relationship Id="rId5" Type="http://schemas.openxmlformats.org/officeDocument/2006/relationships/image" Target="../media/image1.png"/><Relationship Id="rId4" Type="http://schemas.openxmlformats.org/officeDocument/2006/relationships/image" Target="../media/image1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5.jpg"/><Relationship Id="rId4" Type="http://schemas.openxmlformats.org/officeDocument/2006/relationships/image" Target="../media/image2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1.jpg"/><Relationship Id="rId4" Type="http://schemas.openxmlformats.org/officeDocument/2006/relationships/image" Target="../media/image30.jp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6.xml"/><Relationship Id="rId4" Type="http://schemas.microsoft.com/office/2007/relationships/hdphoto" Target="../media/hdphoto1.wdp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 bwMode="auto">
          <a:xfrm>
            <a:off x="545123" y="228601"/>
            <a:ext cx="11101445" cy="4185138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ru-RU"/>
              <a:t>	</a:t>
            </a:r>
            <a:r>
              <a:rPr lang="ru-RU">
                <a:solidFill>
                  <a:schemeClr val="accent2">
                    <a:lumMod val="50000"/>
                  </a:schemeClr>
                </a:solidFill>
                <a:latin typeface="Times New Roman"/>
                <a:cs typeface="Times New Roman"/>
              </a:rPr>
              <a:t>ИСТОРИЯ</a:t>
            </a:r>
            <a:br>
              <a:rPr lang="ru-RU">
                <a:solidFill>
                  <a:schemeClr val="accent2">
                    <a:lumMod val="50000"/>
                  </a:schemeClr>
                </a:solidFill>
                <a:latin typeface="Times New Roman"/>
                <a:cs typeface="Times New Roman"/>
              </a:rPr>
            </a:br>
            <a:r>
              <a:rPr lang="ru-RU">
                <a:solidFill>
                  <a:schemeClr val="accent2">
                    <a:lumMod val="50000"/>
                  </a:schemeClr>
                </a:solidFill>
                <a:latin typeface="Times New Roman"/>
                <a:cs typeface="Times New Roman"/>
              </a:rPr>
              <a:t> И ДОСТОПРИМЕЧАТЕЛЬНОСТИ НОВОЧЕБОКСАРСКА</a:t>
            </a:r>
          </a:p>
        </p:txBody>
      </p:sp>
      <p:sp>
        <p:nvSpPr>
          <p:cNvPr id="1125552787" name="Subtitle 2"/>
          <p:cNvSpPr>
            <a:spLocks noGrp="1"/>
          </p:cNvSpPr>
          <p:nvPr>
            <p:ph type="subTitle" idx="1"/>
          </p:nvPr>
        </p:nvSpPr>
        <p:spPr bwMode="auto">
          <a:xfrm>
            <a:off x="1523999" y="3602037"/>
            <a:ext cx="9144000" cy="1655761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>
              <a:defRPr/>
            </a:pPr>
            <a:endParaRPr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w="http://schemas.openxmlformats.org/wordprocessingml/2006/main" xmlns:m="http://schemas.openxmlformats.org/officeDocument/2006/math" xmlns="">
      <p:transition advClick="1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 bwMode="auto">
          <a:xfrm>
            <a:off x="442913" y="342900"/>
            <a:ext cx="11058525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4800">
                <a:latin typeface="Times New Roman"/>
                <a:cs typeface="Times New Roman"/>
              </a:rPr>
              <a:t>Мы живем в прекрасном городе Новочебоксарске. Он основан в 1960 году. Днем рождения города считается день закладки первого дома – это 18 ноября.</a:t>
            </a:r>
            <a:endParaRPr/>
          </a:p>
          <a:p>
            <a:pPr algn="ctr">
              <a:defRPr/>
            </a:pPr>
            <a:r>
              <a:rPr lang="ru-RU" sz="4800">
                <a:latin typeface="Times New Roman"/>
                <a:cs typeface="Times New Roman"/>
              </a:rPr>
              <a:t>Новочебоксарск – быстрорастущий, перспективный и самый молодой город Чувашской Республики.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w="http://schemas.openxmlformats.org/wordprocessingml/2006/main" xmlns:m="http://schemas.openxmlformats.org/officeDocument/2006/math" xmlns="">
      <p:transition advClick="1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3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979" b="95521" l="1961" r="98039"/>
                    </a14:imgEffect>
                  </a14:imgLayer>
                </a14:imgProps>
              </a:ext>
            </a:extLst>
          </a:blip>
          <a:stretch/>
        </p:blipFill>
        <p:spPr bwMode="auto">
          <a:xfrm>
            <a:off x="9076173" y="1506086"/>
            <a:ext cx="2720340" cy="3657599"/>
          </a:xfrm>
          <a:prstGeom prst="rect">
            <a:avLst/>
          </a:prstGeom>
          <a:noFill/>
          <a:ln>
            <a:noFill/>
          </a:ln>
          <a:effectLst/>
        </p:spPr>
      </p:pic>
      <p:pic>
        <p:nvPicPr>
          <p:cNvPr id="4" name="Picture 4" descr="Новочебоксарск - &amp;quot;зелёный&amp;quot; город на Волге / Россия • Поволжье / республика  Чувашия, аэросъёмка - YouTube"/>
          <p:cNvPicPr>
            <a:picLocks noChangeAspect="1" noChangeArrowheads="1"/>
          </p:cNvPicPr>
          <p:nvPr/>
        </p:nvPicPr>
        <p:blipFill>
          <a:blip r:embed="rId5"/>
          <a:stretch/>
        </p:blipFill>
        <p:spPr bwMode="auto">
          <a:xfrm>
            <a:off x="445860" y="962013"/>
            <a:ext cx="8436883" cy="4745747"/>
          </a:xfrm>
          <a:prstGeom prst="rect">
            <a:avLst/>
          </a:prstGeom>
          <a:noFill/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6"/>
          <a:stretch/>
        </p:blipFill>
        <p:spPr bwMode="auto">
          <a:xfrm>
            <a:off x="445860" y="962013"/>
            <a:ext cx="2139078" cy="1426051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w="http://schemas.openxmlformats.org/wordprocessingml/2006/main" xmlns:m="http://schemas.openxmlformats.org/officeDocument/2006/math" xmlns="">
      <p:transition advClick="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/>
        </p:blipFill>
        <p:spPr bwMode="auto">
          <a:xfrm>
            <a:off x="1797949" y="584971"/>
            <a:ext cx="8596105" cy="5688061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:w="http://schemas.openxmlformats.org/wordprocessingml/2006/main" xmlns:m="http://schemas.openxmlformats.org/officeDocument/2006/math" xmlns="">
      <p:transition spd="slow" advClick="1">
        <p:split orient="vert" dir="ou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/>
        </p:blipFill>
        <p:spPr bwMode="auto"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4"/>
          <a:stretch/>
        </p:blipFill>
        <p:spPr bwMode="auto">
          <a:xfrm>
            <a:off x="367850" y="696689"/>
            <a:ext cx="5081225" cy="2699654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5"/>
          <a:stretch/>
        </p:blipFill>
        <p:spPr bwMode="auto">
          <a:xfrm>
            <a:off x="3210872" y="3499902"/>
            <a:ext cx="5068075" cy="2855015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6"/>
          <a:stretch/>
        </p:blipFill>
        <p:spPr bwMode="auto">
          <a:xfrm>
            <a:off x="6458858" y="696689"/>
            <a:ext cx="4539341" cy="2803213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w="http://schemas.openxmlformats.org/wordprocessingml/2006/main" xmlns:m="http://schemas.openxmlformats.org/officeDocument/2006/math" xmlns="">
      <p:transition advClick="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/>
        </p:blipFill>
        <p:spPr bwMode="auto">
          <a:xfrm>
            <a:off x="6123710" y="1157288"/>
            <a:ext cx="5857875" cy="4638080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4"/>
          <a:stretch/>
        </p:blipFill>
        <p:spPr bwMode="auto">
          <a:xfrm>
            <a:off x="179675" y="1157288"/>
            <a:ext cx="5629124" cy="4638081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w="http://schemas.openxmlformats.org/wordprocessingml/2006/main" xmlns:m="http://schemas.openxmlformats.org/officeDocument/2006/math" xmlns="">
      <p:transition advClick="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3"/>
          <a:srcRect b="27200"/>
          <a:stretch/>
        </p:blipFill>
        <p:spPr bwMode="auto">
          <a:xfrm>
            <a:off x="717453" y="549922"/>
            <a:ext cx="8472139" cy="4625788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979" b="95521" l="1961" r="98039"/>
                    </a14:imgEffect>
                  </a14:imgLayer>
                </a14:imgProps>
              </a:ext>
            </a:extLst>
          </a:blip>
          <a:stretch/>
        </p:blipFill>
        <p:spPr bwMode="auto">
          <a:xfrm>
            <a:off x="8994314" y="2534702"/>
            <a:ext cx="2720340" cy="3657599"/>
          </a:xfrm>
          <a:prstGeom prst="rect">
            <a:avLst/>
          </a:prstGeom>
          <a:noFill/>
          <a:ln>
            <a:noFill/>
          </a:ln>
          <a:effectLst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w="http://schemas.openxmlformats.org/wordprocessingml/2006/main" xmlns:m="http://schemas.openxmlformats.org/officeDocument/2006/math" xmlns="">
      <p:transition advClick="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1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3"/>
          <a:srcRect b="9185"/>
          <a:stretch/>
        </p:blipFill>
        <p:spPr bwMode="auto">
          <a:xfrm>
            <a:off x="5100207" y="1271449"/>
            <a:ext cx="6517027" cy="4380414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/>
          <a:stretch/>
        </p:blipFill>
        <p:spPr bwMode="auto">
          <a:xfrm>
            <a:off x="767634" y="1195112"/>
            <a:ext cx="3544389" cy="4533087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w="http://schemas.openxmlformats.org/wordprocessingml/2006/main" xmlns:m="http://schemas.openxmlformats.org/officeDocument/2006/math" xmlns="">
      <p:transition advClick="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3"/>
          <a:srcRect b="8426"/>
          <a:stretch/>
        </p:blipFill>
        <p:spPr bwMode="auto">
          <a:xfrm>
            <a:off x="1412969" y="386308"/>
            <a:ext cx="9535182" cy="5825409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/>
          <a:stretch/>
        </p:blipFill>
        <p:spPr bwMode="auto">
          <a:xfrm>
            <a:off x="552357" y="2883770"/>
            <a:ext cx="4536953" cy="3327947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w="http://schemas.openxmlformats.org/wordprocessingml/2006/main" xmlns:m="http://schemas.openxmlformats.org/officeDocument/2006/math" xmlns="">
      <p:transition advClick="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AutoShape 4" descr="Прошлое, настоящее и будущее - Ельниковская Роща"/>
          <p:cNvSpPr>
            <a:spLocks noChangeAspect="1" noChangeArrowheads="1"/>
          </p:cNvSpPr>
          <p:nvPr/>
        </p:nvSpPr>
        <p:spPr bwMode="auto">
          <a:xfrm>
            <a:off x="155575" y="-136525"/>
            <a:ext cx="296863" cy="296863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>
              <a:defRPr/>
            </a:pPr>
            <a:endParaRPr lang="ru-RU"/>
          </a:p>
        </p:txBody>
      </p:sp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3"/>
          <a:stretch/>
        </p:blipFill>
        <p:spPr bwMode="auto">
          <a:xfrm>
            <a:off x="573097" y="493037"/>
            <a:ext cx="5313354" cy="3227978"/>
          </a:xfrm>
          <a:prstGeom prst="rect">
            <a:avLst/>
          </a:prstGeom>
          <a:noFill/>
          <a:ln>
            <a:noFill/>
          </a:ln>
          <a:effectLst/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/>
          <a:stretch/>
        </p:blipFill>
        <p:spPr bwMode="auto">
          <a:xfrm>
            <a:off x="6135877" y="3422955"/>
            <a:ext cx="5241568" cy="2952750"/>
          </a:xfrm>
          <a:prstGeom prst="rect">
            <a:avLst/>
          </a:prstGeom>
        </p:spPr>
      </p:pic>
      <p:pic>
        <p:nvPicPr>
          <p:cNvPr id="7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979" b="95521" l="1961" r="98039"/>
                    </a14:imgEffect>
                  </a14:imgLayer>
                </a14:imgProps>
              </a:ext>
            </a:extLst>
          </a:blip>
          <a:stretch/>
        </p:blipFill>
        <p:spPr bwMode="auto">
          <a:xfrm>
            <a:off x="7786889" y="160338"/>
            <a:ext cx="2573455" cy="3460107"/>
          </a:xfrm>
          <a:prstGeom prst="rect">
            <a:avLst/>
          </a:prstGeom>
          <a:noFill/>
          <a:ln>
            <a:noFill/>
          </a:ln>
          <a:effectLst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w="http://schemas.openxmlformats.org/wordprocessingml/2006/main" xmlns:m="http://schemas.openxmlformats.org/officeDocument/2006/math" xmlns="">
      <p:transition advClick="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/>
          <a:stretch/>
        </p:blipFill>
        <p:spPr bwMode="auto">
          <a:xfrm>
            <a:off x="7382380" y="247643"/>
            <a:ext cx="4437287" cy="3328152"/>
          </a:xfrm>
          <a:prstGeom prst="rect">
            <a:avLst/>
          </a:prstGeom>
          <a:noFill/>
          <a:ln>
            <a:noFill/>
          </a:ln>
          <a:effectLst/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4"/>
          <a:stretch/>
        </p:blipFill>
        <p:spPr bwMode="auto">
          <a:xfrm>
            <a:off x="287709" y="247643"/>
            <a:ext cx="4693306" cy="3519980"/>
          </a:xfrm>
          <a:prstGeom prst="rect">
            <a:avLst/>
          </a:prstGeom>
          <a:noFill/>
          <a:ln>
            <a:noFill/>
          </a:ln>
          <a:effectLst/>
        </p:spPr>
      </p:pic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5"/>
          <a:srcRect b="9869"/>
          <a:stretch/>
        </p:blipFill>
        <p:spPr bwMode="auto">
          <a:xfrm>
            <a:off x="4334969" y="2515998"/>
            <a:ext cx="3439379" cy="4156695"/>
          </a:xfrm>
          <a:prstGeom prst="rect">
            <a:avLst/>
          </a:prstGeom>
          <a:noFill/>
          <a:ln>
            <a:noFill/>
          </a:ln>
          <a:effectLst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w="http://schemas.openxmlformats.org/wordprocessingml/2006/main" xmlns:m="http://schemas.openxmlformats.org/officeDocument/2006/math" xmlns="">
      <p:transition advClick="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/>
          <a:stretch/>
        </p:blipFill>
        <p:spPr bwMode="auto">
          <a:xfrm>
            <a:off x="691344" y="562335"/>
            <a:ext cx="5372572" cy="3384023"/>
          </a:xfrm>
          <a:prstGeom prst="rect">
            <a:avLst/>
          </a:prstGeom>
          <a:noFill/>
          <a:ln>
            <a:noFill/>
          </a:ln>
          <a:effectLst/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4"/>
          <a:stretch/>
        </p:blipFill>
        <p:spPr bwMode="auto">
          <a:xfrm>
            <a:off x="6233495" y="2522872"/>
            <a:ext cx="5350909" cy="3565108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w="http://schemas.openxmlformats.org/wordprocessingml/2006/main" xmlns:m="http://schemas.openxmlformats.org/officeDocument/2006/math" xmlns="">
      <p:transition advClick="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6146" name="Picture 2" descr="Музей истории и краеведения"/>
          <p:cNvPicPr>
            <a:picLocks noChangeAspect="1" noChangeArrowheads="1"/>
          </p:cNvPicPr>
          <p:nvPr/>
        </p:nvPicPr>
        <p:blipFill>
          <a:blip r:embed="rId3"/>
          <a:stretch/>
        </p:blipFill>
        <p:spPr bwMode="auto">
          <a:xfrm>
            <a:off x="487832" y="558798"/>
            <a:ext cx="5608166" cy="3260166"/>
          </a:xfrm>
          <a:prstGeom prst="rect">
            <a:avLst/>
          </a:prstGeom>
          <a:noFill/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4"/>
          <a:stretch/>
        </p:blipFill>
        <p:spPr bwMode="auto">
          <a:xfrm>
            <a:off x="6387354" y="558798"/>
            <a:ext cx="5456457" cy="3260166"/>
          </a:xfrm>
          <a:prstGeom prst="rect">
            <a:avLst/>
          </a:prstGeom>
          <a:noFill/>
          <a:ln>
            <a:noFill/>
          </a:ln>
          <a:effectLst/>
        </p:spPr>
      </p:pic>
      <p:pic>
        <p:nvPicPr>
          <p:cNvPr id="6149" name="Picture 5" descr="Литературный музей при библиотеке семейного чтения им. С.Я. Маршака"/>
          <p:cNvPicPr>
            <a:picLocks noChangeAspect="1" noChangeArrowheads="1"/>
          </p:cNvPicPr>
          <p:nvPr/>
        </p:nvPicPr>
        <p:blipFill>
          <a:blip r:embed="rId5"/>
          <a:stretch/>
        </p:blipFill>
        <p:spPr bwMode="auto">
          <a:xfrm>
            <a:off x="4545107" y="3721552"/>
            <a:ext cx="3684494" cy="2763526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w="http://schemas.openxmlformats.org/wordprocessingml/2006/main" xmlns:m="http://schemas.openxmlformats.org/officeDocument/2006/math" xmlns="">
      <p:transition advClick="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6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3"/>
          <a:stretch/>
        </p:blipFill>
        <p:spPr bwMode="auto">
          <a:xfrm>
            <a:off x="507066" y="381210"/>
            <a:ext cx="4952440" cy="2938433"/>
          </a:xfrm>
          <a:prstGeom prst="rect">
            <a:avLst/>
          </a:prstGeom>
          <a:noFill/>
          <a:ln>
            <a:noFill/>
          </a:ln>
          <a:effectLst/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4"/>
          <a:stretch/>
        </p:blipFill>
        <p:spPr bwMode="auto">
          <a:xfrm>
            <a:off x="7192431" y="381210"/>
            <a:ext cx="4510433" cy="3240505"/>
          </a:xfrm>
          <a:prstGeom prst="rect">
            <a:avLst/>
          </a:prstGeom>
        </p:spPr>
      </p:pic>
      <p:pic>
        <p:nvPicPr>
          <p:cNvPr id="7174" name="Picture 6"/>
          <p:cNvPicPr>
            <a:picLocks noChangeAspect="1" noChangeArrowheads="1"/>
          </p:cNvPicPr>
          <p:nvPr/>
        </p:nvPicPr>
        <p:blipFill>
          <a:blip r:embed="rId5"/>
          <a:stretch/>
        </p:blipFill>
        <p:spPr bwMode="auto">
          <a:xfrm>
            <a:off x="3753653" y="3188554"/>
            <a:ext cx="4874074" cy="3235143"/>
          </a:xfrm>
          <a:prstGeom prst="rect">
            <a:avLst/>
          </a:prstGeom>
          <a:noFill/>
          <a:ln>
            <a:noFill/>
          </a:ln>
          <a:effectLst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w="http://schemas.openxmlformats.org/wordprocessingml/2006/main" xmlns:m="http://schemas.openxmlformats.org/officeDocument/2006/math" xmlns="">
      <p:transition advClick="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8194" name="Picture 2" descr="Скульптура молодой женщины с младенцем"/>
          <p:cNvPicPr>
            <a:picLocks noChangeAspect="1" noChangeArrowheads="1"/>
          </p:cNvPicPr>
          <p:nvPr/>
        </p:nvPicPr>
        <p:blipFill>
          <a:blip r:embed="rId3"/>
          <a:stretch/>
        </p:blipFill>
        <p:spPr bwMode="auto">
          <a:xfrm>
            <a:off x="908611" y="620899"/>
            <a:ext cx="3714750" cy="5314951"/>
          </a:xfrm>
          <a:prstGeom prst="rect">
            <a:avLst/>
          </a:prstGeom>
          <a:noFill/>
        </p:spPr>
      </p:pic>
      <p:pic>
        <p:nvPicPr>
          <p:cNvPr id="1026" name="Picture 2" descr="Декоративно-монументальная композиция в честь основания Новочебоксарска"/>
          <p:cNvPicPr>
            <a:picLocks noChangeAspect="1" noChangeArrowheads="1"/>
          </p:cNvPicPr>
          <p:nvPr/>
        </p:nvPicPr>
        <p:blipFill>
          <a:blip r:embed="rId4"/>
          <a:stretch/>
        </p:blipFill>
        <p:spPr bwMode="auto">
          <a:xfrm>
            <a:off x="7600950" y="620899"/>
            <a:ext cx="4084637" cy="5314951"/>
          </a:xfrm>
          <a:prstGeom prst="rect">
            <a:avLst/>
          </a:prstGeom>
          <a:noFill/>
        </p:spPr>
      </p:pic>
      <p:pic>
        <p:nvPicPr>
          <p:cNvPr id="8196" name="Picture 4" descr="Стела первостроителям города"/>
          <p:cNvPicPr>
            <a:picLocks noChangeAspect="1" noChangeArrowheads="1"/>
          </p:cNvPicPr>
          <p:nvPr/>
        </p:nvPicPr>
        <p:blipFill>
          <a:blip r:embed="rId5"/>
          <a:stretch/>
        </p:blipFill>
        <p:spPr bwMode="auto">
          <a:xfrm>
            <a:off x="4070434" y="3464113"/>
            <a:ext cx="3981227" cy="2986088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w="http://schemas.openxmlformats.org/wordprocessingml/2006/main" xmlns:m="http://schemas.openxmlformats.org/officeDocument/2006/math" xmlns="">
      <p:transition advClick="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>
          <a:xfrm>
            <a:off x="1125414" y="2875911"/>
            <a:ext cx="10456985" cy="2610489"/>
          </a:xfrm>
        </p:spPr>
        <p:txBody>
          <a:bodyPr>
            <a:normAutofit/>
          </a:bodyPr>
          <a:lstStyle/>
          <a:p>
            <a:pPr algn="just">
              <a:defRPr/>
            </a:pPr>
            <a:r>
              <a:rPr lang="ru-RU">
                <a:solidFill>
                  <a:schemeClr val="tx1"/>
                </a:solidFill>
                <a:latin typeface="Times New Roman"/>
                <a:cs typeface="Times New Roman"/>
              </a:rPr>
              <a:t>Вот и закончилось наше путешествие по Новочебоксарску. Я предлагаю вам подумать и нарисовать, каким вы видите наш город в будущем. </a:t>
            </a:r>
          </a:p>
        </p:txBody>
      </p:sp>
      <p:pic>
        <p:nvPicPr>
          <p:cNvPr id="4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979" b="95521" l="1961" r="98039"/>
                    </a14:imgEffect>
                  </a14:imgLayer>
                </a14:imgProps>
              </a:ext>
            </a:extLst>
          </a:blip>
          <a:stretch/>
        </p:blipFill>
        <p:spPr bwMode="auto">
          <a:xfrm>
            <a:off x="6803217" y="215757"/>
            <a:ext cx="2285366" cy="3072761"/>
          </a:xfrm>
          <a:prstGeom prst="rect">
            <a:avLst/>
          </a:prstGeom>
          <a:noFill/>
          <a:ln>
            <a:noFill/>
          </a:ln>
          <a:effectLst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w="http://schemas.openxmlformats.org/wordprocessingml/2006/main" xmlns:m="http://schemas.openxmlformats.org/officeDocument/2006/math" xmlns="">
      <p:transition advClick="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>
          <a:xfrm>
            <a:off x="838200" y="0"/>
            <a:ext cx="10515600" cy="1019908"/>
          </a:xfrm>
        </p:spPr>
        <p:txBody>
          <a:bodyPr/>
          <a:lstStyle/>
          <a:p>
            <a:pPr algn="ctr">
              <a:defRPr/>
            </a:pPr>
            <a:r>
              <a:rPr lang="ru-RU">
                <a:latin typeface="Times New Roman"/>
                <a:cs typeface="Times New Roman"/>
              </a:rPr>
              <a:t>Список литературы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 bwMode="auto">
          <a:xfrm>
            <a:off x="838200" y="826477"/>
            <a:ext cx="10515600" cy="5350486"/>
          </a:xfrm>
        </p:spPr>
        <p:txBody>
          <a:bodyPr>
            <a:normAutofit fontScale="92500" lnSpcReduction="10000"/>
          </a:bodyPr>
          <a:lstStyle/>
          <a:p>
            <a:pPr algn="just">
              <a:defRPr/>
            </a:pPr>
            <a:r>
              <a:rPr lang="ru-RU"/>
              <a:t>Город, дружбой возведенный. Новочебоксарск : события, факты, воспоминания, фотографии : [посвящ. первостроителям города] / [сост. А. В. Выйкин, В. Г. Ткаченко]. - Чебоксары : Чувашское книжное издательство, 2004. - 343 с. </a:t>
            </a:r>
          </a:p>
          <a:p>
            <a:pPr algn="just">
              <a:defRPr/>
            </a:pPr>
            <a:r>
              <a:rPr lang="ru-RU"/>
              <a:t>Захаров, Д. А. Город Новочебоксарск : исторический очерк, [1960-2005 гг.] / Д. А. Захаров, Е. В. Касимов, Е. П. Погодин ; [Чуваш. гос. ин-т гуманитар. наук ; науч. ред. В. С. Григорьев]. - Чебоксары : ЧГИГН, 2006. - 254 с.</a:t>
            </a:r>
            <a:endParaRPr/>
          </a:p>
          <a:p>
            <a:pPr algn="just">
              <a:defRPr/>
            </a:pPr>
            <a:r>
              <a:rPr lang="ru-RU" sz="4400">
                <a:latin typeface="Times New Roman"/>
                <a:cs typeface="Times New Roman"/>
              </a:rPr>
              <a:t>Интернет – ресурсы</a:t>
            </a:r>
            <a:endParaRPr/>
          </a:p>
          <a:p>
            <a:pPr algn="just">
              <a:defRPr/>
            </a:pPr>
            <a:r>
              <a:rPr lang="en-US"/>
              <a:t>https://nowch.cap.ru/about/info/iz-istorii-goroda-novocheboksarska</a:t>
            </a:r>
            <a:endParaRPr lang="ru-RU"/>
          </a:p>
          <a:p>
            <a:pPr algn="just">
              <a:defRPr/>
            </a:pPr>
            <a:r>
              <a:rPr lang="en-US"/>
              <a:t>https://nowch.cap.ru/about/info/iz-istorii-goroda-novocheboksarska</a:t>
            </a:r>
            <a:endParaRPr lang="ru-RU"/>
          </a:p>
          <a:p>
            <a:pPr algn="just">
              <a:defRPr/>
            </a:pPr>
            <a:r>
              <a:rPr lang="en-US"/>
              <a:t>https://tur-ray.ru/novocheboksarsk-attractions.html</a:t>
            </a:r>
            <a:endParaRPr lang="ru-RU"/>
          </a:p>
          <a:p>
            <a:pPr algn="just">
              <a:defRPr/>
            </a:pPr>
            <a:r>
              <a:rPr lang="en-US"/>
              <a:t>https://tur-ray.ru</a:t>
            </a:r>
            <a:endParaRPr lang="ru-RU"/>
          </a:p>
          <a:p>
            <a:pPr>
              <a:defRPr/>
            </a:pPr>
            <a:endParaRPr lang="ru-RU"/>
          </a:p>
          <a:p>
            <a:pPr>
              <a:defRPr/>
            </a:pPr>
            <a:endParaRPr lang="en-US"/>
          </a:p>
          <a:p>
            <a:pPr>
              <a:defRPr/>
            </a:pPr>
            <a:endParaRPr lang="ru-RU"/>
          </a:p>
          <a:p>
            <a:pPr>
              <a:defRPr/>
            </a:pPr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w="http://schemas.openxmlformats.org/wordprocessingml/2006/main" xmlns:m="http://schemas.openxmlformats.org/officeDocument/2006/math" xmlns="">
      <p:transition advClick="1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Тема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Тема Office">
      <a:majorFont>
        <a:latin typeface="Calibri Light"/>
        <a:ea typeface="Arial"/>
        <a:cs typeface="Arial"/>
      </a:majorFont>
      <a:minorFont>
        <a:latin typeface="Calibri"/>
        <a:ea typeface="Arial"/>
        <a:cs typeface="Arial"/>
      </a:minorFont>
    </a:fontScheme>
    <a:fmtScheme name="Тема Office">
      <a:fillStyleLst>
        <a:solidFill>
          <a:schemeClr val="phClr"/>
        </a:solidFill>
        <a:gradFill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Arial"/>
        <a:cs typeface="Arial"/>
      </a:majorFont>
      <a:minorFont>
        <a:latin typeface="Calibri"/>
        <a:ea typeface="Arial"/>
        <a:cs typeface="Arial"/>
      </a:minorFont>
    </a:fontScheme>
    <a:fmtScheme name="Стандартная">
      <a:fillStyleLst>
        <a:solidFill>
          <a:schemeClr val="phClr"/>
        </a:solidFill>
        <a:gradFill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</TotalTime>
  <Words>609</Words>
  <Application>Microsoft Office PowerPoint</Application>
  <DocSecurity>0</DocSecurity>
  <PresentationFormat>Широкоэкранный</PresentationFormat>
  <Paragraphs>46</Paragraphs>
  <Slides>17</Slides>
  <Notes>15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22" baseType="lpstr">
      <vt:lpstr>Arial</vt:lpstr>
      <vt:lpstr>Calibri</vt:lpstr>
      <vt:lpstr>Calibri Light</vt:lpstr>
      <vt:lpstr>Times New Roman</vt:lpstr>
      <vt:lpstr>Office Theme</vt:lpstr>
      <vt:lpstr> ИСТОРИЯ  И ДОСТОПРИМЕЧАТЕЛЬНОСТИ НОВОЧЕБОКСАРСКА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Вот и закончилось наше путешествие по Новочебоксарску. Я предлагаю вам подумать и нарисовать, каким вы видите наш город в будущем. </vt:lpstr>
      <vt:lpstr>Список литературы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subject/>
  <dc:creator>Пользователь</dc:creator>
  <cp:keywords/>
  <dc:description/>
  <cp:lastModifiedBy>Пользователь</cp:lastModifiedBy>
  <cp:revision>64</cp:revision>
  <dcterms:created xsi:type="dcterms:W3CDTF">2021-11-25T10:17:27Z</dcterms:created>
  <dcterms:modified xsi:type="dcterms:W3CDTF">2025-07-02T12:45:15Z</dcterms:modified>
  <cp:category/>
  <dc:identifier/>
  <cp:contentStatus/>
  <dc:language/>
  <cp:version/>
</cp:coreProperties>
</file>