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699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6" r:id="rId21"/>
    <p:sldId id="275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5" autoAdjust="0"/>
    <p:restoredTop sz="94637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pic>
        <p:nvPicPr>
          <p:cNvPr id="4" name="Picture 3" descr="Swir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12118"/>
            <a:ext cx="9144000" cy="320268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олик, видео и прочие особые слайды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wir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3000"/>
            <a:ext cx="9144000" cy="32026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bg bwMode="lt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ролик, видео и прочие особые слайды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wir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3000"/>
            <a:ext cx="9144000" cy="32026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33600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4F6E-0DE3-48E7-9256-0BBD57EBF5B2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5A069-2B9C-4EBE-9AF2-98DB613C8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4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6/2/2021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ru.wikipedia.org/wiki/%D0%9A%D0%BB%D1%8E%D1%87%D0%B5%D0%B2%D1%81%D0%BA%D0%B8%D0%B9,_%D0%92%D0%B0%D1%81%D0%B8%D0%BB%D0%B8%D0%B9_%D0%9E%D1%81%D0%B8%D0%BF%D0%BE%D0%B2%D0%B8%D1%87" TargetMode="Externa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ru.wikipedia.org/wiki/%D0%9A%D0%BB%D0%B0%D0%B2%D0%B4%D0%B8%D0%B9_%D0%9B%D0%B5%D0%B1%D0%B5%D0%B4%D0%B5%D0%B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0%B1%D1%89%D0%B5%D1%81%D1%82%D0%B2%D0%B5%D0%BD%D0%BD%D1%8B%D0%B9_%D0%B8%D0%BD%D1%81%D1%82%D0%B8%D1%82%D1%83%D1%82" TargetMode="External"/><Relationship Id="rId2" Type="http://schemas.openxmlformats.org/officeDocument/2006/relationships/hyperlink" Target="https://ru.wikipedia.org/wiki/XVI_%D0%B2%D0%B5%D0%BA" TargetMode="Externa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ru.wikipedia.org/wiki/%D0%98%D0%B2%D0%B0%D0%BD%D0%BE%D0%B2,_%D0%A1%D0%B5%D1%80%D0%B3%D0%B5%D0%B9_%D0%92%D0%B0%D1%81%D0%B8%D0%BB%D1%8C%D0%B5%D0%B2%D0%B8%D1%87" TargetMode="Externa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772816"/>
            <a:ext cx="8314184" cy="43204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Избирательные системы в истории Российского государства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i="1" dirty="0" smtClean="0"/>
              <a:t>МОУ «СОШ им.  Академика Г.И. Марчука р.п. Духовницкое Саратовской области»</a:t>
            </a:r>
            <a:br>
              <a:rPr lang="ru-RU" sz="1600" i="1" dirty="0" smtClean="0"/>
            </a:br>
            <a:r>
              <a:rPr lang="ru-RU" sz="1600" i="1" dirty="0" smtClean="0"/>
              <a:t>Лашевский Михаил Александрович, учитель истории и обществознания высшей квалификационной категории, депутат районного собрания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2020 г.</a:t>
            </a:r>
            <a:endParaRPr lang="ru-RU" sz="1600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Обоснованность темы</a:t>
            </a:r>
          </a:p>
          <a:p>
            <a:r>
              <a:rPr lang="ru-RU" dirty="0" smtClean="0"/>
              <a:t>Земские Соборы</a:t>
            </a:r>
          </a:p>
          <a:p>
            <a:r>
              <a:rPr lang="ru-RU" dirty="0" smtClean="0"/>
              <a:t>Государственная Дума Российской империи</a:t>
            </a:r>
          </a:p>
          <a:p>
            <a:r>
              <a:rPr lang="ru-RU" dirty="0" smtClean="0"/>
              <a:t>Советская избирательная система</a:t>
            </a:r>
          </a:p>
          <a:p>
            <a:r>
              <a:rPr lang="ru-RU" dirty="0" smtClean="0"/>
              <a:t>Современные избирательные системы в Российской Федерации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Обоснование темы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Избирательная</a:t>
            </a:r>
            <a:r>
              <a:rPr lang="ru-RU" dirty="0" smtClean="0"/>
              <a:t> </a:t>
            </a:r>
            <a:r>
              <a:rPr lang="ru-RU" b="1" dirty="0" smtClean="0"/>
              <a:t>система</a:t>
            </a:r>
            <a:r>
              <a:rPr lang="ru-RU" dirty="0" smtClean="0"/>
              <a:t> – </a:t>
            </a:r>
            <a:r>
              <a:rPr lang="ru-RU" b="1" dirty="0" smtClean="0"/>
              <a:t>это</a:t>
            </a:r>
            <a:r>
              <a:rPr lang="ru-RU" dirty="0" smtClean="0"/>
              <a:t> особый порядок выборов в органы власти, который включает в себя специальную процедуру, этапы и принципы. Наука относит к элементам </a:t>
            </a:r>
            <a:r>
              <a:rPr lang="ru-RU" b="1" dirty="0" smtClean="0"/>
              <a:t>избирательной</a:t>
            </a:r>
            <a:r>
              <a:rPr lang="ru-RU" dirty="0" smtClean="0"/>
              <a:t> </a:t>
            </a:r>
            <a:r>
              <a:rPr lang="ru-RU" b="1" dirty="0" smtClean="0"/>
              <a:t>системы</a:t>
            </a:r>
            <a:r>
              <a:rPr lang="ru-RU" dirty="0" smtClean="0"/>
              <a:t>: </a:t>
            </a:r>
            <a:r>
              <a:rPr lang="ru-RU" b="1" dirty="0" smtClean="0"/>
              <a:t>избирательное</a:t>
            </a:r>
            <a:r>
              <a:rPr lang="ru-RU" dirty="0" smtClean="0"/>
              <a:t> право; </a:t>
            </a:r>
            <a:r>
              <a:rPr lang="ru-RU" b="1" dirty="0" smtClean="0"/>
              <a:t>избирательный</a:t>
            </a:r>
            <a:r>
              <a:rPr lang="ru-RU" dirty="0" smtClean="0"/>
              <a:t> процесс. К основным типам избирательных систем относят: </a:t>
            </a:r>
            <a:r>
              <a:rPr lang="ru-RU" b="1" dirty="0" smtClean="0">
                <a:solidFill>
                  <a:srgbClr val="FF0000"/>
                </a:solidFill>
              </a:rPr>
              <a:t>мажоритарную, пропорционального представительства, смешанную</a:t>
            </a:r>
            <a:r>
              <a:rPr lang="ru-RU" dirty="0" smtClean="0"/>
              <a:t>. Кроме того, нужно назвать самую раннюю исторически сложившуюся систему- </a:t>
            </a:r>
            <a:r>
              <a:rPr lang="ru-RU" b="1" dirty="0" smtClean="0">
                <a:solidFill>
                  <a:srgbClr val="FF0000"/>
                </a:solidFill>
              </a:rPr>
              <a:t>сословную или куриальную</a:t>
            </a:r>
            <a:r>
              <a:rPr lang="ru-RU" dirty="0" smtClean="0"/>
              <a:t>. Данная тема  вызывает у аттестуемых определённую путаницу. Между тем, разобраться в ней достаточно несложно.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Вглубь  истории:  Земский Собор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92080" y="1554162"/>
            <a:ext cx="3699520" cy="482716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hlinkClick r:id="rId2" tooltip="Ключевский, Василий Осипович"/>
              </a:rPr>
              <a:t>В. О. Ключевский</a:t>
            </a:r>
            <a:r>
              <a:rPr lang="ru-RU" dirty="0" smtClean="0"/>
              <a:t> определял земские соборы как «особый тип народного представительства, отличный от западных представительных собраний».</a:t>
            </a:r>
            <a:endParaRPr lang="ru-RU" dirty="0"/>
          </a:p>
        </p:txBody>
      </p:sp>
      <p:pic>
        <p:nvPicPr>
          <p:cNvPr id="7" name="Рисунок 6" descr="Царь_Иоанн_IV_открывает_первый_Земский_собор_своею_покаянною_речью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412776"/>
            <a:ext cx="4995953" cy="352839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552" y="530120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«Царь Иоанн IV открывает первый Земский собор своею покаянною речью». Картина </a:t>
            </a:r>
            <a:r>
              <a:rPr lang="ru-RU" u="sng" dirty="0" smtClean="0">
                <a:hlinkClick r:id="rId4"/>
              </a:rPr>
              <a:t>Клавдия Лебедева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Земский Собор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554162"/>
            <a:ext cx="4347592" cy="497118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</a:t>
            </a:r>
            <a:r>
              <a:rPr lang="ru-RU" dirty="0" smtClean="0">
                <a:hlinkClick r:id="rId2" tooltip="XVI век"/>
              </a:rPr>
              <a:t>XVI веке</a:t>
            </a:r>
            <a:r>
              <a:rPr lang="ru-RU" dirty="0" smtClean="0"/>
              <a:t> только начинается процесс формирования данного </a:t>
            </a:r>
            <a:r>
              <a:rPr lang="ru-RU" b="1" dirty="0" smtClean="0">
                <a:hlinkClick r:id="rId3" tooltip="Общественный институт"/>
              </a:rPr>
              <a:t>общественного института</a:t>
            </a:r>
            <a:r>
              <a:rPr lang="ru-RU" dirty="0" smtClean="0"/>
              <a:t>, первоначально он не был чётко структурирован, и его компетенция не была строго определена. Практика созыва, порядок формирования, состав земских соборов долгое время тоже не были регламентированы. </a:t>
            </a:r>
            <a:endParaRPr lang="ru-RU" dirty="0"/>
          </a:p>
        </p:txBody>
      </p:sp>
      <p:pic>
        <p:nvPicPr>
          <p:cNvPr id="4" name="Рисунок 3" descr="Zemskysob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556792"/>
            <a:ext cx="3901440" cy="27706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5013176"/>
            <a:ext cx="3899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hlinkClick r:id="rId5" tooltip="Иванов, Сергей Васильевич"/>
              </a:rPr>
              <a:t>С. В. Иванов</a:t>
            </a:r>
            <a:r>
              <a:rPr lang="ru-RU" dirty="0" smtClean="0"/>
              <a:t>. «Земский собор». 1908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Земский Собор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554162"/>
            <a:ext cx="4851648" cy="497118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Ядром Земских соборов в подавляющем большинстве случаев являлись члены Освящённого собора, Боярской думы и Государева двора . В соборах участвовали также представители торгово-ремесленного населения, прежде всего крупного купечества (гостей, гостиной сотни и суконной сотни), а также, как правило, посадского населения Москвы и уездного дворянства, в исключительных случаях - черносошных крестьян</a:t>
            </a:r>
            <a:endParaRPr lang="ru-RU" dirty="0"/>
          </a:p>
        </p:txBody>
      </p:sp>
      <p:pic>
        <p:nvPicPr>
          <p:cNvPr id="4" name="Рисунок 3" descr="Russian-coat-arm-1667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3283149" cy="414908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Сословный принцип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1554162"/>
            <a:ext cx="4635624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 ещё не было избирательной системой в полном смысле данного слова. Правильнее будет назвать её </a:t>
            </a:r>
            <a:r>
              <a:rPr lang="ru-RU" b="1" dirty="0" smtClean="0">
                <a:solidFill>
                  <a:srgbClr val="FF0000"/>
                </a:solidFill>
              </a:rPr>
              <a:t>сословным принципом формирования данного представительного органа.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340768"/>
            <a:ext cx="3460857" cy="43651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5805264"/>
            <a:ext cx="4104456" cy="836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Представители высшего аристократического сословия- боярства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Куриальная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39952" y="1554162"/>
            <a:ext cx="4851648" cy="504319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Порядок выборов в первую Думу определялся в законе о выборах, изданном в декабре 1905. Согласно ему учреждались четыре избирательные </a:t>
            </a:r>
            <a:r>
              <a:rPr lang="ru-RU" b="1" dirty="0" smtClean="0">
                <a:solidFill>
                  <a:srgbClr val="FF0000"/>
                </a:solidFill>
              </a:rPr>
              <a:t>курии: землевладельческая, городская, крестьянская и рабочая</a:t>
            </a:r>
            <a:r>
              <a:rPr lang="ru-RU" dirty="0" smtClean="0"/>
              <a:t>. По рабочей курии к выборам допускались лишь те рабочие, которые были заняты на предприятиях с числом работающих не менее 50. В результате сразу же избирательного права лишались 2 миллиона мужчин-рабочих. </a:t>
            </a:r>
            <a:r>
              <a:rPr lang="ru-RU" b="1" dirty="0" smtClean="0">
                <a:solidFill>
                  <a:srgbClr val="FF0000"/>
                </a:solidFill>
              </a:rPr>
              <a:t>В основание избирательной системы были положены цензовое и отчасти сословное начало.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064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628800"/>
            <a:ext cx="3998248" cy="494116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Куриальная система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выборах не принимали участия женщины, молодежь до 25 лет, военнослужащие, ряд национальных меньшинств. </a:t>
            </a:r>
            <a:r>
              <a:rPr lang="ru-RU" b="1" dirty="0" smtClean="0">
                <a:solidFill>
                  <a:srgbClr val="FF0000"/>
                </a:solidFill>
              </a:rPr>
              <a:t>Выборы были многоступенчатыми выборщиков, – депутатов избирали выборщики от избирателей – двухстепенными, а для рабочих и крестьян трех- и </a:t>
            </a:r>
            <a:r>
              <a:rPr lang="ru-RU" b="1" dirty="0" err="1" smtClean="0">
                <a:solidFill>
                  <a:srgbClr val="FF0000"/>
                </a:solidFill>
              </a:rPr>
              <a:t>четырехстепенными</a:t>
            </a:r>
            <a:r>
              <a:rPr lang="ru-RU" dirty="0" smtClean="0"/>
              <a:t>. Один выборщик приходился в землевладельческой курии на 2 тысячи избирателей, в городской – на 4 тысячи, в крестьянской – на 30, в рабочей – на 90 тысяч. Общее число избранных депутатов Думы в разное время колебалось от 480 до 525 человек. При всех своих недостатках это была </a:t>
            </a:r>
            <a:r>
              <a:rPr lang="ru-RU" b="1" dirty="0" smtClean="0">
                <a:solidFill>
                  <a:srgbClr val="FF0000"/>
                </a:solidFill>
              </a:rPr>
              <a:t>первая в истории страны детально разработанная избирательная система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Советская избирательная система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554162"/>
            <a:ext cx="5355704" cy="482716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Конституция </a:t>
            </a:r>
            <a:r>
              <a:rPr lang="ru-RU" b="1" dirty="0" smtClean="0"/>
              <a:t>СССР</a:t>
            </a:r>
            <a:r>
              <a:rPr lang="ru-RU" dirty="0" smtClean="0"/>
              <a:t> 1936 года имела главу «</a:t>
            </a:r>
            <a:r>
              <a:rPr lang="ru-RU" b="1" dirty="0" smtClean="0"/>
              <a:t>Избирательная</a:t>
            </a:r>
            <a:r>
              <a:rPr lang="ru-RU" dirty="0" smtClean="0"/>
              <a:t> </a:t>
            </a:r>
            <a:r>
              <a:rPr lang="ru-RU" b="1" dirty="0" smtClean="0"/>
              <a:t>система</a:t>
            </a:r>
            <a:r>
              <a:rPr lang="ru-RU" dirty="0" smtClean="0"/>
              <a:t>», которая в отличие от ранее действовавших конституций впервые за время существования </a:t>
            </a:r>
            <a:r>
              <a:rPr lang="ru-RU" b="1" dirty="0" smtClean="0"/>
              <a:t>советской</a:t>
            </a:r>
            <a:r>
              <a:rPr lang="ru-RU" dirty="0" smtClean="0"/>
              <a:t> власти устанавливала, что </a:t>
            </a:r>
            <a:r>
              <a:rPr lang="ru-RU" b="1" dirty="0" smtClean="0"/>
              <a:t>выборы</a:t>
            </a:r>
            <a:r>
              <a:rPr lang="ru-RU" dirty="0" smtClean="0"/>
              <a:t> депутатов трудящихся проводятся </a:t>
            </a:r>
            <a:r>
              <a:rPr lang="ru-RU" b="1" dirty="0" smtClean="0">
                <a:solidFill>
                  <a:srgbClr val="FF0000"/>
                </a:solidFill>
              </a:rPr>
              <a:t>на основе всеобщего равного и прямого избирательного права при тайном голосовании.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lenin.rusarchives.ru/sites/default/files/img/doc-0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3370111" cy="497916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Советская избирательная система1918-36 гг.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1340768"/>
            <a:ext cx="6003776" cy="5256584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Избирательная система СССР 1918-1936 года опиралась на опыт построения избирательной системы еще Российской империи. По форме являясь почти точной копией выборов в Государственную Думу, она имело принципиальные отличия. </a:t>
            </a:r>
            <a:r>
              <a:rPr lang="ru-RU" sz="2000" b="1" dirty="0" smtClean="0">
                <a:solidFill>
                  <a:srgbClr val="FF0000"/>
                </a:solidFill>
              </a:rPr>
              <a:t>Главной особенностью избирательной системы СССР являлся порядок формирования избираемых органов власти. Общей в них была лишь система многоступенчатых </a:t>
            </a:r>
            <a:r>
              <a:rPr lang="ru-RU" sz="2000" b="1" dirty="0" err="1" smtClean="0">
                <a:solidFill>
                  <a:srgbClr val="FF0000"/>
                </a:solidFill>
              </a:rPr>
              <a:t>выборов</a:t>
            </a:r>
            <a:r>
              <a:rPr lang="ru-RU" sz="2000" dirty="0" err="1" smtClean="0"/>
              <a:t>.В</a:t>
            </a:r>
            <a:r>
              <a:rPr lang="ru-RU" sz="2000" dirty="0" smtClean="0"/>
              <a:t> </a:t>
            </a:r>
            <a:r>
              <a:rPr lang="ru-RU" sz="2000" dirty="0" err="1" smtClean="0"/>
              <a:t>ыборы</a:t>
            </a:r>
            <a:r>
              <a:rPr lang="ru-RU" sz="2000" dirty="0" smtClean="0"/>
              <a:t> в СССР для крестьян были четырехступенчатые, тогда как для городского пролетариата - трехступенчатые. Использовалась пропорциональная система распределения голосов. Нижним звеном всей системы были сельсоветы, которые формировались непосредственно населением.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Рисунок 4" descr="07393_lenin_1957_vystupaet_s_rechju_na_teatralnoj_ploshchadi_sverdlova_pered_vojskami_front_belopolja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2765073" cy="38610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560" y="5661248"/>
            <a:ext cx="25202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Выступление В. Ленина 1918 г.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Избирательные системы в СССР 1936- 91 гг.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284984"/>
            <a:ext cx="8686800" cy="32403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В истории СССР с 1936 г. до его распада в 1991 г. можно </a:t>
            </a:r>
            <a:r>
              <a:rPr lang="ru-RU" b="1" dirty="0" smtClean="0">
                <a:solidFill>
                  <a:srgbClr val="FF0000"/>
                </a:solidFill>
              </a:rPr>
              <a:t>выделить три различные модели избирательных систем: мажоритарную систему абсолютного большинства, мажоритарную систему абсолютного большинства с корпоративным представительством, смешанную избирательную систему,</a:t>
            </a:r>
            <a:r>
              <a:rPr lang="ru-RU" dirty="0" smtClean="0"/>
              <a:t> в которой частично применяется принцип пропорциональности между полученными голосами и завоеванными мандатами. В основу такого деления положен общепризнанный в науке государственного права критерий выделения типов избирательных систем – способ определения результатов выборов, который можно считать классическим.</a:t>
            </a:r>
            <a:endParaRPr lang="ru-RU" dirty="0"/>
          </a:p>
        </p:txBody>
      </p:sp>
      <p:pic>
        <p:nvPicPr>
          <p:cNvPr id="4" name="Рисунок 3" descr="445605_98_i_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1124744"/>
            <a:ext cx="2808312" cy="208823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Избирательная система Российской Федерации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554162"/>
            <a:ext cx="4923656" cy="475515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Итак, </a:t>
            </a:r>
            <a:r>
              <a:rPr lang="ru-RU" b="1" dirty="0" smtClean="0">
                <a:solidFill>
                  <a:srgbClr val="FF0000"/>
                </a:solidFill>
              </a:rPr>
              <a:t>избирательная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система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в</a:t>
            </a:r>
            <a:r>
              <a:rPr lang="ru-RU" dirty="0" smtClean="0">
                <a:solidFill>
                  <a:srgbClr val="FF0000"/>
                </a:solidFill>
              </a:rPr>
              <a:t> широком смысле– совокупность правовых норм, образующих </a:t>
            </a:r>
            <a:r>
              <a:rPr lang="ru-RU" b="1" dirty="0" smtClean="0">
                <a:solidFill>
                  <a:srgbClr val="FF0000"/>
                </a:solidFill>
              </a:rPr>
              <a:t>избирательное</a:t>
            </a:r>
            <a:r>
              <a:rPr lang="ru-RU" dirty="0" smtClean="0">
                <a:solidFill>
                  <a:srgbClr val="FF0000"/>
                </a:solidFill>
              </a:rPr>
              <a:t> право</a:t>
            </a:r>
          </a:p>
          <a:p>
            <a:r>
              <a:rPr lang="ru-RU" dirty="0" smtClean="0"/>
              <a:t> </a:t>
            </a:r>
            <a:r>
              <a:rPr lang="ru-RU" b="1" dirty="0" smtClean="0"/>
              <a:t>Существует</a:t>
            </a:r>
            <a:r>
              <a:rPr lang="ru-RU" dirty="0" smtClean="0"/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три типа </a:t>
            </a:r>
            <a:r>
              <a:rPr lang="ru-RU" b="1" dirty="0" smtClean="0">
                <a:solidFill>
                  <a:srgbClr val="FF0000"/>
                </a:solidFill>
              </a:rPr>
              <a:t>избирательных систем: мажоритарная, пропорциональная и смешанная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1280px-Moon_Jae-in_in_the_Russian_State_Duma_(2018-06-21)_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626" y="1988840"/>
            <a:ext cx="3636931" cy="2520279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Мажоритарная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.</a:t>
            </a:r>
          </a:p>
          <a:p>
            <a:r>
              <a:rPr lang="ru-RU" b="1" dirty="0" smtClean="0"/>
              <a:t>     Мажоритарная избирательная система</a:t>
            </a:r>
            <a:r>
              <a:rPr lang="ru-RU" dirty="0" smtClean="0"/>
              <a:t> </a:t>
            </a:r>
            <a:r>
              <a:rPr lang="ru-RU" b="1" dirty="0" smtClean="0"/>
              <a:t>– </a:t>
            </a:r>
            <a:r>
              <a:rPr lang="ru-RU" b="1" dirty="0" err="1" smtClean="0"/>
              <a:t>система</a:t>
            </a:r>
            <a:r>
              <a:rPr lang="ru-RU" b="1" dirty="0" smtClean="0"/>
              <a:t> выборов, при которой </a:t>
            </a:r>
            <a:r>
              <a:rPr lang="ru-RU" b="1" dirty="0" smtClean="0">
                <a:solidFill>
                  <a:srgbClr val="FF0000"/>
                </a:solidFill>
              </a:rPr>
              <a:t>избранными считаются кандидаты, получившие большинство голосов избирателей в своём избирательном округе</a:t>
            </a:r>
            <a:r>
              <a:rPr lang="ru-RU" b="1" dirty="0" smtClean="0"/>
              <a:t>. Существуют </a:t>
            </a:r>
            <a:r>
              <a:rPr lang="ru-RU" b="1" dirty="0" smtClean="0">
                <a:solidFill>
                  <a:srgbClr val="FF0000"/>
                </a:solidFill>
              </a:rPr>
              <a:t>две разновидности мажоритарной системы: абсолютного и относительного большинства</a:t>
            </a:r>
            <a:r>
              <a:rPr lang="ru-RU" b="1" dirty="0" smtClean="0"/>
              <a:t>. На выборах по системе </a:t>
            </a:r>
            <a:r>
              <a:rPr lang="ru-RU" b="1" i="1" dirty="0" smtClean="0"/>
              <a:t>абсолютного большинства</a:t>
            </a:r>
            <a:r>
              <a:rPr lang="ru-RU" b="1" dirty="0" smtClean="0"/>
              <a:t> избранным признается кандидат, собравший абсолютное большинство голосов — 50 % + 1 голос избирателя. В случае, если ни один из кандидатов не получил абсолютного большинства, организуется </a:t>
            </a:r>
            <a:r>
              <a:rPr lang="ru-RU" b="1" dirty="0" smtClean="0">
                <a:solidFill>
                  <a:srgbClr val="FF0000"/>
                </a:solidFill>
              </a:rPr>
              <a:t>второй тур, в который обычно выходят два кандидата, собравшие наибольшее количество голосов. Получивший абсолютное большинство во втором туре считается победителем.</a:t>
            </a:r>
          </a:p>
          <a:p>
            <a:r>
              <a:rPr lang="ru-RU" b="1" dirty="0" smtClean="0"/>
              <a:t>На выборах по мажоритарной системе</a:t>
            </a:r>
            <a:r>
              <a:rPr lang="ru-RU" b="1" i="1" dirty="0" smtClean="0"/>
              <a:t> </a:t>
            </a:r>
            <a:r>
              <a:rPr lang="ru-RU" b="1" i="1" dirty="0" smtClean="0">
                <a:solidFill>
                  <a:srgbClr val="FF0000"/>
                </a:solidFill>
              </a:rPr>
              <a:t>относительного большинства</a:t>
            </a:r>
            <a:r>
              <a:rPr lang="ru-RU" b="1" dirty="0" smtClean="0">
                <a:solidFill>
                  <a:srgbClr val="FF0000"/>
                </a:solidFill>
              </a:rPr>
              <a:t> кандидату для победы достаточно набрать больше голосов, чем кому-либо из конкурентов, и необязательно больше половины.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Содержимое 3" descr="2017-04-06_16-32-3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32629" cy="5904655"/>
          </a:xfrm>
        </p:spPr>
      </p:pic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Пропорциональная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25658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При выборах по</a:t>
            </a:r>
            <a:r>
              <a:rPr lang="ru-RU" b="1" dirty="0" smtClean="0"/>
              <a:t> пропорциональной системе </a:t>
            </a:r>
            <a:r>
              <a:rPr lang="ru-RU" dirty="0" smtClean="0"/>
              <a:t>избиратель голосует </a:t>
            </a:r>
            <a:r>
              <a:rPr lang="ru-RU" b="1" dirty="0" smtClean="0">
                <a:solidFill>
                  <a:srgbClr val="FF0000"/>
                </a:solidFill>
              </a:rPr>
              <a:t>за списки кандидатов, сформированные политическими партиями</a:t>
            </a:r>
            <a:r>
              <a:rPr lang="ru-RU" dirty="0" smtClean="0"/>
              <a:t>. Мандаты распределяются между списками кандидатов </a:t>
            </a:r>
            <a:r>
              <a:rPr lang="ru-RU" b="1" dirty="0" smtClean="0">
                <a:solidFill>
                  <a:srgbClr val="FF0000"/>
                </a:solidFill>
              </a:rPr>
              <a:t>пропорционально поданным за них голосам</a:t>
            </a:r>
            <a:r>
              <a:rPr lang="ru-RU" b="1" dirty="0" smtClean="0"/>
              <a:t> </a:t>
            </a:r>
            <a:r>
              <a:rPr lang="ru-RU" dirty="0" smtClean="0"/>
              <a:t>при условии, что кандидаты преодолели установленный процентный барьер. </a:t>
            </a:r>
            <a:r>
              <a:rPr lang="ru-RU" b="1" dirty="0" smtClean="0">
                <a:solidFill>
                  <a:srgbClr val="FF0000"/>
                </a:solidFill>
              </a:rPr>
              <a:t>В России пропорциональная избирательная система применяется на выборах в Государственную думу и на выборах в депутаты законодательных (представительных) органов субъектов Российской Федерации</a:t>
            </a:r>
            <a:r>
              <a:rPr lang="ru-RU" dirty="0" smtClean="0"/>
              <a:t>. В 2016 году половина депутатов (225) Государственной думы РФ избиралась </a:t>
            </a:r>
            <a:r>
              <a:rPr lang="ru-RU" b="1" dirty="0" smtClean="0"/>
              <a:t>по одномандатным мажоритарным округам,</a:t>
            </a:r>
            <a:r>
              <a:rPr lang="ru-RU" dirty="0" smtClean="0"/>
              <a:t> а вторая половина - </a:t>
            </a:r>
            <a:r>
              <a:rPr lang="ru-RU" b="1" dirty="0" smtClean="0"/>
              <a:t>по единому избирательному округу по пропорциональной системе с процентным барьером в 5%. </a:t>
            </a:r>
            <a:r>
              <a:rPr lang="ru-RU" dirty="0" smtClean="0"/>
              <a:t>С 2007 по 2011 год все 450 депутатов избирались по единому избирательному округу по пропорциональной системе с процентным барьером в 7%.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Смешанная избирательная система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Достоинством пропорциональной избирательной системы является то, что голоса избирателей «не пропадают» (кроме, тех голосов, которые были отданы за партии, не прошедшие процентный барьер</a:t>
            </a:r>
            <a:r>
              <a:rPr lang="ru-RU" b="1" dirty="0" smtClean="0">
                <a:solidFill>
                  <a:srgbClr val="FF0000"/>
                </a:solidFill>
              </a:rPr>
              <a:t>). Система позволяет создать представительство политических партий в соответствии с их популярностью у избирателей, при этом такая возможность не теряется у меньшинства. </a:t>
            </a:r>
            <a:r>
              <a:rPr lang="ru-RU" b="1" dirty="0" smtClean="0"/>
              <a:t>Избиратели голосуют не за конкретного кандидата, который имеет больше шансов, а за направление, которое они разделяют.</a:t>
            </a:r>
          </a:p>
          <a:p>
            <a:r>
              <a:rPr lang="ru-RU" dirty="0" smtClean="0"/>
              <a:t>     Одним из главных недостатков пропорциональной избирательной системы считается утрата связи депутатов с избирателями и/или конкретными регионами, частичная потеря принципа народовластия.</a:t>
            </a:r>
          </a:p>
          <a:p>
            <a:r>
              <a:rPr lang="ru-RU" dirty="0" smtClean="0"/>
              <a:t>     В тех странах, где применяется закрытый партийный список, избиратель голосует за абстрактного кандидата. Чаще всего избиратель знает только лидера партии и нескольких ее ярких представителей. В качестве недостатка может рассматриваться и процентный барьер, не позволяющий пройти новой и/или небольшой партии.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017-04-06_16-36-33  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566768" cy="6317049"/>
          </a:xfrm>
        </p:spPr>
      </p:pic>
      <p:pic>
        <p:nvPicPr>
          <p:cNvPr id="5" name="Рисунок 4" descr="2017-04-06_16-36-33  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5896" y="2558920"/>
            <a:ext cx="3806960" cy="2807214"/>
          </a:xfrm>
          <a:prstGeom prst="rect">
            <a:avLst/>
          </a:prstGeom>
        </p:spPr>
      </p:pic>
      <p:pic>
        <p:nvPicPr>
          <p:cNvPr id="6" name="Рисунок 5" descr="2017-04-06_16-36-33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2708920"/>
            <a:ext cx="3806960" cy="28072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img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842530" cy="5305833"/>
          </a:xfrm>
        </p:spPr>
      </p:pic>
      <p:sp>
        <p:nvSpPr>
          <p:cNvPr id="8" name="Прямоугольник 7"/>
          <p:cNvSpPr/>
          <p:nvPr/>
        </p:nvSpPr>
        <p:spPr>
          <a:xfrm>
            <a:off x="395536" y="6021288"/>
            <a:ext cx="849694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 означают приведенные цифры? О каком типе избирательной системы они говорят?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Найдите в интернете сведения о выборах Президента РФ и Государственной Думы  любого созыва ( с 1993 г.) и поясните, какой тип избирательной системы(систем) здесь наличествует.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Тема4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87</TotalTime>
  <Words>825</Words>
  <Application>Microsoft Office PowerPoint</Application>
  <PresentationFormat>Экран (4:3)</PresentationFormat>
  <Paragraphs>48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Тема4</vt:lpstr>
      <vt:lpstr>Белый текст и шрифт Courier для слайдов с кодом</vt:lpstr>
      <vt:lpstr>Трек</vt:lpstr>
      <vt:lpstr>Избирательные системы в истории Российского государства   МОУ «СОШ им.  Академика Г.И. Марчука р.п. Духовницкое Саратовской области» Лашевский Михаил Александрович, учитель истории и обществознания высшей квалификационной категории, депутат районного собрания 2020 г.</vt:lpstr>
      <vt:lpstr>Содержание</vt:lpstr>
      <vt:lpstr>Обоснование темы</vt:lpstr>
      <vt:lpstr>Вглубь  истории:  Земский Собор</vt:lpstr>
      <vt:lpstr>Земский Собор</vt:lpstr>
      <vt:lpstr> Земский Собор</vt:lpstr>
      <vt:lpstr>Сословный принцип</vt:lpstr>
      <vt:lpstr>Куриальная система</vt:lpstr>
      <vt:lpstr>Куриальная система</vt:lpstr>
      <vt:lpstr>Советская избирательная система</vt:lpstr>
      <vt:lpstr>Советская избирательная система1918-36 гг.</vt:lpstr>
      <vt:lpstr>Избирательные системы в СССР 1936- 91 гг.</vt:lpstr>
      <vt:lpstr>Избирательная система Российской Федерации</vt:lpstr>
      <vt:lpstr>Мажоритарная система</vt:lpstr>
      <vt:lpstr>Слайд 15</vt:lpstr>
      <vt:lpstr>Пропорциональная система</vt:lpstr>
      <vt:lpstr>Смешанная избирательная система</vt:lpstr>
      <vt:lpstr>Слайд 18</vt:lpstr>
      <vt:lpstr>Слайд 19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Избирательные системы в истории Российского государства </dc:title>
  <dc:creator>Михаил Лашевский</dc:creator>
  <cp:lastModifiedBy>Admin</cp:lastModifiedBy>
  <cp:revision>23</cp:revision>
  <dcterms:created xsi:type="dcterms:W3CDTF">2020-04-03T12:55:26Z</dcterms:created>
  <dcterms:modified xsi:type="dcterms:W3CDTF">2021-06-02T08:45:57Z</dcterms:modified>
</cp:coreProperties>
</file>