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8" r:id="rId5"/>
    <p:sldId id="262" r:id="rId6"/>
    <p:sldId id="261" r:id="rId7"/>
    <p:sldId id="278" r:id="rId8"/>
    <p:sldId id="271" r:id="rId9"/>
    <p:sldId id="269" r:id="rId10"/>
    <p:sldId id="270" r:id="rId11"/>
    <p:sldId id="282" r:id="rId12"/>
    <p:sldId id="285" r:id="rId13"/>
    <p:sldId id="259" r:id="rId14"/>
    <p:sldId id="274" r:id="rId15"/>
    <p:sldId id="272" r:id="rId16"/>
    <p:sldId id="257" r:id="rId17"/>
    <p:sldId id="283" r:id="rId18"/>
    <p:sldId id="280" r:id="rId19"/>
    <p:sldId id="284" r:id="rId20"/>
    <p:sldId id="273" r:id="rId21"/>
    <p:sldId id="286" r:id="rId22"/>
    <p:sldId id="26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80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xn--2094-43d3dhx2g.xn--80adxhks/pluginfile.php/1062/course/overviewfiles/Glagol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3690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7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ds04.infourok.ru/uploads/ex/0c08/000094bf-56a848ae/img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71" r="53124" b="12703"/>
          <a:stretch/>
        </p:blipFill>
        <p:spPr bwMode="auto">
          <a:xfrm>
            <a:off x="4788024" y="465553"/>
            <a:ext cx="3906317" cy="5408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9" t="9721" r="51710" b="10402"/>
          <a:stretch/>
        </p:blipFill>
        <p:spPr bwMode="auto">
          <a:xfrm>
            <a:off x="467544" y="476672"/>
            <a:ext cx="466617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67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-1" y="0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eacher\Downloads\IMG_20211205_170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7" y="1700808"/>
            <a:ext cx="8136904" cy="18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9663" y="260648"/>
            <a:ext cx="8496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Минутка каллиграфии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3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465553"/>
            <a:ext cx="8208912" cy="563231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Он решил покинуть дом тайком от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_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тца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М_розным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д_кабрьским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днём 1730 года отправился в путь с рыбным обозом, для поступления в школу, взяв с собой книги. Он выпросил у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с_седа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кафтан и занял три рубля. В дороге он был три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м_орозные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недели.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04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0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7263" y="1437134"/>
            <a:ext cx="8496944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  _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тец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6000" b="1" dirty="0" err="1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 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кабрь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сед</a:t>
            </a:r>
            <a:endParaRPr lang="ru-RU" sz="6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9663" y="260648"/>
            <a:ext cx="8496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Словарная работа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663" y="1435531"/>
            <a:ext cx="108800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37012" y="1437134"/>
            <a:ext cx="93025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5375" y="2544881"/>
            <a:ext cx="108800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96051" y="2627048"/>
            <a:ext cx="91936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756335" y="1526113"/>
            <a:ext cx="180020" cy="2160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4631935" y="1540422"/>
            <a:ext cx="152400" cy="18740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631935" y="2344329"/>
            <a:ext cx="38348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2411760" y="3560544"/>
            <a:ext cx="65645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3148608" y="3560544"/>
            <a:ext cx="37680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5508104" y="3560544"/>
            <a:ext cx="51244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2259360" y="2627048"/>
            <a:ext cx="152400" cy="18740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5431904" y="2657608"/>
            <a:ext cx="152400" cy="18740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70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1616" y="1705710"/>
            <a:ext cx="84969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Повторение</a:t>
            </a:r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2063" y="413048"/>
            <a:ext cx="8496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 урока:</a:t>
            </a:r>
            <a:endParaRPr lang="ru-RU" sz="4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1616" y="2807958"/>
            <a:ext cx="84969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зученных орфограмм</a:t>
            </a:r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68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1616" y="1412776"/>
            <a:ext cx="84969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Безударная гласная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2063" y="413048"/>
            <a:ext cx="84969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 урока:</a:t>
            </a:r>
            <a:endParaRPr lang="ru-RU" sz="4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1616" y="2243773"/>
            <a:ext cx="84969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Непроизносимая согласная 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7" y="3074770"/>
            <a:ext cx="864925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Парная согласная на конце корня 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233" y="3782656"/>
            <a:ext cx="849694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Звук 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после звука 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32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Спишите слова, объединяя их в три группы в зависимости от способа проверки.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9416"/>
            <a:ext cx="7704856" cy="4846320"/>
          </a:xfrm>
        </p:spPr>
        <p:txBody>
          <a:bodyPr>
            <a:normAutofit/>
          </a:bodyPr>
          <a:lstStyle/>
          <a:p>
            <a:pPr marR="0" algn="just"/>
            <a:r>
              <a:rPr lang="ru-RU" sz="3200" b="1" i="1" dirty="0" err="1" smtClean="0">
                <a:latin typeface="Times New Roman"/>
              </a:rPr>
              <a:t>м..</a:t>
            </a:r>
            <a:r>
              <a:rPr lang="ru-RU" sz="3200" b="1" i="1" dirty="0" err="1" smtClean="0">
                <a:latin typeface="Times New Roman"/>
              </a:rPr>
              <a:t>шина</a:t>
            </a:r>
            <a:r>
              <a:rPr lang="ru-RU" sz="3200" b="1" i="1" dirty="0">
                <a:latin typeface="Times New Roman"/>
              </a:rPr>
              <a:t>,  м</a:t>
            </a:r>
            <a:r>
              <a:rPr lang="ru-RU" sz="3200" b="1" i="1" dirty="0" smtClean="0">
                <a:latin typeface="Times New Roman"/>
              </a:rPr>
              <a:t>...</a:t>
            </a:r>
            <a:r>
              <a:rPr lang="ru-RU" sz="3200" b="1" i="1" dirty="0" err="1">
                <a:latin typeface="Times New Roman"/>
              </a:rPr>
              <a:t>ря</a:t>
            </a:r>
            <a:r>
              <a:rPr lang="ru-RU" sz="3200" b="1" i="1" dirty="0">
                <a:latin typeface="Times New Roman"/>
              </a:rPr>
              <a:t>,  </a:t>
            </a:r>
            <a:r>
              <a:rPr lang="ru-RU" sz="3200" b="1" i="1" dirty="0" err="1">
                <a:latin typeface="Times New Roman"/>
              </a:rPr>
              <a:t>з..бежал</a:t>
            </a:r>
            <a:r>
              <a:rPr lang="ru-RU" sz="3200" b="1" i="1" dirty="0">
                <a:latin typeface="Times New Roman"/>
              </a:rPr>
              <a:t>,  </a:t>
            </a:r>
            <a:r>
              <a:rPr lang="ru-RU" sz="3200" b="1" i="1" dirty="0" err="1">
                <a:latin typeface="Times New Roman"/>
              </a:rPr>
              <a:t>г..зета</a:t>
            </a:r>
            <a:r>
              <a:rPr lang="ru-RU" sz="3200" b="1" i="1" dirty="0">
                <a:latin typeface="Times New Roman"/>
              </a:rPr>
              <a:t>,  </a:t>
            </a:r>
            <a:r>
              <a:rPr lang="ru-RU" sz="3200" b="1" i="1" dirty="0" err="1">
                <a:latin typeface="Times New Roman"/>
              </a:rPr>
              <a:t>н..хмурился</a:t>
            </a:r>
            <a:r>
              <a:rPr lang="ru-RU" sz="3200" b="1" i="1" dirty="0">
                <a:latin typeface="Times New Roman"/>
              </a:rPr>
              <a:t>,  </a:t>
            </a:r>
            <a:r>
              <a:rPr lang="ru-RU" sz="3200" b="1" i="1" dirty="0" err="1">
                <a:latin typeface="Times New Roman"/>
              </a:rPr>
              <a:t>н..полнить</a:t>
            </a:r>
            <a:r>
              <a:rPr lang="ru-RU" sz="3200" b="1" i="1" dirty="0">
                <a:latin typeface="Times New Roman"/>
              </a:rPr>
              <a:t>,  </a:t>
            </a:r>
            <a:r>
              <a:rPr lang="ru-RU" sz="3200" b="1" i="1" dirty="0" err="1">
                <a:latin typeface="Times New Roman"/>
              </a:rPr>
              <a:t>к..пуста</a:t>
            </a:r>
            <a:r>
              <a:rPr lang="ru-RU" sz="3200" b="1" i="1" dirty="0">
                <a:latin typeface="Times New Roman"/>
              </a:rPr>
              <a:t>, в..</a:t>
            </a:r>
            <a:r>
              <a:rPr lang="ru-RU" sz="3200" b="1" i="1" dirty="0" err="1">
                <a:latin typeface="Times New Roman"/>
              </a:rPr>
              <a:t>рить</a:t>
            </a:r>
            <a:r>
              <a:rPr lang="ru-RU" sz="3200" b="1" i="1" dirty="0">
                <a:latin typeface="Times New Roman"/>
              </a:rPr>
              <a:t>, </a:t>
            </a:r>
            <a:r>
              <a:rPr lang="ru-RU" sz="3200" b="1" i="1" dirty="0" err="1">
                <a:latin typeface="Times New Roman"/>
              </a:rPr>
              <a:t>з..писывать</a:t>
            </a:r>
            <a:r>
              <a:rPr lang="ru-RU" sz="3200" b="1" i="1" dirty="0">
                <a:latin typeface="Times New Roman"/>
              </a:rPr>
              <a:t>, Г..</a:t>
            </a:r>
            <a:r>
              <a:rPr lang="ru-RU" sz="3200" b="1" i="1" dirty="0" err="1">
                <a:latin typeface="Times New Roman"/>
              </a:rPr>
              <a:t>лина</a:t>
            </a:r>
            <a:r>
              <a:rPr lang="ru-RU" sz="3200" b="1" i="1" dirty="0">
                <a:latin typeface="Times New Roman"/>
              </a:rPr>
              <a:t>, </a:t>
            </a:r>
            <a:r>
              <a:rPr lang="ru-RU" sz="3200" b="1" i="1" dirty="0" err="1">
                <a:latin typeface="Times New Roman"/>
              </a:rPr>
              <a:t>к..ток</a:t>
            </a:r>
            <a:r>
              <a:rPr lang="ru-RU" sz="3200" b="1" i="1" dirty="0">
                <a:latin typeface="Times New Roman"/>
              </a:rPr>
              <a:t>, п..</a:t>
            </a:r>
            <a:r>
              <a:rPr lang="ru-RU" sz="3200" b="1" i="1" dirty="0" err="1">
                <a:latin typeface="Times New Roman"/>
              </a:rPr>
              <a:t>роход</a:t>
            </a:r>
            <a:r>
              <a:rPr lang="ru-RU" sz="3200" b="1" i="1" dirty="0">
                <a:latin typeface="Times New Roman"/>
              </a:rPr>
              <a:t>, </a:t>
            </a:r>
            <a:r>
              <a:rPr lang="ru-RU" sz="3200" b="1" i="1" dirty="0" err="1">
                <a:latin typeface="Times New Roman"/>
              </a:rPr>
              <a:t>р..бота</a:t>
            </a:r>
            <a:r>
              <a:rPr lang="ru-RU" sz="3200" b="1" i="1" dirty="0">
                <a:latin typeface="Times New Roman"/>
              </a:rPr>
              <a:t>, с..</a:t>
            </a:r>
            <a:r>
              <a:rPr lang="ru-RU" sz="3200" b="1" i="1" dirty="0" err="1">
                <a:latin typeface="Times New Roman"/>
              </a:rPr>
              <a:t>довник</a:t>
            </a:r>
            <a:r>
              <a:rPr lang="ru-RU" sz="3200" b="1" i="1" dirty="0">
                <a:latin typeface="Times New Roman"/>
              </a:rPr>
              <a:t>, н..</a:t>
            </a:r>
            <a:r>
              <a:rPr lang="ru-RU" sz="3200" b="1" i="1" dirty="0" err="1">
                <a:latin typeface="Times New Roman"/>
              </a:rPr>
              <a:t>дрез</a:t>
            </a:r>
            <a:r>
              <a:rPr lang="ru-RU" sz="3200" b="1" i="1" dirty="0">
                <a:latin typeface="Times New Roman"/>
              </a:rPr>
              <a:t>, к..</a:t>
            </a:r>
            <a:r>
              <a:rPr lang="ru-RU" sz="3200" b="1" i="1" dirty="0" err="1">
                <a:latin typeface="Times New Roman"/>
              </a:rPr>
              <a:t>ртина</a:t>
            </a:r>
            <a:r>
              <a:rPr lang="ru-RU" sz="3200" b="1" i="1" dirty="0">
                <a:latin typeface="Times New Roman"/>
              </a:rPr>
              <a:t>, </a:t>
            </a:r>
            <a:r>
              <a:rPr lang="ru-RU" sz="3200" b="1" i="1" dirty="0" err="1">
                <a:latin typeface="Times New Roman"/>
              </a:rPr>
              <a:t>з..бор</a:t>
            </a:r>
            <a:r>
              <a:rPr lang="ru-RU" sz="3200" b="1" i="1" dirty="0">
                <a:latin typeface="Times New Roman"/>
              </a:rPr>
              <a:t>, </a:t>
            </a:r>
            <a:r>
              <a:rPr lang="ru-RU" sz="3200" b="1" i="1" dirty="0" err="1">
                <a:latin typeface="Times New Roman"/>
              </a:rPr>
              <a:t>з..писка</a:t>
            </a:r>
            <a:r>
              <a:rPr lang="ru-RU" sz="3200" b="1" i="1" dirty="0">
                <a:latin typeface="Times New Roman"/>
              </a:rPr>
              <a:t>.</a:t>
            </a:r>
          </a:p>
          <a:p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89763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2114512"/>
              </p:ext>
            </p:extLst>
          </p:nvPr>
        </p:nvGraphicFramePr>
        <p:xfrm>
          <a:off x="1" y="116632"/>
          <a:ext cx="9144000" cy="6126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6098"/>
                <a:gridCol w="2846098"/>
                <a:gridCol w="3451804"/>
              </a:tblGrid>
              <a:tr h="15237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Проверяемые гласные в корне слов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Словарные слова       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Правописание приставки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29352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5384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876303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486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61895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895"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079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-719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41783"/>
            <a:ext cx="7416824" cy="1431032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/>
              </a:rPr>
              <a:t>Выпишите слова, в которые нужно вставить букву.</a:t>
            </a:r>
            <a:br>
              <a:rPr lang="ru-RU" sz="4000" b="1" dirty="0">
                <a:solidFill>
                  <a:schemeClr val="bg1"/>
                </a:solidFill>
                <a:latin typeface="Times New Roman"/>
              </a:rPr>
            </a:b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9416"/>
            <a:ext cx="3600400" cy="4846320"/>
          </a:xfrm>
        </p:spPr>
        <p:txBody>
          <a:bodyPr/>
          <a:lstStyle/>
          <a:p>
            <a:pPr marL="0" marR="0" indent="0">
              <a:buNone/>
            </a:pPr>
            <a:r>
              <a:rPr lang="ru-RU" sz="3600" b="1" i="1" dirty="0" smtClean="0">
                <a:latin typeface="Times New Roman"/>
              </a:rPr>
              <a:t>   </a:t>
            </a:r>
            <a:r>
              <a:rPr lang="ru-RU" sz="3600" b="1" i="1" dirty="0">
                <a:solidFill>
                  <a:schemeClr val="bg1"/>
                </a:solidFill>
                <a:latin typeface="Times New Roman"/>
              </a:rPr>
              <a:t>п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оз…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ний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 –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вкус…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- 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капус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-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опас</a:t>
            </a:r>
            <a:r>
              <a:rPr lang="ru-RU" sz="3600" b="1" i="1" dirty="0">
                <a:solidFill>
                  <a:schemeClr val="bg1"/>
                </a:solidFill>
                <a:latin typeface="Times New Roman"/>
              </a:rPr>
              <a:t>..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 –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прелес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-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37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ds04.infourok.ru/uploads/ex/042b/000fbb9a-8498d5a1/img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5" t="8654" r="12227" b="10436"/>
          <a:stretch/>
        </p:blipFill>
        <p:spPr bwMode="auto">
          <a:xfrm>
            <a:off x="1248228" y="1204686"/>
            <a:ext cx="6647543" cy="5007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аголовок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88913"/>
            <a:ext cx="8699500" cy="935831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val="69133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41783"/>
            <a:ext cx="7416824" cy="1431032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/>
              </a:rPr>
              <a:t>Выпишите слова, в которые нужно вставить букву.</a:t>
            </a:r>
            <a:br>
              <a:rPr lang="ru-RU" sz="4000" b="1" dirty="0">
                <a:solidFill>
                  <a:schemeClr val="bg1"/>
                </a:solidFill>
                <a:latin typeface="Times New Roman"/>
              </a:rPr>
            </a:b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9416"/>
            <a:ext cx="3240360" cy="3475768"/>
          </a:xfrm>
          <a:solidFill>
            <a:srgbClr val="0070C0"/>
          </a:solidFill>
        </p:spPr>
        <p:txBody>
          <a:bodyPr/>
          <a:lstStyle/>
          <a:p>
            <a:pPr marL="0" marR="0" indent="0">
              <a:buNone/>
            </a:pPr>
            <a:r>
              <a:rPr lang="ru-RU" sz="3600" b="1" i="1" dirty="0" smtClean="0">
                <a:latin typeface="Times New Roman"/>
              </a:rPr>
              <a:t>   </a:t>
            </a:r>
            <a:r>
              <a:rPr lang="ru-RU" sz="3600" b="1" i="1" dirty="0">
                <a:solidFill>
                  <a:schemeClr val="bg1"/>
                </a:solidFill>
                <a:latin typeface="Times New Roman"/>
              </a:rPr>
              <a:t>п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оз…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ний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 –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вкус…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- 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капус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-  </a:t>
            </a:r>
          </a:p>
          <a:p>
            <a:pPr marL="0" marR="0" indent="0"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опас</a:t>
            </a:r>
            <a:r>
              <a:rPr lang="ru-RU" sz="3600" b="1" i="1" dirty="0">
                <a:solidFill>
                  <a:schemeClr val="bg1"/>
                </a:solidFill>
                <a:latin typeface="Times New Roman"/>
              </a:rPr>
              <a:t>..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   – </a:t>
            </a:r>
          </a:p>
          <a:p>
            <a:pPr marL="0" marR="0" indent="0">
              <a:buNone/>
            </a:pP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прелес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…</a:t>
            </a:r>
            <a:r>
              <a:rPr lang="ru-RU" sz="3600" b="1" i="1" dirty="0" err="1" smtClean="0">
                <a:solidFill>
                  <a:schemeClr val="bg1"/>
                </a:solidFill>
                <a:latin typeface="Times New Roman"/>
              </a:rPr>
              <a:t>ный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-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88727" y="1594855"/>
            <a:ext cx="4138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/>
              </a:rPr>
              <a:t>д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60950" y="2938600"/>
            <a:ext cx="543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/>
              </a:rPr>
              <a:t>т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95675" y="4156499"/>
            <a:ext cx="543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/>
              </a:rPr>
              <a:t>т</a:t>
            </a:r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3563888" y="1612543"/>
            <a:ext cx="4104456" cy="3472641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b="1" i="1" dirty="0" smtClean="0">
                <a:latin typeface="Times New Roman"/>
              </a:rPr>
              <a:t> 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опоздать  </a:t>
            </a:r>
          </a:p>
          <a:p>
            <a:pPr marL="0" indent="0">
              <a:buFont typeface="Arial" pitchFamily="34" charset="0"/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вку</a:t>
            </a:r>
            <a:r>
              <a:rPr lang="ru-RU" sz="3600" b="1" i="1" u="sng" dirty="0" smtClean="0">
                <a:solidFill>
                  <a:schemeClr val="bg1"/>
                </a:solidFill>
                <a:latin typeface="Times New Roman"/>
              </a:rPr>
              <a:t>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, вку</a:t>
            </a:r>
            <a:r>
              <a:rPr lang="ru-RU" sz="3600" b="1" i="1" u="sng" dirty="0" smtClean="0">
                <a:solidFill>
                  <a:schemeClr val="bg1"/>
                </a:solidFill>
                <a:latin typeface="Times New Roman"/>
              </a:rPr>
              <a:t>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ен</a:t>
            </a:r>
          </a:p>
          <a:p>
            <a:pPr marL="0" indent="0">
              <a:buFont typeface="Arial" pitchFamily="34" charset="0"/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капуста </a:t>
            </a:r>
          </a:p>
          <a:p>
            <a:pPr marL="0" indent="0">
              <a:buFont typeface="Arial" pitchFamily="34" charset="0"/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опа</a:t>
            </a:r>
            <a:r>
              <a:rPr lang="ru-RU" sz="3600" b="1" i="1" u="sng" dirty="0" smtClean="0">
                <a:solidFill>
                  <a:schemeClr val="bg1"/>
                </a:solidFill>
                <a:latin typeface="Times New Roman"/>
              </a:rPr>
              <a:t>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аться, опа</a:t>
            </a:r>
            <a:r>
              <a:rPr lang="ru-RU" sz="3600" b="1" i="1" u="sng" dirty="0" smtClean="0">
                <a:solidFill>
                  <a:schemeClr val="bg1"/>
                </a:solidFill>
                <a:latin typeface="Times New Roman"/>
              </a:rPr>
              <a:t>с</a:t>
            </a: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ен</a:t>
            </a:r>
          </a:p>
          <a:p>
            <a:pPr marL="0" indent="0">
              <a:buFont typeface="Arial" pitchFamily="34" charset="0"/>
              <a:buNone/>
            </a:pPr>
            <a:r>
              <a:rPr lang="ru-RU" sz="3600" b="1" i="1" dirty="0" smtClean="0">
                <a:solidFill>
                  <a:schemeClr val="bg1"/>
                </a:solidFill>
                <a:latin typeface="Times New Roman"/>
              </a:rPr>
              <a:t> прелесть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69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 rev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-13997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Не подведи свой ряд!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57200" y="1259632"/>
            <a:ext cx="259238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rgbClr val="FFFF00"/>
                </a:solidFill>
              </a:rPr>
              <a:t>1 ряд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err="1">
                <a:solidFill>
                  <a:schemeClr val="bg1"/>
                </a:solidFill>
              </a:rPr>
              <a:t>Мя</a:t>
            </a:r>
            <a:r>
              <a:rPr lang="ru-RU" sz="3200" b="1" dirty="0">
                <a:solidFill>
                  <a:schemeClr val="bg1"/>
                </a:solidFill>
              </a:rPr>
              <a:t>…кий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err="1" smtClean="0">
                <a:solidFill>
                  <a:schemeClr val="bg1"/>
                </a:solidFill>
              </a:rPr>
              <a:t>Пры</a:t>
            </a:r>
            <a:r>
              <a:rPr lang="ru-RU" sz="3200" b="1" dirty="0" smtClean="0">
                <a:solidFill>
                  <a:schemeClr val="bg1"/>
                </a:solidFill>
              </a:rPr>
              <a:t>…</a:t>
            </a:r>
            <a:r>
              <a:rPr lang="ru-RU" sz="3200" b="1" dirty="0" err="1" smtClean="0">
                <a:solidFill>
                  <a:schemeClr val="bg1"/>
                </a:solidFill>
              </a:rPr>
              <a:t>ки</a:t>
            </a:r>
            <a:endParaRPr lang="ru-RU" sz="3200" b="1" dirty="0">
              <a:solidFill>
                <a:schemeClr val="bg1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Рука…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err="1">
                <a:solidFill>
                  <a:schemeClr val="bg1"/>
                </a:solidFill>
              </a:rPr>
              <a:t>Горо</a:t>
            </a:r>
            <a:r>
              <a:rPr lang="ru-RU" sz="3200" b="1" dirty="0">
                <a:solidFill>
                  <a:schemeClr val="bg1"/>
                </a:solidFill>
              </a:rPr>
              <a:t>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err="1" smtClean="0">
                <a:solidFill>
                  <a:schemeClr val="bg1"/>
                </a:solidFill>
              </a:rPr>
              <a:t>Морко</a:t>
            </a:r>
            <a:r>
              <a:rPr lang="ru-RU" sz="3200" b="1" dirty="0" smtClean="0">
                <a:solidFill>
                  <a:schemeClr val="bg1"/>
                </a:solidFill>
              </a:rPr>
              <a:t>…ка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378993" y="1292517"/>
            <a:ext cx="2386013" cy="4646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FFFF00"/>
                </a:solidFill>
              </a:rPr>
              <a:t>2 ряд</a:t>
            </a:r>
          </a:p>
          <a:p>
            <a:pPr algn="l"/>
            <a:r>
              <a:rPr lang="ru-RU" b="1" dirty="0" err="1" smtClean="0">
                <a:solidFill>
                  <a:schemeClr val="bg1"/>
                </a:solidFill>
              </a:rPr>
              <a:t>Гря</a:t>
            </a:r>
            <a:r>
              <a:rPr lang="ru-RU" b="1" dirty="0" smtClean="0">
                <a:solidFill>
                  <a:schemeClr val="bg1"/>
                </a:solidFill>
              </a:rPr>
              <a:t>..ка</a:t>
            </a:r>
          </a:p>
          <a:p>
            <a:pPr algn="l"/>
            <a:r>
              <a:rPr lang="ru-RU" b="1" dirty="0" err="1" smtClean="0">
                <a:solidFill>
                  <a:schemeClr val="bg1"/>
                </a:solidFill>
              </a:rPr>
              <a:t>Берё</a:t>
            </a:r>
            <a:r>
              <a:rPr lang="ru-RU" b="1" dirty="0" smtClean="0">
                <a:solidFill>
                  <a:schemeClr val="bg1"/>
                </a:solidFill>
              </a:rPr>
              <a:t>..ка</a:t>
            </a:r>
          </a:p>
          <a:p>
            <a:pPr algn="l"/>
            <a:r>
              <a:rPr lang="ru-RU" b="1" dirty="0" err="1" smtClean="0">
                <a:solidFill>
                  <a:schemeClr val="bg1"/>
                </a:solidFill>
              </a:rPr>
              <a:t>Гри</a:t>
            </a:r>
            <a:r>
              <a:rPr lang="ru-RU" b="1" dirty="0" smtClean="0">
                <a:solidFill>
                  <a:schemeClr val="bg1"/>
                </a:solidFill>
              </a:rPr>
              <a:t>..</a:t>
            </a:r>
            <a:r>
              <a:rPr lang="ru-RU" b="1" dirty="0" err="1" smtClean="0">
                <a:solidFill>
                  <a:schemeClr val="bg1"/>
                </a:solidFill>
              </a:rPr>
              <a:t>ки</a:t>
            </a:r>
            <a:endParaRPr lang="ru-RU" b="1" dirty="0" smtClean="0">
              <a:solidFill>
                <a:schemeClr val="bg1"/>
              </a:solidFill>
            </a:endParaRPr>
          </a:p>
          <a:p>
            <a:pPr algn="l"/>
            <a:r>
              <a:rPr lang="ru-RU" b="1" dirty="0" err="1" smtClean="0">
                <a:solidFill>
                  <a:schemeClr val="bg1"/>
                </a:solidFill>
              </a:rPr>
              <a:t>Тра</a:t>
            </a:r>
            <a:r>
              <a:rPr lang="ru-RU" b="1" dirty="0" smtClean="0">
                <a:solidFill>
                  <a:schemeClr val="bg1"/>
                </a:solidFill>
              </a:rPr>
              <a:t>..ка</a:t>
            </a:r>
          </a:p>
          <a:p>
            <a:pPr algn="l"/>
            <a:r>
              <a:rPr lang="ru-RU" b="1" dirty="0" err="1" smtClean="0">
                <a:solidFill>
                  <a:schemeClr val="bg1"/>
                </a:solidFill>
              </a:rPr>
              <a:t>Бли</a:t>
            </a:r>
            <a:r>
              <a:rPr lang="ru-RU" b="1" dirty="0" smtClean="0">
                <a:solidFill>
                  <a:schemeClr val="bg1"/>
                </a:solidFill>
              </a:rPr>
              <a:t>…кий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084168" y="1292516"/>
            <a:ext cx="2386012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rgbClr val="FFFF00"/>
                </a:solidFill>
              </a:rPr>
              <a:t>3 ряд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Но…ка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Ре…кий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err="1">
                <a:solidFill>
                  <a:schemeClr val="bg1"/>
                </a:solidFill>
              </a:rPr>
              <a:t>Ры</a:t>
            </a:r>
            <a:r>
              <a:rPr lang="ru-RU" sz="3200" b="1" dirty="0">
                <a:solidFill>
                  <a:schemeClr val="bg1"/>
                </a:solidFill>
              </a:rPr>
              <a:t>…ка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У…кий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smtClean="0">
                <a:solidFill>
                  <a:schemeClr val="bg1"/>
                </a:solidFill>
              </a:rPr>
              <a:t>Шу…ка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40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cf2.ppt-online.org/files2/slide/m/MgzPoDdCjG2sbf1vVYwOuLUJSBt6HrkN8im9ql/slide-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" t="7727" r="2979" b="5435"/>
          <a:stretch/>
        </p:blipFill>
        <p:spPr bwMode="auto">
          <a:xfrm>
            <a:off x="1176835" y="1254568"/>
            <a:ext cx="6707533" cy="468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аголовок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88913"/>
            <a:ext cx="8699500" cy="935831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val="147022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-6626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38877" y="134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Проверь друга  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" name="Picture 6" descr="loki0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88913"/>
            <a:ext cx="492125" cy="11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23850" y="1341438"/>
            <a:ext cx="259238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rgbClr val="FFC000"/>
                </a:solidFill>
              </a:rPr>
              <a:t>1 ряд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Мя</a:t>
            </a:r>
            <a:r>
              <a:rPr lang="ru-RU" sz="3200" b="1" dirty="0">
                <a:solidFill>
                  <a:srgbClr val="FF0000"/>
                </a:solidFill>
              </a:rPr>
              <a:t>г</a:t>
            </a:r>
            <a:r>
              <a:rPr lang="ru-RU" sz="3200" b="1" dirty="0">
                <a:solidFill>
                  <a:schemeClr val="bg1"/>
                </a:solidFill>
              </a:rPr>
              <a:t>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smtClean="0">
                <a:solidFill>
                  <a:schemeClr val="bg1"/>
                </a:solidFill>
              </a:rPr>
              <a:t>Пры</a:t>
            </a:r>
            <a:r>
              <a:rPr lang="ru-RU" sz="3200" b="1" dirty="0" smtClean="0">
                <a:solidFill>
                  <a:srgbClr val="FF0000"/>
                </a:solidFill>
              </a:rPr>
              <a:t>ж</a:t>
            </a:r>
            <a:r>
              <a:rPr lang="ru-RU" sz="3200" b="1" dirty="0" smtClean="0">
                <a:solidFill>
                  <a:schemeClr val="bg1"/>
                </a:solidFill>
              </a:rPr>
              <a:t>ки</a:t>
            </a:r>
            <a:endParaRPr lang="ru-RU" sz="3200" b="1" dirty="0">
              <a:solidFill>
                <a:schemeClr val="bg1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Рука</a:t>
            </a:r>
            <a:r>
              <a:rPr lang="ru-RU" sz="3200" b="1" dirty="0">
                <a:solidFill>
                  <a:srgbClr val="FF0000"/>
                </a:solidFill>
              </a:rPr>
              <a:t>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Горо</a:t>
            </a:r>
            <a:r>
              <a:rPr lang="ru-RU" sz="3200" b="1" dirty="0">
                <a:solidFill>
                  <a:srgbClr val="FF0000"/>
                </a:solidFill>
              </a:rPr>
              <a:t>д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smtClean="0">
                <a:solidFill>
                  <a:schemeClr val="bg1"/>
                </a:solidFill>
              </a:rPr>
              <a:t>Морко</a:t>
            </a:r>
            <a:r>
              <a:rPr lang="ru-RU" sz="3200" b="1" dirty="0" smtClean="0">
                <a:solidFill>
                  <a:srgbClr val="FF0000"/>
                </a:solidFill>
              </a:rPr>
              <a:t>в</a:t>
            </a:r>
            <a:r>
              <a:rPr lang="ru-RU" sz="3200" b="1" dirty="0" smtClean="0">
                <a:solidFill>
                  <a:schemeClr val="bg1"/>
                </a:solidFill>
              </a:rPr>
              <a:t>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491880" y="1532654"/>
            <a:ext cx="238601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FFC000"/>
                </a:solidFill>
              </a:rPr>
              <a:t>2 ряд</a:t>
            </a:r>
          </a:p>
          <a:p>
            <a:pPr algn="l">
              <a:lnSpc>
                <a:spcPct val="90000"/>
              </a:lnSpc>
              <a:buSzPct val="105000"/>
            </a:pPr>
            <a:r>
              <a:rPr lang="ru-RU" b="1" dirty="0" smtClean="0">
                <a:solidFill>
                  <a:schemeClr val="bg1"/>
                </a:solidFill>
              </a:rPr>
              <a:t>Гря</a:t>
            </a:r>
            <a:r>
              <a:rPr lang="ru-RU" b="1" dirty="0" smtClean="0">
                <a:solidFill>
                  <a:srgbClr val="FF3300"/>
                </a:solidFill>
              </a:rPr>
              <a:t>д</a:t>
            </a:r>
            <a:r>
              <a:rPr lang="ru-RU" b="1" dirty="0" smtClean="0">
                <a:solidFill>
                  <a:schemeClr val="bg1"/>
                </a:solidFill>
              </a:rPr>
              <a:t>ка</a:t>
            </a:r>
          </a:p>
          <a:p>
            <a:pPr algn="l">
              <a:lnSpc>
                <a:spcPct val="90000"/>
              </a:lnSpc>
              <a:buSzPct val="105000"/>
            </a:pPr>
            <a:r>
              <a:rPr lang="ru-RU" b="1" dirty="0" smtClean="0">
                <a:solidFill>
                  <a:schemeClr val="bg1"/>
                </a:solidFill>
              </a:rPr>
              <a:t>Берё</a:t>
            </a:r>
            <a:r>
              <a:rPr lang="ru-RU" b="1" dirty="0" smtClean="0">
                <a:solidFill>
                  <a:srgbClr val="FF3300"/>
                </a:solidFill>
              </a:rPr>
              <a:t>з</a:t>
            </a:r>
            <a:r>
              <a:rPr lang="ru-RU" b="1" dirty="0" smtClean="0">
                <a:solidFill>
                  <a:schemeClr val="bg1"/>
                </a:solidFill>
              </a:rPr>
              <a:t>ка</a:t>
            </a:r>
          </a:p>
          <a:p>
            <a:pPr algn="l">
              <a:lnSpc>
                <a:spcPct val="90000"/>
              </a:lnSpc>
              <a:buSzPct val="105000"/>
            </a:pPr>
            <a:r>
              <a:rPr lang="ru-RU" b="1" dirty="0" smtClean="0">
                <a:solidFill>
                  <a:schemeClr val="bg1"/>
                </a:solidFill>
              </a:rPr>
              <a:t>Гри</a:t>
            </a:r>
            <a:r>
              <a:rPr lang="ru-RU" b="1" dirty="0" smtClean="0">
                <a:solidFill>
                  <a:srgbClr val="FF3300"/>
                </a:solidFill>
              </a:rPr>
              <a:t>б</a:t>
            </a:r>
            <a:r>
              <a:rPr lang="ru-RU" b="1" dirty="0" smtClean="0">
                <a:solidFill>
                  <a:schemeClr val="bg1"/>
                </a:solidFill>
              </a:rPr>
              <a:t>ки</a:t>
            </a:r>
          </a:p>
          <a:p>
            <a:pPr algn="l">
              <a:lnSpc>
                <a:spcPct val="90000"/>
              </a:lnSpc>
              <a:buSzPct val="105000"/>
            </a:pPr>
            <a:r>
              <a:rPr lang="ru-RU" b="1" dirty="0" smtClean="0">
                <a:solidFill>
                  <a:schemeClr val="bg1"/>
                </a:solidFill>
              </a:rPr>
              <a:t>Тра</a:t>
            </a:r>
            <a:r>
              <a:rPr lang="ru-RU" b="1" dirty="0" smtClean="0">
                <a:solidFill>
                  <a:srgbClr val="FF3300"/>
                </a:solidFill>
              </a:rPr>
              <a:t>в</a:t>
            </a:r>
            <a:r>
              <a:rPr lang="ru-RU" b="1" dirty="0" smtClean="0">
                <a:solidFill>
                  <a:schemeClr val="bg1"/>
                </a:solidFill>
              </a:rPr>
              <a:t>ка</a:t>
            </a:r>
          </a:p>
          <a:p>
            <a:pPr algn="l">
              <a:lnSpc>
                <a:spcPct val="90000"/>
              </a:lnSpc>
              <a:buSzPct val="105000"/>
            </a:pPr>
            <a:r>
              <a:rPr lang="ru-RU" b="1" dirty="0" smtClean="0">
                <a:solidFill>
                  <a:schemeClr val="bg1"/>
                </a:solidFill>
              </a:rPr>
              <a:t>Бли</a:t>
            </a:r>
            <a:r>
              <a:rPr lang="ru-RU" b="1" dirty="0" smtClean="0">
                <a:solidFill>
                  <a:srgbClr val="FF3300"/>
                </a:solidFill>
              </a:rPr>
              <a:t>з</a:t>
            </a:r>
            <a:r>
              <a:rPr lang="ru-RU" b="1" dirty="0" smtClean="0">
                <a:solidFill>
                  <a:schemeClr val="bg1"/>
                </a:solidFill>
              </a:rPr>
              <a:t>кий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280640" y="1393635"/>
            <a:ext cx="2386012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rgbClr val="FFC000"/>
                </a:solidFill>
              </a:rPr>
              <a:t>3 ряд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Но</a:t>
            </a:r>
            <a:r>
              <a:rPr lang="ru-RU" sz="3200" b="1" dirty="0">
                <a:solidFill>
                  <a:srgbClr val="FF0000"/>
                </a:solidFill>
              </a:rPr>
              <a:t>ж</a:t>
            </a:r>
            <a:r>
              <a:rPr lang="ru-RU" sz="3200" b="1" dirty="0">
                <a:solidFill>
                  <a:schemeClr val="bg1"/>
                </a:solidFill>
              </a:rPr>
              <a:t>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Ре</a:t>
            </a:r>
            <a:r>
              <a:rPr lang="ru-RU" sz="3200" b="1" dirty="0">
                <a:solidFill>
                  <a:srgbClr val="FF0000"/>
                </a:solidFill>
              </a:rPr>
              <a:t>з</a:t>
            </a:r>
            <a:r>
              <a:rPr lang="ru-RU" sz="3200" b="1" dirty="0">
                <a:solidFill>
                  <a:schemeClr val="bg1"/>
                </a:solidFill>
              </a:rPr>
              <a:t>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Ры</a:t>
            </a:r>
            <a:r>
              <a:rPr lang="ru-RU" sz="3200" b="1" dirty="0">
                <a:solidFill>
                  <a:srgbClr val="FF0000"/>
                </a:solidFill>
              </a:rPr>
              <a:t>б</a:t>
            </a:r>
            <a:r>
              <a:rPr lang="ru-RU" sz="3200" b="1" dirty="0">
                <a:solidFill>
                  <a:schemeClr val="bg1"/>
                </a:solidFill>
              </a:rPr>
              <a:t>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>
                <a:solidFill>
                  <a:schemeClr val="bg1"/>
                </a:solidFill>
              </a:rPr>
              <a:t>У</a:t>
            </a:r>
            <a:r>
              <a:rPr lang="ru-RU" sz="3200" b="1" dirty="0">
                <a:solidFill>
                  <a:srgbClr val="FF0000"/>
                </a:solidFill>
              </a:rPr>
              <a:t>з</a:t>
            </a:r>
            <a:r>
              <a:rPr lang="ru-RU" sz="3200" b="1" dirty="0">
                <a:solidFill>
                  <a:schemeClr val="bg1"/>
                </a:solidFill>
              </a:rPr>
              <a:t>кий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dirty="0" smtClean="0">
                <a:solidFill>
                  <a:schemeClr val="bg1"/>
                </a:solidFill>
              </a:rPr>
              <a:t>Шу</a:t>
            </a:r>
            <a:r>
              <a:rPr lang="ru-RU" sz="3200" b="1" dirty="0" smtClean="0">
                <a:solidFill>
                  <a:srgbClr val="FF0000"/>
                </a:solidFill>
              </a:rPr>
              <a:t>б</a:t>
            </a:r>
            <a:r>
              <a:rPr lang="ru-RU" sz="3200" b="1" dirty="0" smtClean="0">
                <a:solidFill>
                  <a:schemeClr val="bg1"/>
                </a:solidFill>
              </a:rPr>
              <a:t>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43602" y="5130346"/>
            <a:ext cx="882015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chemeClr val="bg1"/>
                </a:solidFill>
              </a:rPr>
              <a:t>С одним из слов составьте и запишите предложение. </a:t>
            </a:r>
          </a:p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chemeClr val="bg1"/>
                </a:solidFill>
              </a:rPr>
              <a:t>Подчеркните главные члены.</a:t>
            </a:r>
          </a:p>
        </p:txBody>
      </p:sp>
    </p:spTree>
    <p:extLst>
      <p:ext uri="{BB962C8B-B14F-4D97-AF65-F5344CB8AC3E}">
        <p14:creationId xmlns:p14="http://schemas.microsoft.com/office/powerpoint/2010/main" val="251901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00"/>
                            </p:stCondLst>
                            <p:childTnLst>
                              <p:par>
                                <p:cTn id="12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uiExpand="1" build="p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66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ЗАДАНИЕ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755576" y="1556793"/>
            <a:ext cx="7776864" cy="3600400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buFont typeface="Wingdings 2"/>
              <a:buNone/>
              <a:defRPr/>
            </a:pP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ц..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ферблат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  проказниц..</a:t>
            </a:r>
          </a:p>
          <a:p>
            <a:pPr marL="514350" indent="-514350" algn="l">
              <a:buFont typeface="Wingdings 2"/>
              <a:buNone/>
              <a:defRPr/>
            </a:pP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ц..тировать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революц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..я</a:t>
            </a:r>
          </a:p>
          <a:p>
            <a:pPr marL="514350" indent="-514350" algn="l">
              <a:buFont typeface="Wingdings 2"/>
              <a:buNone/>
              <a:defRPr/>
            </a:pP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ц..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плячий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ц..клон</a:t>
            </a:r>
            <a:endParaRPr lang="ru-RU" sz="43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Wingdings 2"/>
              <a:buNone/>
              <a:defRPr/>
            </a:pP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лекц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..я                              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ц..ганские</a:t>
            </a:r>
            <a:endParaRPr lang="ru-RU" sz="43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14350" indent="-514350" algn="l">
              <a:buFont typeface="Wingdings 2"/>
              <a:buNone/>
              <a:defRPr/>
            </a:pP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синиц..н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43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акц</a:t>
            </a:r>
            <a:r>
              <a:rPr lang="ru-RU" sz="43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..я</a:t>
            </a:r>
            <a:r>
              <a:rPr lang="ru-RU" sz="4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8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головок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88913"/>
            <a:ext cx="8699500" cy="935831"/>
          </a:xfrm>
          <a:solidFill>
            <a:srgbClr val="FF0000"/>
          </a:solidFill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8686800" cy="4741987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u="sng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В словах после Ц пишется</a:t>
            </a:r>
            <a:endParaRPr lang="ru-RU" u="sng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Picture 2" descr="C:\Users\Наталья\Music\Pictures\00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492375"/>
            <a:ext cx="1871662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Users\Наталья\Music\Pictures\0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20938"/>
            <a:ext cx="196215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Штриховая стрелка вправо 6"/>
          <p:cNvSpPr/>
          <p:nvPr/>
        </p:nvSpPr>
        <p:spPr>
          <a:xfrm rot="8783333">
            <a:off x="2465388" y="2670175"/>
            <a:ext cx="1827212" cy="484188"/>
          </a:xfrm>
          <a:prstGeom prst="stripedRightArrow">
            <a:avLst>
              <a:gd name="adj1" fmla="val 62893"/>
              <a:gd name="adj2" fmla="val 1937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Штриховая стрелка вправо 7"/>
          <p:cNvSpPr/>
          <p:nvPr/>
        </p:nvSpPr>
        <p:spPr>
          <a:xfrm rot="1730196">
            <a:off x="4500563" y="2624138"/>
            <a:ext cx="1865312" cy="485775"/>
          </a:xfrm>
          <a:prstGeom prst="stripedRightArrow">
            <a:avLst>
              <a:gd name="adj1" fmla="val 62893"/>
              <a:gd name="adj2" fmla="val 1937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Арка 8"/>
          <p:cNvSpPr/>
          <p:nvPr/>
        </p:nvSpPr>
        <p:spPr>
          <a:xfrm>
            <a:off x="900113" y="4797425"/>
            <a:ext cx="2016125" cy="9144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50825" y="4868863"/>
            <a:ext cx="565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1.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0825" y="5516563"/>
            <a:ext cx="5762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2.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5650" y="5516563"/>
            <a:ext cx="2663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400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400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ЦИЯ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795963" y="4868863"/>
            <a:ext cx="565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1.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6804025" y="5013325"/>
            <a:ext cx="576263" cy="4318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sz="5400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6973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700338" y="476250"/>
            <a:ext cx="8686800" cy="696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cap="none" smtClean="0">
                <a:solidFill>
                  <a:srgbClr val="0000FF"/>
                </a:solidFill>
                <a:effectLst/>
                <a:latin typeface="Franklin Gothic Medium" pitchFamily="34" charset="0"/>
              </a:rPr>
              <a:t>Правило</a:t>
            </a: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  <a:defRPr/>
            </a:pPr>
            <a:r>
              <a:rPr lang="ru-RU" sz="4400" i="1" smtClean="0">
                <a:solidFill>
                  <a:srgbClr val="0000FF"/>
                </a:solidFill>
                <a:latin typeface="Franklin Gothic Book" pitchFamily="34" charset="0"/>
              </a:rPr>
              <a:t>Слова исключения: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ru-RU" sz="4400" i="1" smtClean="0">
              <a:solidFill>
                <a:srgbClr val="0000FF"/>
              </a:solidFill>
              <a:latin typeface="Franklin Gothic Book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Ц</a:t>
            </a:r>
            <a:r>
              <a:rPr lang="ru-RU" sz="4400" b="1" i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lin Gothic Book" pitchFamily="34" charset="0"/>
              </a:rPr>
              <a:t>ы</a:t>
            </a: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ган на ц</a:t>
            </a:r>
            <a:r>
              <a:rPr lang="ru-RU" sz="4400" b="1" i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lin Gothic Book" pitchFamily="34" charset="0"/>
              </a:rPr>
              <a:t>ы</a:t>
            </a: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почках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ц</a:t>
            </a:r>
            <a:r>
              <a:rPr lang="ru-RU" sz="4400" b="1" i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lin Gothic Book" pitchFamily="34" charset="0"/>
              </a:rPr>
              <a:t>ы</a:t>
            </a: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пленку ц</a:t>
            </a:r>
            <a:r>
              <a:rPr lang="ru-RU" sz="4400" b="1" i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lin Gothic Book" pitchFamily="34" charset="0"/>
              </a:rPr>
              <a:t>ы</a:t>
            </a: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кнул «ц</a:t>
            </a:r>
            <a:r>
              <a:rPr lang="ru-RU" sz="4400" b="1" i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ranklin Gothic Book" pitchFamily="34" charset="0"/>
              </a:rPr>
              <a:t>ы</a:t>
            </a:r>
            <a:r>
              <a:rPr lang="ru-RU" sz="4400" i="1" smtClean="0">
                <a:solidFill>
                  <a:schemeClr val="tx1"/>
                </a:solidFill>
                <a:latin typeface="Franklin Gothic Book" pitchFamily="34" charset="0"/>
              </a:rPr>
              <a:t>ц»!</a:t>
            </a:r>
          </a:p>
        </p:txBody>
      </p:sp>
      <p:pic>
        <p:nvPicPr>
          <p:cNvPr id="21508" name="Picture 5" descr="цыплен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6215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i?id=67521209-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868863"/>
            <a:ext cx="1538287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48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держимое 2"/>
          <p:cNvSpPr txBox="1">
            <a:spLocks/>
          </p:cNvSpPr>
          <p:nvPr/>
        </p:nvSpPr>
        <p:spPr>
          <a:xfrm>
            <a:off x="683568" y="843418"/>
            <a:ext cx="7776864" cy="5033854"/>
          </a:xfrm>
          <a:prstGeom prst="rect">
            <a:avLst/>
          </a:prstGeom>
          <a:solidFill>
            <a:srgbClr val="002060"/>
          </a:solidFill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ц…</a:t>
            </a:r>
            <a:r>
              <a:rPr lang="ru-RU" sz="36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ферблат</a:t>
            </a: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проказниц…</a:t>
            </a:r>
          </a:p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ц…тировать                  </a:t>
            </a:r>
            <a:r>
              <a:rPr lang="ru-RU" sz="36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революц</a:t>
            </a: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…я</a:t>
            </a:r>
          </a:p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ц…</a:t>
            </a:r>
            <a:r>
              <a:rPr lang="ru-RU" sz="36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плячий</a:t>
            </a: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     ц…клон</a:t>
            </a:r>
          </a:p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лекц</a:t>
            </a: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…я                          ц…ганские</a:t>
            </a:r>
          </a:p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сестриц…                       </a:t>
            </a:r>
            <a:r>
              <a:rPr lang="ru-RU" sz="36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акц</a:t>
            </a:r>
            <a:r>
              <a:rPr lang="ru-RU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...я 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971600" y="843418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3600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115616" y="1844824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3600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996391" y="2928297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709214" y="3933056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3600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2411760" y="4986233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7668344" y="843418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7241097" y="1844824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5685521" y="2928297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5638193" y="3933056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  <a:endParaRPr lang="ru-RU" sz="3600" b="1" dirty="0" smtClean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6214257" y="4943683"/>
            <a:ext cx="576064" cy="864096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170000"/>
              </a:lnSpc>
              <a:buFont typeface="Wingdings 2"/>
              <a:buNone/>
              <a:defRPr/>
            </a:pPr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</p:spTree>
    <p:extLst>
      <p:ext uri="{BB962C8B-B14F-4D97-AF65-F5344CB8AC3E}">
        <p14:creationId xmlns:p14="http://schemas.microsoft.com/office/powerpoint/2010/main" val="117100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ds05.infourok.ru/uploads/ex/0318/00116837-c315624e/img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0" t="19166" r="9517"/>
          <a:stretch/>
        </p:blipFill>
        <p:spPr bwMode="auto">
          <a:xfrm>
            <a:off x="683568" y="836712"/>
            <a:ext cx="7776864" cy="516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15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ds04.infourok.ru/uploads/ex/0c08/000094bf-56a848ae/img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71" r="53124" b="12703"/>
          <a:stretch/>
        </p:blipFill>
        <p:spPr bwMode="auto">
          <a:xfrm>
            <a:off x="2339752" y="464809"/>
            <a:ext cx="4104456" cy="5408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448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68065_212-p-fon-dlya-prezentatsii-po-matematike-246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6" b="8905"/>
          <a:stretch/>
        </p:blipFill>
        <p:spPr bwMode="auto">
          <a:xfrm>
            <a:off x="0" y="13413"/>
            <a:ext cx="9144000" cy="684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placepic.ru/wp-content/uploads/2021/07/27-2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02"/>
          <a:stretch/>
        </p:blipFill>
        <p:spPr bwMode="auto">
          <a:xfrm>
            <a:off x="467544" y="476672"/>
            <a:ext cx="8352928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524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1052</TotalTime>
  <Words>425</Words>
  <Application>Microsoft Office PowerPoint</Application>
  <PresentationFormat>Экран (4:3)</PresentationFormat>
  <Paragraphs>114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Спишите слова, объединяя их в три группы в зависимости от способа проверки.</vt:lpstr>
      <vt:lpstr>Презентация PowerPoint</vt:lpstr>
      <vt:lpstr>Выпишите слова, в которые нужно вставить букву. </vt:lpstr>
      <vt:lpstr>Презентация PowerPoint</vt:lpstr>
      <vt:lpstr>Выпишите слова, в которые нужно вставить букву.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Правило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Teacher</dc:creator>
  <cp:lastModifiedBy>io</cp:lastModifiedBy>
  <cp:revision>49</cp:revision>
  <dcterms:created xsi:type="dcterms:W3CDTF">2021-12-05T12:49:33Z</dcterms:created>
  <dcterms:modified xsi:type="dcterms:W3CDTF">2021-12-08T15:15:22Z</dcterms:modified>
</cp:coreProperties>
</file>