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76504B-6BFF-4E1A-ADA9-AFADFB743AC7}" v="66" dt="2021-10-29T09:50:07.444"/>
    <p1510:client id="{FB1FB8EC-6F85-4407-B72D-2586E7D22922}" v="581" dt="2021-10-29T09:37:38.0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604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126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5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098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71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757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640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346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118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868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Friday, October 29,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668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Friday, October 29, 2021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577881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75" r:id="rId4"/>
    <p:sldLayoutId id="2147483676" r:id="rId5"/>
    <p:sldLayoutId id="2147483681" r:id="rId6"/>
    <p:sldLayoutId id="2147483677" r:id="rId7"/>
    <p:sldLayoutId id="2147483678" r:id="rId8"/>
    <p:sldLayoutId id="2147483679" r:id="rId9"/>
    <p:sldLayoutId id="2147483680" r:id="rId10"/>
    <p:sldLayoutId id="214748368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zT_qAOu4ns?feature=oembed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F292AA-C8DB-4CAA-97C9-456CF8540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Растение в бетонной трещине">
            <a:extLst>
              <a:ext uri="{FF2B5EF4-FFF2-40B4-BE49-F238E27FC236}">
                <a16:creationId xmlns:a16="http://schemas.microsoft.com/office/drawing/2014/main" id="{4439C181-80A0-4AA7-81BB-ED9AA46A7F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607" r="36803" b="-3"/>
          <a:stretch/>
        </p:blipFill>
        <p:spPr>
          <a:xfrm>
            <a:off x="-1" y="10"/>
            <a:ext cx="4587901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65953-3D69-4CD4-80C3-DF10DEB4C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2" y="-429"/>
            <a:ext cx="7604097" cy="6857571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  <a:alpha val="73000"/>
                </a:schemeClr>
              </a:gs>
              <a:gs pos="100000">
                <a:schemeClr val="accent2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B36DB5-F10D-4EDB-87E2-ECB9301FF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1" y="0"/>
            <a:ext cx="7604097" cy="6858000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98000">
                <a:schemeClr val="accent2">
                  <a:alpha val="6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6F195D-95DC-419E-BBC1-E2B601A60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99847" y="4355164"/>
            <a:ext cx="7592151" cy="2502836"/>
          </a:xfrm>
          <a:prstGeom prst="rect">
            <a:avLst/>
          </a:prstGeom>
          <a:gradFill>
            <a:gsLst>
              <a:gs pos="22000">
                <a:schemeClr val="accent6">
                  <a:alpha val="39000"/>
                </a:schemeClr>
              </a:gs>
              <a:gs pos="82000">
                <a:schemeClr val="accent5">
                  <a:alpha val="19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256CF5B-1DAD-4912-86B9-FCA73369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704304">
            <a:off x="6080918" y="830588"/>
            <a:ext cx="4998441" cy="4998441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18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75425" y="768485"/>
            <a:ext cx="6133656" cy="3169674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Times New Roman"/>
                <a:cs typeface="Calibri Light"/>
              </a:rPr>
              <a:t>Экология - дело каждого</a:t>
            </a:r>
            <a:endParaRPr lang="ru-RU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5EE689-C35D-48E7-93C4-2D86F25DE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393" y="485954"/>
            <a:ext cx="5268036" cy="1565051"/>
          </a:xfrm>
        </p:spPr>
        <p:txBody>
          <a:bodyPr anchor="b">
            <a:normAutofit/>
          </a:bodyPr>
          <a:lstStyle/>
          <a:p>
            <a:r>
              <a:rPr lang="ru-RU" cap="none">
                <a:latin typeface="Times New Roman"/>
                <a:cs typeface="Times New Roman"/>
              </a:rPr>
              <a:t>Экология... Что это?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13B332-CDCC-4168-9AA8-3147F4465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8392" y="2177527"/>
            <a:ext cx="5771244" cy="3617054"/>
          </a:xfrm>
        </p:spPr>
        <p:txBody>
          <a:bodyPr vert="horz" lIns="0" tIns="0" rIns="0" bIns="0" rtlCol="0" anchor="t"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/>
                <a:cs typeface="Times New Roman"/>
              </a:rPr>
              <a:t>Экология - это наука, изучающая взаимоотношения между человеком, растительным и животным миром и окружающей средой, в том числе влияние деятельности человека на окружающую среду и живую природу.</a:t>
            </a:r>
          </a:p>
          <a:p>
            <a:pPr marL="0" indent="0">
              <a:buNone/>
            </a:pPr>
            <a:endParaRPr lang="ru-RU" sz="1600">
              <a:latin typeface="Times New Roman"/>
              <a:cs typeface="Times New Roman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EE0B538-4C8E-4D09-B265-E44AFB2506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20" r="13278" b="-3"/>
          <a:stretch/>
        </p:blipFill>
        <p:spPr>
          <a:xfrm>
            <a:off x="7047513" y="975645"/>
            <a:ext cx="4443447" cy="4443447"/>
          </a:xfrm>
          <a:custGeom>
            <a:avLst/>
            <a:gdLst/>
            <a:ahLst/>
            <a:cxnLst/>
            <a:rect l="l" t="t" r="r" b="b"/>
            <a:pathLst>
              <a:path w="4694238" h="4694238">
                <a:moveTo>
                  <a:pt x="2347119" y="0"/>
                </a:moveTo>
                <a:cubicBezTo>
                  <a:pt x="3643397" y="0"/>
                  <a:pt x="4694238" y="1050841"/>
                  <a:pt x="4694238" y="2347119"/>
                </a:cubicBezTo>
                <a:cubicBezTo>
                  <a:pt x="4694238" y="3643397"/>
                  <a:pt x="3643397" y="4694238"/>
                  <a:pt x="2347119" y="4694238"/>
                </a:cubicBezTo>
                <a:cubicBezTo>
                  <a:pt x="1050841" y="4694238"/>
                  <a:pt x="0" y="3643397"/>
                  <a:pt x="0" y="2347119"/>
                </a:cubicBezTo>
                <a:cubicBezTo>
                  <a:pt x="0" y="1050841"/>
                  <a:pt x="1050841" y="0"/>
                  <a:pt x="2347119" y="0"/>
                </a:cubicBezTo>
                <a:close/>
              </a:path>
            </a:pathLst>
          </a:cu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70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375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7539A8-1A7D-46AE-BE33-F14C0F0BB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4016" y="1195446"/>
            <a:ext cx="4911392" cy="3583940"/>
          </a:xfrm>
        </p:spPr>
        <p:txBody>
          <a:bodyPr vert="horz" lIns="0" tIns="0" rIns="0" bIns="0" rtlCol="0" anchor="t"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/>
                <a:ea typeface="+mn-lt"/>
                <a:cs typeface="+mn-lt"/>
              </a:rPr>
              <a:t>С развитием технического прогресса состояние окружающей среды стало ухудшаться, что привлекло внимание мирового сообщества. Люди заметили, что воздух стал загрязненным, исчезают виды животных и растений, ухудшается вода в реках. Этим и многим другим явлениям дали название – экологические проблемы. </a:t>
            </a:r>
            <a:endParaRPr lang="ru-RU" sz="2400" dirty="0">
              <a:latin typeface="Times New Roman"/>
              <a:cs typeface="Times New Roman"/>
            </a:endParaRPr>
          </a:p>
        </p:txBody>
      </p:sp>
      <p:pic>
        <p:nvPicPr>
          <p:cNvPr id="4" name="Рисунок 4" descr="Изображение выглядит как природа&#10;&#10;Автоматически созданное описание">
            <a:extLst>
              <a:ext uri="{FF2B5EF4-FFF2-40B4-BE49-F238E27FC236}">
                <a16:creationId xmlns:a16="http://schemas.microsoft.com/office/drawing/2014/main" id="{B12F3624-6C7D-42F5-B5D6-8D1AEC841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639" y="1189137"/>
            <a:ext cx="5090161" cy="400850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23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CE192B-0E7F-41FB-AA89-C0A5E2FEE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828" y="457201"/>
            <a:ext cx="10974748" cy="635480"/>
          </a:xfrm>
        </p:spPr>
        <p:txBody>
          <a:bodyPr vert="horz" lIns="0" tIns="0" rIns="0" bIns="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ru-RU" sz="3700" cap="none" dirty="0">
                <a:latin typeface="Times New Roman"/>
                <a:cs typeface="Times New Roman"/>
              </a:rPr>
              <a:t>Глобальные экологические проблемы</a:t>
            </a:r>
            <a:endParaRPr lang="ru-RU" sz="3700" dirty="0">
              <a:latin typeface="Times New Roman"/>
              <a:cs typeface="Times New Roman"/>
            </a:endParaRPr>
          </a:p>
          <a:p>
            <a:pPr>
              <a:lnSpc>
                <a:spcPct val="90000"/>
              </a:lnSpc>
            </a:pPr>
            <a:endParaRPr lang="ru-RU" sz="3700">
              <a:latin typeface="Times New Roman"/>
              <a:cs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1D4042-F574-4505-BB3F-2CD7DEE1B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828" y="902474"/>
            <a:ext cx="7433036" cy="5300596"/>
          </a:xfrm>
        </p:spPr>
        <p:txBody>
          <a:bodyPr vert="horz" lIns="0" tIns="0" rIns="0" bIns="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2400" dirty="0">
                <a:latin typeface="Times New Roman"/>
                <a:ea typeface="+mn-lt"/>
                <a:cs typeface="+mn-lt"/>
              </a:rPr>
              <a:t>На сегодняшний день ученые насчитывают десятки глобальных экологических проблем. Приведем лишь наиболее актуальные из них, которые угрожают жизни на планете:</a:t>
            </a:r>
            <a:endParaRPr lang="ru-RU"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latin typeface="Times New Roman"/>
                <a:ea typeface="+mn-lt"/>
                <a:cs typeface="+mn-lt"/>
              </a:rPr>
              <a:t>изменение климата;</a:t>
            </a:r>
            <a:endParaRPr lang="ru-RU"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latin typeface="Times New Roman"/>
                <a:ea typeface="+mn-lt"/>
                <a:cs typeface="+mn-lt"/>
              </a:rPr>
              <a:t>загрязнение атмосферы;</a:t>
            </a:r>
            <a:endParaRPr lang="ru-RU"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latin typeface="Times New Roman"/>
                <a:ea typeface="+mn-lt"/>
                <a:cs typeface="+mn-lt"/>
              </a:rPr>
              <a:t>истощение запасов пресной воды;</a:t>
            </a:r>
            <a:endParaRPr lang="ru-RU" sz="2400" dirty="0">
              <a:latin typeface="Times New Roman"/>
              <a:ea typeface="+mn-lt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latin typeface="Times New Roman"/>
                <a:ea typeface="+mn-lt"/>
                <a:cs typeface="+mn-lt"/>
              </a:rPr>
              <a:t>сокращение популяций и исчезновение видов флоры и фауны;</a:t>
            </a:r>
            <a:endParaRPr lang="ru-RU"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latin typeface="Times New Roman"/>
                <a:ea typeface="+mn-lt"/>
                <a:cs typeface="+mn-lt"/>
              </a:rPr>
              <a:t>разрушение озонового слоя;</a:t>
            </a:r>
            <a:endParaRPr lang="ru-RU"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latin typeface="Times New Roman"/>
                <a:ea typeface="+mn-lt"/>
                <a:cs typeface="+mn-lt"/>
              </a:rPr>
              <a:t>загрязнение Мирового океана;</a:t>
            </a:r>
            <a:endParaRPr lang="ru-RU" sz="2400">
              <a:latin typeface="Times New Roman"/>
              <a:ea typeface="+mn-lt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latin typeface="Times New Roman"/>
                <a:ea typeface="+mn-lt"/>
                <a:cs typeface="+mn-lt"/>
              </a:rPr>
              <a:t>разрушение и загрязнение почвы;</a:t>
            </a:r>
            <a:endParaRPr lang="ru-RU"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latin typeface="Times New Roman"/>
                <a:ea typeface="+mn-lt"/>
                <a:cs typeface="+mn-lt"/>
              </a:rPr>
              <a:t>истощение полезных ископаемых;</a:t>
            </a:r>
            <a:endParaRPr lang="ru-RU" sz="2400">
              <a:latin typeface="Times New Roman"/>
              <a:cs typeface="Times New Roman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2400" dirty="0">
                <a:latin typeface="Times New Roman"/>
                <a:ea typeface="+mn-lt"/>
                <a:cs typeface="+mn-lt"/>
              </a:rPr>
              <a:t>выпадение кислотных дождей.</a:t>
            </a:r>
            <a:endParaRPr lang="ru-RU" sz="2400" dirty="0">
              <a:latin typeface="Times New Roman"/>
              <a:cs typeface="Times New Roman"/>
            </a:endParaRPr>
          </a:p>
          <a:p>
            <a:pPr>
              <a:lnSpc>
                <a:spcPct val="110000"/>
              </a:lnSpc>
            </a:pPr>
            <a:endParaRPr lang="ru-RU" sz="1100"/>
          </a:p>
        </p:txBody>
      </p:sp>
      <p:pic>
        <p:nvPicPr>
          <p:cNvPr id="5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4BA00691-53C8-4468-A208-C314137CBC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279" r="13674" b="1"/>
          <a:stretch/>
        </p:blipFill>
        <p:spPr>
          <a:xfrm>
            <a:off x="8063782" y="2311454"/>
            <a:ext cx="3748858" cy="363282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0563404-8DA1-408B-B56C-EF5733DAA7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1CC731-E2EC-4834-B848-101CC2756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tx2">
                  <a:lumMod val="50000"/>
                  <a:lumOff val="50000"/>
                  <a:alpha val="3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247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6308DF-1411-43DA-8437-C709FD05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469" y="457201"/>
            <a:ext cx="10874107" cy="1411856"/>
          </a:xfrm>
        </p:spPr>
        <p:txBody>
          <a:bodyPr vert="horz" lIns="0" tIns="0" rIns="0" bIns="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ru-RU" sz="3700" cap="none" dirty="0">
                <a:latin typeface="Times New Roman"/>
                <a:cs typeface="Times New Roman"/>
              </a:rPr>
              <a:t>Значение экологии для каждого человека</a:t>
            </a:r>
            <a:endParaRPr lang="ru-RU" sz="3700" dirty="0">
              <a:latin typeface="Times New Roman"/>
              <a:cs typeface="Times New Roman"/>
            </a:endParaRPr>
          </a:p>
          <a:p>
            <a:pPr>
              <a:lnSpc>
                <a:spcPct val="90000"/>
              </a:lnSpc>
            </a:pPr>
            <a:endParaRPr lang="ru-RU" sz="37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93E9A8-A0A9-473B-AF62-A44E6D5A73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469" y="1865757"/>
            <a:ext cx="6671037" cy="3747842"/>
          </a:xfrm>
        </p:spPr>
        <p:txBody>
          <a:bodyPr vert="horz" lIns="0" tIns="0" rIns="0" bIns="0" rtlCol="0" anchor="t"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/>
                <a:ea typeface="+mn-lt"/>
                <a:cs typeface="+mn-lt"/>
              </a:rPr>
              <a:t>Забота об экологии на сегодняшний день стала модным занятием, приставку «</a:t>
            </a:r>
            <a:r>
              <a:rPr lang="ru-RU" sz="2400" i="1" dirty="0">
                <a:latin typeface="Times New Roman"/>
                <a:ea typeface="+mn-lt"/>
                <a:cs typeface="+mn-lt"/>
              </a:rPr>
              <a:t>эко</a:t>
            </a:r>
            <a:r>
              <a:rPr lang="ru-RU" sz="2400" dirty="0">
                <a:latin typeface="Times New Roman"/>
                <a:ea typeface="+mn-lt"/>
                <a:cs typeface="+mn-lt"/>
              </a:rPr>
              <a:t>» используют везде. Но многие из нас даже не осознают глубины всех проблем. Конечно, это хорошо, что огромное количество людей стало неравнодушным к жизни нашей планеты. Однако стоит осознать, что состояние окружающей среды зависит от каждого человека.</a:t>
            </a:r>
            <a:endParaRPr lang="ru-RU" sz="1800" dirty="0">
              <a:latin typeface="Times New Roman"/>
              <a:cs typeface="Times New Roman"/>
            </a:endParaRPr>
          </a:p>
        </p:txBody>
      </p:sp>
      <p:pic>
        <p:nvPicPr>
          <p:cNvPr id="4" name="Рисунок 4" descr="Изображение выглядит как трава, человек, рука, овощ&#10;&#10;Автоматически созданное описание">
            <a:extLst>
              <a:ext uri="{FF2B5EF4-FFF2-40B4-BE49-F238E27FC236}">
                <a16:creationId xmlns:a16="http://schemas.microsoft.com/office/drawing/2014/main" id="{87924BE1-FD07-423D-AF68-39B21FE46C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66" r="22798" b="1"/>
          <a:stretch/>
        </p:blipFill>
        <p:spPr>
          <a:xfrm>
            <a:off x="7646838" y="1980775"/>
            <a:ext cx="3748858" cy="3632824"/>
          </a:xfrm>
          <a:prstGeom prst="rect">
            <a:avLst/>
          </a:prstGeom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30563404-8DA1-408B-B56C-EF5733DAA7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931CC731-E2EC-4834-B848-101CC2756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tx2">
                  <a:lumMod val="50000"/>
                  <a:lumOff val="50000"/>
                  <a:alpha val="3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097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80F5192-CFCC-4A12-957A-ABEC4F496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B58FA9-1AED-43B3-9D3D-AEDDE86D9F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491" y="507424"/>
            <a:ext cx="5353239" cy="5459446"/>
          </a:xfrm>
        </p:spPr>
        <p:txBody>
          <a:bodyPr vert="horz" lIns="0" tIns="0" rIns="0" bIns="0" rtlCol="0" anchor="t"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/>
                <a:ea typeface="+mn-lt"/>
                <a:cs typeface="+mn-lt"/>
              </a:rPr>
              <a:t>Любой житель планеты может ежедневно выполнять простые действия, что поможет улучшить экологию. К примеру, можно сдавать макулатуру и уменьшить использование воды, экономить электроэнергию и выбрасывать мусор в урну, выращивать растения и использовать предметы многоразового использования. Чем больше людей будет выполнять эти правила, тем будет больше шансов сохранить нашу планету.</a:t>
            </a:r>
            <a:endParaRPr lang="ru-RU" sz="1800" dirty="0">
              <a:latin typeface="Gill Sans Nova"/>
            </a:endParaRPr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87ECC35D-F20A-456A-9382-3E7693F74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7871" y="1379606"/>
            <a:ext cx="2446292" cy="3664857"/>
          </a:xfrm>
          <a:prstGeom prst="rect">
            <a:avLst/>
          </a:prstGeom>
        </p:spPr>
      </p:pic>
      <p:pic>
        <p:nvPicPr>
          <p:cNvPr id="4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53DA450C-4A09-44D3-A164-CC7C1368D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5896" y="1357408"/>
            <a:ext cx="2638904" cy="1702092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037E83D6-CBB4-4645-8F25-5E2D92608A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5896" y="3372901"/>
            <a:ext cx="2638904" cy="124688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60FFA2A-46D2-403F-B3FA-8A3C0D199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3999A2A-4571-41E8-982E-658141C01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016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E40B46-8DAC-41A3-B64F-49A672EF3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317" y="565490"/>
            <a:ext cx="10241280" cy="1234440"/>
          </a:xfrm>
        </p:spPr>
        <p:txBody>
          <a:bodyPr/>
          <a:lstStyle/>
          <a:p>
            <a:pPr algn="ctr"/>
            <a:r>
              <a:rPr lang="ru-RU" sz="4000" b="0" cap="none" dirty="0">
                <a:latin typeface="Times New Roman"/>
                <a:cs typeface="Times New Roman"/>
              </a:rPr>
              <a:t>Для чего нужна экология?</a:t>
            </a:r>
            <a:endParaRPr lang="ru-RU" cap="none">
              <a:latin typeface="Gill Sans Nova"/>
              <a:cs typeface="Times New Roman"/>
            </a:endParaRPr>
          </a:p>
          <a:p>
            <a:endParaRPr lang="ru-RU" dirty="0"/>
          </a:p>
        </p:txBody>
      </p:sp>
      <p:pic>
        <p:nvPicPr>
          <p:cNvPr id="3" name="Рисунок 4">
            <a:hlinkClick r:id="" action="ppaction://media"/>
            <a:extLst>
              <a:ext uri="{FF2B5EF4-FFF2-40B4-BE49-F238E27FC236}">
                <a16:creationId xmlns:a16="http://schemas.microsoft.com/office/drawing/2014/main" id="{E80716DE-4011-4BCC-B997-6A6DEB4EC10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429775" y="1697427"/>
            <a:ext cx="7591244" cy="398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560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3CBB9B1-7B7D-4BA1-A1AF-572168B395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EA7EF47-A17B-46C2-80F8-DB6A0C3A6F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" r="4949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18A7BF27-FBB8-49F7-9B24-9EE2D028F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4967" y="1495379"/>
            <a:ext cx="2942813" cy="3428124"/>
          </a:xfrm>
        </p:spPr>
        <p:txBody>
          <a:bodyPr vert="horz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/>
                <a:cs typeface="Times New Roman"/>
              </a:rPr>
              <a:t>Спасибо за внимание! </a:t>
            </a:r>
          </a:p>
          <a:p>
            <a:pPr marL="0" indent="0">
              <a:buNone/>
            </a:pPr>
            <a:endParaRPr lang="ru-RU" sz="2800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sz="28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sz="2800" dirty="0">
                <a:latin typeface="Times New Roman"/>
                <a:cs typeface="Times New Roman"/>
              </a:rPr>
              <a:t>БЕРЕГИТЕ ЭКОЛОГИЮ!!!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49257"/>
          </a:xfrm>
          <a:prstGeom prst="rect">
            <a:avLst/>
          </a:prstGeom>
          <a:gradFill>
            <a:gsLst>
              <a:gs pos="34000">
                <a:schemeClr val="accent4">
                  <a:alpha val="73000"/>
                </a:schemeClr>
              </a:gs>
              <a:gs pos="100000">
                <a:schemeClr val="accent5">
                  <a:alpha val="89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8314"/>
            <a:ext cx="8115300" cy="449258"/>
          </a:xfrm>
          <a:prstGeom prst="rect">
            <a:avLst/>
          </a:prstGeom>
          <a:gradFill>
            <a:gsLst>
              <a:gs pos="22000">
                <a:schemeClr val="accent5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654991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VTI">
  <a:themeElements>
    <a:clrScheme name="AnalogousFromLightSeedRightStep">
      <a:dk1>
        <a:srgbClr val="000000"/>
      </a:dk1>
      <a:lt1>
        <a:srgbClr val="FFFFFF"/>
      </a:lt1>
      <a:dk2>
        <a:srgbClr val="333820"/>
      </a:dk2>
      <a:lt2>
        <a:srgbClr val="E8E5E2"/>
      </a:lt2>
      <a:accent1>
        <a:srgbClr val="88A4C4"/>
      </a:accent1>
      <a:accent2>
        <a:srgbClr val="7B7EBE"/>
      </a:accent2>
      <a:accent3>
        <a:srgbClr val="A793CA"/>
      </a:accent3>
      <a:accent4>
        <a:srgbClr val="B07BBE"/>
      </a:accent4>
      <a:accent5>
        <a:srgbClr val="C991BD"/>
      </a:accent5>
      <a:accent6>
        <a:srgbClr val="BE7B94"/>
      </a:accent6>
      <a:hlink>
        <a:srgbClr val="9A7E5D"/>
      </a:hlink>
      <a:folHlink>
        <a:srgbClr val="7F7F7F"/>
      </a:folHlink>
    </a:clrScheme>
    <a:fontScheme name="Avenir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GradientRiseVTI</vt:lpstr>
      <vt:lpstr>Экология - дело каждого</vt:lpstr>
      <vt:lpstr>Экология... Что это?</vt:lpstr>
      <vt:lpstr>Презентация PowerPoint</vt:lpstr>
      <vt:lpstr>Глобальные экологические проблемы </vt:lpstr>
      <vt:lpstr>Значение экологии для каждого человека </vt:lpstr>
      <vt:lpstr>Презентация PowerPoint</vt:lpstr>
      <vt:lpstr>Для чего нужна экология?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210</cp:revision>
  <dcterms:created xsi:type="dcterms:W3CDTF">2021-10-29T08:53:33Z</dcterms:created>
  <dcterms:modified xsi:type="dcterms:W3CDTF">2021-10-29T09:50:32Z</dcterms:modified>
</cp:coreProperties>
</file>