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1" r:id="rId4"/>
    <p:sldId id="258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5" r:id="rId14"/>
    <p:sldId id="276" r:id="rId15"/>
    <p:sldId id="279" r:id="rId16"/>
    <p:sldId id="281" r:id="rId17"/>
    <p:sldId id="287" r:id="rId18"/>
    <p:sldId id="288" r:id="rId19"/>
    <p:sldId id="289" r:id="rId20"/>
    <p:sldId id="290" r:id="rId21"/>
    <p:sldId id="291" r:id="rId22"/>
    <p:sldId id="292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25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3F7AC50-A84D-40F0-AE48-3C3B29A46701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CF31BBF-A5B6-45B9-A9D6-D105616AE2A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052735"/>
            <a:ext cx="8443664" cy="4752527"/>
          </a:xfrm>
        </p:spPr>
        <p:txBody>
          <a:bodyPr>
            <a:noAutofit/>
          </a:bodyPr>
          <a:lstStyle/>
          <a:p>
            <a:pPr algn="ctr"/>
            <a:endParaRPr lang="ru-RU" sz="3600" dirty="0">
              <a:solidFill>
                <a:srgbClr val="FF0000"/>
              </a:solidFill>
            </a:endParaRPr>
          </a:p>
          <a:p>
            <a:pPr algn="ctr"/>
            <a:endParaRPr lang="ru-RU" sz="3600" dirty="0">
              <a:solidFill>
                <a:srgbClr val="FF0000"/>
              </a:solidFill>
            </a:endParaRPr>
          </a:p>
          <a:p>
            <a:pPr algn="ctr"/>
            <a:endParaRPr lang="ru-RU" sz="3600" dirty="0">
              <a:solidFill>
                <a:srgbClr val="FF0000"/>
              </a:solidFill>
            </a:endParaRPr>
          </a:p>
          <a:p>
            <a:pPr algn="ctr"/>
            <a:endParaRPr lang="ru-RU" sz="3600" dirty="0">
              <a:solidFill>
                <a:srgbClr val="FF0000"/>
              </a:solidFill>
            </a:endParaRPr>
          </a:p>
          <a:p>
            <a:pPr algn="ctr"/>
            <a:endParaRPr lang="ru-RU" sz="3600" dirty="0">
              <a:solidFill>
                <a:srgbClr val="FF0000"/>
              </a:solidFill>
            </a:endParaRPr>
          </a:p>
          <a:p>
            <a:pPr algn="ctr"/>
            <a:endParaRPr lang="ru-RU" sz="3600" dirty="0">
              <a:solidFill>
                <a:srgbClr val="FF0000"/>
              </a:solidFill>
            </a:endParaRPr>
          </a:p>
          <a:p>
            <a:pPr algn="ctr"/>
            <a:endParaRPr lang="ru-RU" sz="3600" dirty="0">
              <a:solidFill>
                <a:srgbClr val="FF0000"/>
              </a:solidFill>
            </a:endParaRPr>
          </a:p>
          <a:p>
            <a:pPr algn="ctr"/>
            <a:endParaRPr lang="ru-RU" sz="3600" dirty="0">
              <a:solidFill>
                <a:srgbClr val="FF0000"/>
              </a:solidFill>
            </a:endParaRPr>
          </a:p>
          <a:p>
            <a:pPr algn="ctr"/>
            <a:endParaRPr lang="ru-RU" sz="3600" dirty="0">
              <a:solidFill>
                <a:srgbClr val="FF0000"/>
              </a:solidFill>
            </a:endParaRPr>
          </a:p>
          <a:p>
            <a:pPr algn="ctr"/>
            <a:r>
              <a:rPr lang="ru-RU" sz="3600" dirty="0">
                <a:solidFill>
                  <a:srgbClr val="FF0000"/>
                </a:solidFill>
              </a:rPr>
              <a:t>Обобщение опыта работы по теме: «Развитие двигательной активности детей  дошкольного возраста через использование игровых  приёмов   на занятиях по физической культуре» </a:t>
            </a:r>
          </a:p>
          <a:p>
            <a:pPr algn="ctr"/>
            <a:r>
              <a:rPr lang="ru-RU" sz="3600" dirty="0">
                <a:solidFill>
                  <a:srgbClr val="FF0000"/>
                </a:solidFill>
              </a:rPr>
              <a:t>МБДОУ д/с «Солнышко» </a:t>
            </a:r>
          </a:p>
          <a:p>
            <a:pPr algn="ctr"/>
            <a:r>
              <a:rPr lang="ru-RU" sz="3600" dirty="0">
                <a:solidFill>
                  <a:srgbClr val="FF0000"/>
                </a:solidFill>
              </a:rPr>
              <a:t>воспитателя</a:t>
            </a:r>
          </a:p>
          <a:p>
            <a:pPr algn="ctr"/>
            <a:r>
              <a:rPr lang="ru-RU" sz="3600" dirty="0">
                <a:solidFill>
                  <a:srgbClr val="FF0000"/>
                </a:solidFill>
              </a:rPr>
              <a:t> Галкиной Ольги Петровны</a:t>
            </a:r>
          </a:p>
        </p:txBody>
      </p:sp>
    </p:spTree>
    <p:extLst>
      <p:ext uri="{BB962C8B-B14F-4D97-AF65-F5344CB8AC3E}">
        <p14:creationId xmlns:p14="http://schemas.microsoft.com/office/powerpoint/2010/main" val="2075740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Использую   программы:</a:t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628801"/>
            <a:ext cx="83529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>
                <a:solidFill>
                  <a:srgbClr val="FF0000"/>
                </a:solidFill>
              </a:rPr>
              <a:t>С.Я.Лайзане</a:t>
            </a:r>
            <a:r>
              <a:rPr lang="ru-RU" sz="3200" dirty="0">
                <a:solidFill>
                  <a:srgbClr val="FF0000"/>
                </a:solidFill>
              </a:rPr>
              <a:t> «Физическая культура для малышей»</a:t>
            </a:r>
          </a:p>
          <a:p>
            <a:endParaRPr lang="ru-RU" sz="3200" dirty="0">
              <a:solidFill>
                <a:srgbClr val="FF0000"/>
              </a:solidFill>
            </a:endParaRPr>
          </a:p>
          <a:p>
            <a:endParaRPr lang="ru-RU" sz="3200" dirty="0">
              <a:solidFill>
                <a:srgbClr val="FF0000"/>
              </a:solidFill>
            </a:endParaRPr>
          </a:p>
          <a:p>
            <a:endParaRPr lang="ru-RU" sz="3200" dirty="0">
              <a:solidFill>
                <a:srgbClr val="FF0000"/>
              </a:solidFill>
            </a:endParaRPr>
          </a:p>
          <a:p>
            <a:endParaRPr lang="ru-RU" sz="3200" dirty="0">
              <a:solidFill>
                <a:srgbClr val="FF0000"/>
              </a:solidFill>
            </a:endParaRPr>
          </a:p>
          <a:p>
            <a:endParaRPr lang="ru-RU" sz="3200" dirty="0"/>
          </a:p>
          <a:p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703925" y="3212125"/>
            <a:ext cx="7468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>
                <a:solidFill>
                  <a:srgbClr val="FF0000"/>
                </a:solidFill>
              </a:rPr>
              <a:t>М.Ф.Литвинова</a:t>
            </a:r>
            <a:r>
              <a:rPr lang="ru-RU" sz="3200" dirty="0">
                <a:solidFill>
                  <a:srgbClr val="FF0000"/>
                </a:solidFill>
              </a:rPr>
              <a:t> «Русские народные подвижные игры</a:t>
            </a:r>
            <a:r>
              <a:rPr lang="ru-RU" dirty="0">
                <a:solidFill>
                  <a:srgbClr val="FF0000"/>
                </a:solidFill>
              </a:rPr>
              <a:t>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28096" y="4581128"/>
            <a:ext cx="70842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>
                <a:solidFill>
                  <a:srgbClr val="FF0000"/>
                </a:solidFill>
              </a:rPr>
              <a:t>Н.Н.Кильпио</a:t>
            </a:r>
            <a:r>
              <a:rPr lang="ru-RU" sz="3200" dirty="0">
                <a:solidFill>
                  <a:srgbClr val="FF0000"/>
                </a:solidFill>
              </a:rPr>
              <a:t> «80 игр для детского сада»</a:t>
            </a:r>
          </a:p>
        </p:txBody>
      </p:sp>
    </p:spTree>
    <p:extLst>
      <p:ext uri="{BB962C8B-B14F-4D97-AF65-F5344CB8AC3E}">
        <p14:creationId xmlns:p14="http://schemas.microsoft.com/office/powerpoint/2010/main" val="832052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96752"/>
            <a:ext cx="8665024" cy="5328592"/>
          </a:xfrm>
        </p:spPr>
        <p:txBody>
          <a:bodyPr>
            <a:normAutofit/>
          </a:bodyPr>
          <a:lstStyle/>
          <a:p>
            <a:r>
              <a:rPr lang="ru-RU" sz="1800" b="1" dirty="0"/>
              <a:t>- 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игровые технологии</a:t>
            </a:r>
            <a:r>
              <a:rPr lang="ru-RU" sz="1800" dirty="0"/>
              <a:t>: спортивные, развлекательные, подвижные игры. В процессе совместной и самостоятельной деятельности , путешествуя с героями сказок, подражая олимпийским чемпионам, повадкам животных и т.д., дошколята легче осваивают основные движения. -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здоровьесберегающие технологии</a:t>
            </a:r>
            <a:r>
              <a:rPr lang="ru-RU" sz="1800" dirty="0"/>
              <a:t>, направленные на физическое развитие и укрепление здоровья ребенка: дыхательная гимнастика, профилактика плоскостопия и формирование правильной осанки, приёмы релаксации, динамическая пауза, спортивные праздники , досуги, развлечения. </a:t>
            </a:r>
            <a:br>
              <a:rPr lang="ru-RU" sz="1800" dirty="0"/>
            </a:b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-арт-технологии</a:t>
            </a:r>
            <a:r>
              <a:rPr lang="ru-RU" sz="1800" dirty="0"/>
              <a:t>, включающие в себя использование методов, приёмов и средств различных видов искусств. </a:t>
            </a:r>
            <a:br>
              <a:rPr lang="ru-RU" sz="1800" dirty="0"/>
            </a:b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-ИКТ. </a:t>
            </a:r>
            <a:r>
              <a:rPr lang="ru-RU" sz="1800" dirty="0"/>
              <a:t>Использую компьютерные презентации образовательных порталов, а также свои разработки при организации образовательной деятельности с детьми по некоторым темам («Весёлые старты», «Баба Яга и гуси», «В поисках золотого ключика», «Малые зимние олимпийские игры», «Спортивный инвентарь для занятий спортом»), ТСО. </a:t>
            </a:r>
          </a:p>
        </p:txBody>
      </p:sp>
      <p:sp>
        <p:nvSpPr>
          <p:cNvPr id="7" name="TextBox 6"/>
          <p:cNvSpPr txBox="1"/>
          <p:nvPr/>
        </p:nvSpPr>
        <p:spPr>
          <a:xfrm flipH="1">
            <a:off x="880118" y="-4995936"/>
            <a:ext cx="3475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Исполь</a:t>
            </a:r>
            <a:r>
              <a:rPr lang="ru-RU" dirty="0"/>
              <a:t> зую технологии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2592" y="476672"/>
            <a:ext cx="8146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Использую технологии:</a:t>
            </a:r>
          </a:p>
        </p:txBody>
      </p:sp>
    </p:spTree>
    <p:extLst>
      <p:ext uri="{BB962C8B-B14F-4D97-AF65-F5344CB8AC3E}">
        <p14:creationId xmlns:p14="http://schemas.microsoft.com/office/powerpoint/2010/main" val="2527339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352928" cy="841248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>
                <a:solidFill>
                  <a:srgbClr val="FF0000"/>
                </a:solidFill>
              </a:rPr>
              <a:t>ЦЕЛЬ: повышение  эффективности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физического и интеллектуального  развития личности ребёнка,  за счёт использования  инновационных средств и форм физической культуры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                                      </a:t>
            </a:r>
            <a:r>
              <a:rPr lang="ru-RU" sz="2200" dirty="0">
                <a:solidFill>
                  <a:srgbClr val="FF0000"/>
                </a:solidFill>
              </a:rPr>
              <a:t>задачи</a:t>
            </a:r>
            <a:br>
              <a:rPr lang="ru-RU" sz="2200" dirty="0">
                <a:solidFill>
                  <a:srgbClr val="FF0000"/>
                </a:solidFill>
              </a:rPr>
            </a:b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оснащение и оборудование физкультурного зала в соответствии с требованиями государственного образовательного стандарта; </a:t>
            </a: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создание комплексно-методического обеспечения;</a:t>
            </a: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развитие познавательных способностей и самостоятельной активности каждого ребенка; </a:t>
            </a: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развитие интереса у дошкольников к спорту, физическим упражнениям, здоровому образу жизни;</a:t>
            </a: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расширение у дошкольников кругозора, самостоятельности, чувства товарищества; формирование навыков личной гигиены, бережного отношения к своему здоровью, знакомство с элементарными правилами  безопасного поведения.</a:t>
            </a: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1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149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 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/>
              <a:t>Свою работу веду на основе мониторинга достижения детьми планируемых результатов освоения программы. Дальнейшая деятельность осуществляется на основе тематического планирования одновременно в трех направлениях: </a:t>
            </a:r>
            <a:r>
              <a:rPr lang="ru-RU" dirty="0">
                <a:solidFill>
                  <a:srgbClr val="FF0000"/>
                </a:solidFill>
              </a:rPr>
              <a:t>дети, педагоги, родители.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1126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809040" cy="4392488"/>
          </a:xfrm>
        </p:spPr>
        <p:txBody>
          <a:bodyPr>
            <a:normAutofit fontScale="90000"/>
          </a:bodyPr>
          <a:lstStyle/>
          <a:p>
            <a:r>
              <a:rPr lang="ru-RU" dirty="0"/>
              <a:t>                 </a:t>
            </a:r>
            <a:br>
              <a:rPr lang="ru-RU" dirty="0"/>
            </a:br>
            <a:r>
              <a:rPr lang="ru-RU" dirty="0">
                <a:solidFill>
                  <a:srgbClr val="FF0000"/>
                </a:solidFill>
              </a:rPr>
              <a:t>С педагогами </a:t>
            </a:r>
            <a:r>
              <a:rPr lang="ru-RU" dirty="0" err="1">
                <a:solidFill>
                  <a:srgbClr val="FF0000"/>
                </a:solidFill>
              </a:rPr>
              <a:t>доу</a:t>
            </a:r>
            <a:r>
              <a:rPr lang="ru-RU" dirty="0">
                <a:solidFill>
                  <a:srgbClr val="FF0000"/>
                </a:solidFill>
              </a:rPr>
              <a:t>  </a:t>
            </a:r>
            <a:br>
              <a:rPr lang="ru-RU" dirty="0">
                <a:solidFill>
                  <a:srgbClr val="FF0000"/>
                </a:solidFill>
              </a:rPr>
            </a:br>
            <a:br>
              <a:rPr lang="ru-RU" dirty="0">
                <a:solidFill>
                  <a:srgbClr val="FF0000"/>
                </a:solidFill>
              </a:rPr>
            </a:br>
            <a:r>
              <a:rPr lang="ru-RU" dirty="0"/>
              <a:t>Консультации ,</a:t>
            </a:r>
            <a:br>
              <a:rPr lang="ru-RU" dirty="0"/>
            </a:br>
            <a:r>
              <a:rPr lang="ru-RU" dirty="0"/>
              <a:t>Доклады </a:t>
            </a:r>
            <a:br>
              <a:rPr lang="ru-RU" dirty="0"/>
            </a:br>
            <a:r>
              <a:rPr lang="ru-RU" dirty="0"/>
              <a:t>Педагогический совет 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1109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518720" cy="1675656"/>
          </a:xfrm>
        </p:spPr>
        <p:txBody>
          <a:bodyPr>
            <a:normAutofit fontScale="90000"/>
          </a:bodyPr>
          <a:lstStyle/>
          <a:p>
            <a:pPr algn="ctr"/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>
                <a:solidFill>
                  <a:srgbClr val="FF0000"/>
                </a:solidFill>
              </a:rPr>
              <a:t>С семьёй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403648" y="1628800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Анкетирование, консультации, собрания, совместные праздники.</a:t>
            </a:r>
          </a:p>
        </p:txBody>
      </p:sp>
    </p:spTree>
    <p:extLst>
      <p:ext uri="{BB962C8B-B14F-4D97-AF65-F5344CB8AC3E}">
        <p14:creationId xmlns:p14="http://schemas.microsoft.com/office/powerpoint/2010/main" val="2142437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С детьми</a:t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124744"/>
            <a:ext cx="792088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Утренняя гимнастика: -Игрового характера,</a:t>
            </a:r>
          </a:p>
          <a:p>
            <a:r>
              <a:rPr lang="ru-RU" sz="2400" dirty="0"/>
              <a:t> -с предметами (стандартными, нестандартными), -оздоровительно- профилактическая; </a:t>
            </a:r>
          </a:p>
          <a:p>
            <a:r>
              <a:rPr lang="ru-RU" sz="2400" dirty="0"/>
              <a:t>-НОД (2 в зале, 1 на воздухе);</a:t>
            </a:r>
          </a:p>
          <a:p>
            <a:r>
              <a:rPr lang="ru-RU" sz="2400" dirty="0"/>
              <a:t> -спортивные и подвижные игры на воздухе;</a:t>
            </a:r>
          </a:p>
          <a:p>
            <a:r>
              <a:rPr lang="ru-RU" sz="2400" dirty="0"/>
              <a:t> -дыхательная гимнастика (во время занятия); индивидуальная работа: -профилактика плоскостопия, -формирование правильной осанки;</a:t>
            </a:r>
          </a:p>
          <a:p>
            <a:r>
              <a:rPr lang="ru-RU" sz="2400" dirty="0"/>
              <a:t> -праздники, развлечения, досуги:</a:t>
            </a:r>
          </a:p>
          <a:p>
            <a:r>
              <a:rPr lang="ru-RU" sz="2400" dirty="0"/>
              <a:t>-физкультурные досуги- 2 раза в месяц, </a:t>
            </a:r>
          </a:p>
          <a:p>
            <a:r>
              <a:rPr lang="ru-RU" sz="2400" dirty="0"/>
              <a:t>- Физкультурные праздники- 2 раза в год</a:t>
            </a:r>
          </a:p>
          <a:p>
            <a:endParaRPr lang="ru-RU" sz="2400" dirty="0"/>
          </a:p>
          <a:p>
            <a:endParaRPr lang="ru-RU" sz="2400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7213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r>
              <a:rPr lang="ru-RU" sz="2000" b="1" dirty="0"/>
              <a:t>С целью приобщения детей к физической культуре на занятиях использую нетрадиционный материал для обучения и закрепления навыков и умений основных видов движений, общеразвивающих упражнений.  Использование нестандартного физкультурного оборудования оказывает влияние на эффективность освоения движений. Они помогают детям добиваться более четкого представления о движении, которое формируется на основе ощущений и восприятий: мышечно-двигательных, зрительных, осязательных, слуховых и .т.д. </a:t>
            </a:r>
          </a:p>
        </p:txBody>
      </p:sp>
    </p:spTree>
    <p:extLst>
      <p:ext uri="{BB962C8B-B14F-4D97-AF65-F5344CB8AC3E}">
        <p14:creationId xmlns:p14="http://schemas.microsoft.com/office/powerpoint/2010/main" val="683227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80920" cy="216024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Изготовленное        нестандартное   оборудование</a:t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3200" b="1" dirty="0">
                <a:solidFill>
                  <a:srgbClr val="FF0000"/>
                </a:solidFill>
              </a:rPr>
              <a:t>подразделяется на следующие группы;</a:t>
            </a:r>
            <a:br>
              <a:rPr lang="ru-RU" sz="3200" b="1" dirty="0">
                <a:solidFill>
                  <a:srgbClr val="FF0000"/>
                </a:solidFill>
              </a:rPr>
            </a:b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852936"/>
            <a:ext cx="7200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для профилактики плоскостопия («Лесенка», «Следы» и т.д.); </a:t>
            </a:r>
          </a:p>
          <a:p>
            <a:r>
              <a:rPr lang="ru-RU" dirty="0"/>
              <a:t>для формирования правильной осанки («Палочка - </a:t>
            </a:r>
            <a:r>
              <a:rPr lang="ru-RU" dirty="0" err="1"/>
              <a:t>помогалочка</a:t>
            </a:r>
            <a:r>
              <a:rPr lang="ru-RU" dirty="0"/>
              <a:t>», «Обезьянки» и т.д.); для развития правильного дыхания («Ветер», «Радуга», «Воздушный шар» и т.д.); для снятия зрительного напряжения («Самолёт», «Цветы» и т.д.); для развития глазомера (</a:t>
            </a:r>
            <a:r>
              <a:rPr lang="ru-RU" dirty="0" err="1"/>
              <a:t>кольцебросы</a:t>
            </a:r>
            <a:r>
              <a:rPr lang="ru-RU" dirty="0"/>
              <a:t> «Гусь», «Буратино» и т.д.);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2306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980728"/>
            <a:ext cx="6768752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4800" u="sng" dirty="0">
                <a:solidFill>
                  <a:srgbClr val="FF0000"/>
                </a:solidFill>
              </a:rPr>
              <a:t>ИТОГ :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Опираясь на программу «От рождения до школы» под редакцией Н.Е. </a:t>
            </a:r>
            <a:r>
              <a:rPr lang="ru-RU" dirty="0" err="1"/>
              <a:t>Веракса</a:t>
            </a:r>
            <a:r>
              <a:rPr lang="ru-RU" dirty="0"/>
              <a:t>,  Т.С. омаровой, М.А. Васильевой, «Старт» Л. Яковлевой, «Узор» С.И. Завьялова,  в процессе работы стали видны следующие результаты: дети стали выносливее, инициативнее, самостоятельнее, появился интерес к физическим упражнениям .Улучшились результаты по основным видам движений.</a:t>
            </a:r>
          </a:p>
        </p:txBody>
      </p:sp>
    </p:spTree>
    <p:extLst>
      <p:ext uri="{BB962C8B-B14F-4D97-AF65-F5344CB8AC3E}">
        <p14:creationId xmlns:p14="http://schemas.microsoft.com/office/powerpoint/2010/main" val="455130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8316416" cy="864095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0070C0"/>
                </a:solidFill>
              </a:rPr>
              <a:t>СПОРТИВНЫЙ ПРАЗДНИК В СТАРШЕЙ ГРУППЕ   «ПРОДЕЛКИ БАБЫ ЯГИ</a:t>
            </a:r>
            <a:r>
              <a:rPr lang="ru-RU" sz="2000" dirty="0">
                <a:solidFill>
                  <a:srgbClr val="0070C0"/>
                </a:solidFill>
              </a:rPr>
              <a:t>»</a:t>
            </a:r>
          </a:p>
        </p:txBody>
      </p:sp>
      <p:pic>
        <p:nvPicPr>
          <p:cNvPr id="1026" name="Picture 2" descr="C:\Users\User\Pictures\день космонавтики 2012г\спортивный праздник в старших группах\спортивный праздник 2013г.23.01\DSC002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639" y="1124743"/>
            <a:ext cx="6962923" cy="5221377"/>
          </a:xfrm>
          <a:prstGeom prst="rect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65405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 </a:t>
            </a:r>
            <a:r>
              <a:rPr lang="ru-RU" sz="2400" dirty="0">
                <a:solidFill>
                  <a:srgbClr val="FF0000"/>
                </a:solidFill>
              </a:rPr>
              <a:t>СПОРТИВНАЯ ЗАРЯДКА С РОДИТЕЛЯМИ.</a:t>
            </a:r>
          </a:p>
        </p:txBody>
      </p:sp>
      <p:pic>
        <p:nvPicPr>
          <p:cNvPr id="5122" name="Picture 2" descr="C:\Users\User\Desktop\чёрная флешка\ФОТО СЕНТЯБРЬ 2015Г. ШКОЛА\моя работа\олимпиада в старш.группах\IMG_40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980728"/>
            <a:ext cx="5340350" cy="4005262"/>
          </a:xfrm>
          <a:prstGeom prst="rect">
            <a:avLst/>
          </a:prstGeom>
          <a:noFill/>
          <a:ln w="76200">
            <a:solidFill>
              <a:srgbClr val="0070C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994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ru-RU" sz="2400" b="1" dirty="0">
                <a:solidFill>
                  <a:srgbClr val="0070C0"/>
                </a:solidFill>
              </a:rPr>
              <a:t>ИЗГОТОВЛЕНИЕ  СПОРТИВНОГО ИНВЕНТАРЯ СВОИМИ РУКАМИ.</a:t>
            </a:r>
          </a:p>
        </p:txBody>
      </p:sp>
      <p:pic>
        <p:nvPicPr>
          <p:cNvPr id="6146" name="Picture 2" descr="C:\Users\User\Desktop\чёрная флешка\ФОТО СЕНТЯБРЬ 2015Г. ШКОЛА\моя работа\олимпиада в старш.группах\IMG_406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1007269"/>
            <a:ext cx="5340350" cy="400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4881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z="2800" dirty="0"/>
          </a:p>
          <a:p>
            <a:endParaRPr lang="ru-RU" sz="2800" dirty="0"/>
          </a:p>
          <a:p>
            <a:endParaRPr lang="ru-RU" sz="2800" dirty="0"/>
          </a:p>
          <a:p>
            <a:r>
              <a:rPr lang="ru-RU" sz="2800" dirty="0">
                <a:solidFill>
                  <a:srgbClr val="FF0000"/>
                </a:solidFill>
              </a:rPr>
              <a:t>Спортивный праздник «</a:t>
            </a:r>
            <a:r>
              <a:rPr lang="ru-RU" sz="2800" dirty="0" err="1">
                <a:solidFill>
                  <a:srgbClr val="FF0000"/>
                </a:solidFill>
              </a:rPr>
              <a:t>Неболейка</a:t>
            </a:r>
            <a:r>
              <a:rPr lang="ru-RU" sz="2800" dirty="0">
                <a:solidFill>
                  <a:srgbClr val="FF0000"/>
                </a:solidFill>
              </a:rPr>
              <a:t>» в  младшей группе</a:t>
            </a:r>
            <a:r>
              <a:rPr lang="ru-RU" sz="2800" dirty="0"/>
              <a:t>.</a:t>
            </a:r>
          </a:p>
        </p:txBody>
      </p:sp>
      <p:pic>
        <p:nvPicPr>
          <p:cNvPr id="9218" name="Picture 2" descr="C:\Users\User\Pictures\8 марта 2014 год\IMG_45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1007269"/>
            <a:ext cx="5340350" cy="4005262"/>
          </a:xfrm>
          <a:prstGeom prst="rect">
            <a:avLst/>
          </a:prstGeom>
          <a:noFill/>
          <a:ln w="762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7545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67544" y="620688"/>
            <a:ext cx="3008313" cy="4800600"/>
          </a:xfrm>
        </p:spPr>
        <p:txBody>
          <a:bodyPr>
            <a:normAutofit/>
          </a:bodyPr>
          <a:lstStyle/>
          <a:p>
            <a:endParaRPr lang="ru-RU" sz="2800" b="1" i="1" dirty="0">
              <a:solidFill>
                <a:srgbClr val="0070C0"/>
              </a:solidFill>
            </a:endParaRPr>
          </a:p>
          <a:p>
            <a:endParaRPr lang="ru-RU" sz="2800" b="1" i="1" dirty="0">
              <a:solidFill>
                <a:srgbClr val="0070C0"/>
              </a:solidFill>
            </a:endParaRPr>
          </a:p>
          <a:p>
            <a:r>
              <a:rPr lang="ru-RU" sz="2800" b="1" i="1" dirty="0">
                <a:solidFill>
                  <a:srgbClr val="0070C0"/>
                </a:solidFill>
              </a:rPr>
              <a:t>ВЫСТУПЛЕНИЕ В ГОРОДСКОМ ПАРКЕ</a:t>
            </a:r>
          </a:p>
          <a:p>
            <a:r>
              <a:rPr lang="ru-RU" sz="2800" b="1" i="1" dirty="0">
                <a:solidFill>
                  <a:srgbClr val="0070C0"/>
                </a:solidFill>
              </a:rPr>
              <a:t>НА ПРАЗДНИКЕ «День России!»</a:t>
            </a: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1007269"/>
            <a:ext cx="5340350" cy="4005262"/>
          </a:xfrm>
          <a:prstGeom prst="rect">
            <a:avLst/>
          </a:prstGeom>
          <a:noFill/>
          <a:ln w="76200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67124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51520" y="1340768"/>
            <a:ext cx="3096344" cy="3024336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ru-RU" sz="3600" dirty="0"/>
              <a:t>СПОРТИВНЫЙ ПРАЗДНИК НЕПТУНА  ДЛЯ ВСЕХ ДЕТЕЙ!</a:t>
            </a:r>
          </a:p>
        </p:txBody>
      </p:sp>
      <p:pic>
        <p:nvPicPr>
          <p:cNvPr id="16386" name="Picture 2" descr="C:\Users\User\Pictures\2014-09-30\03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1007269"/>
            <a:ext cx="5340350" cy="4005262"/>
          </a:xfrm>
          <a:prstGeom prst="rect">
            <a:avLst/>
          </a:prstGeom>
          <a:noFill/>
          <a:ln w="762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0880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6643464" cy="811560"/>
          </a:xfr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F0"/>
            </a:solidFill>
          </a:ln>
        </p:spPr>
        <p:txBody>
          <a:bodyPr>
            <a:noAutofit/>
          </a:bodyPr>
          <a:lstStyle/>
          <a:p>
            <a:r>
              <a:rPr lang="ru-RU" sz="2000" dirty="0"/>
              <a:t>СПОРТИВНЫЙ ПРАЗДНИК,ПОСВЯЩЁННЫЙ «23 ФЕВРАЛЯ»</a:t>
            </a:r>
          </a:p>
        </p:txBody>
      </p:sp>
      <p:pic>
        <p:nvPicPr>
          <p:cNvPr id="17410" name="Picture 2" descr="C:\Users\User\Pictures\23 февраля 2г ср\23 февр\IMG_439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762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1196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76672"/>
            <a:ext cx="6120680" cy="936104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r>
              <a:rPr lang="ru-RU" dirty="0"/>
              <a:t>  СПОРТИВНЫЕ     ЭСТАФЕТЫ</a:t>
            </a:r>
          </a:p>
        </p:txBody>
      </p:sp>
      <p:pic>
        <p:nvPicPr>
          <p:cNvPr id="18434" name="Picture 2" descr="C:\Users\User\Pictures\23 февраля 2г ср\23 февр\IMG_43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56792"/>
            <a:ext cx="6034616" cy="4525962"/>
          </a:xfrm>
          <a:prstGeom prst="rect">
            <a:avLst/>
          </a:prstGeom>
          <a:noFill/>
          <a:ln w="5715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67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992888" cy="864096"/>
          </a:xfr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 w="57150">
            <a:solidFill>
              <a:srgbClr val="00B0F0"/>
            </a:solidFill>
          </a:ln>
        </p:spPr>
        <p:txBody>
          <a:bodyPr>
            <a:normAutofit fontScale="90000"/>
          </a:bodyPr>
          <a:lstStyle/>
          <a:p>
            <a:r>
              <a:rPr lang="ru-RU" dirty="0"/>
              <a:t>ВЕСЁЛЫЕ СТАРТЫ  В СТАРШЕЙ ГРУППЕ №8</a:t>
            </a:r>
          </a:p>
        </p:txBody>
      </p:sp>
      <p:pic>
        <p:nvPicPr>
          <p:cNvPr id="19458" name="Picture 2" descr="C:\Users\User\Pictures\IMG_105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8039537" cy="4525962"/>
          </a:xfrm>
          <a:prstGeom prst="rect">
            <a:avLst/>
          </a:prstGeom>
          <a:noFill/>
          <a:ln w="76200"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4782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692696"/>
            <a:ext cx="6048672" cy="720080"/>
          </a:xfr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</a:ln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             ИГРЫ С МЕДВЕЖЁНКОМ!</a:t>
            </a:r>
          </a:p>
        </p:txBody>
      </p:sp>
      <p:pic>
        <p:nvPicPr>
          <p:cNvPr id="20482" name="Picture 2" descr="C:\Users\User\Pictures\IMG_106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31" y="1554163"/>
            <a:ext cx="8039537" cy="4525962"/>
          </a:xfrm>
          <a:prstGeom prst="rect">
            <a:avLst/>
          </a:prstGeom>
          <a:noFill/>
          <a:ln w="57150"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9167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86800" cy="838200"/>
          </a:xfrm>
        </p:spPr>
        <p:txBody>
          <a:bodyPr/>
          <a:lstStyle/>
          <a:p>
            <a:r>
              <a:rPr lang="ru-RU" dirty="0">
                <a:solidFill>
                  <a:srgbClr val="00B050"/>
                </a:solidFill>
              </a:rPr>
              <a:t>                  ВЕСЁЛАЯ ЗАРЯДКА!</a:t>
            </a:r>
          </a:p>
        </p:txBody>
      </p:sp>
      <p:pic>
        <p:nvPicPr>
          <p:cNvPr id="21506" name="Picture 2" descr="C:\Users\User\Pictures\IMG_10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31" y="1554163"/>
            <a:ext cx="8039537" cy="4525962"/>
          </a:xfrm>
          <a:prstGeom prst="rect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6916702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</TotalTime>
  <Words>842</Words>
  <Application>Microsoft Office PowerPoint</Application>
  <PresentationFormat>Экран (4:3)</PresentationFormat>
  <Paragraphs>71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Calibri</vt:lpstr>
      <vt:lpstr>Wingdings 2</vt:lpstr>
      <vt:lpstr>Трек</vt:lpstr>
      <vt:lpstr>Презентация PowerPoint</vt:lpstr>
      <vt:lpstr>Использую   программы: </vt:lpstr>
      <vt:lpstr>- игровые технологии: спортивные, развлекательные, подвижные игры. В процессе совместной и самостоятельной деятельности , путешествуя с героями сказок, подражая олимпийским чемпионам, повадкам животных и т.д., дошколята легче осваивают основные движения. -здоровьесберегающие технологии, направленные на физическое развитие и укрепление здоровья ребенка: дыхательная гимнастика, профилактика плоскостопия и формирование правильной осанки, приёмы релаксации, динамическая пауза, спортивные праздники , досуги, развлечения.  -арт-технологии, включающие в себя использование методов, приёмов и средств различных видов искусств.  -ИКТ. Использую компьютерные презентации образовательных порталов, а также свои разработки при организации образовательной деятельности с детьми по некоторым темам («Весёлые старты», «Баба Яга и гуси», «В поисках золотого ключика», «Малые зимние олимпийские игры», «Спортивный инвентарь для занятий спортом»), ТСО. </vt:lpstr>
      <vt:lpstr>                 ЦЕЛЬ: повышение  эффективности физического и интеллектуального  развития личности ребёнка,  за счёт использования  инновационных средств и форм физической культуры                                       задачи оснащение и оборудование физкультурного зала в соответствии с требованиями государственного образовательного стандарта;  создание комплексно-методического обеспечения;  развитие познавательных способностей и самостоятельной активности каждого ребенка;  развитие интереса у дошкольников к спорту, физическим упражнениям, здоровому образу жизни;  расширение у дошкольников кругозора, самостоятельности, чувства товарищества; формирование навыков личной гигиены, бережного отношения к своему здоровью, знакомство с элементарными правилами  безопасного поведения.            </vt:lpstr>
      <vt:lpstr>           Свою работу веду на основе мониторинга достижения детьми планируемых результатов освоения программы. Дальнейшая деятельность осуществляется на основе тематического планирования одновременно в трех направлениях: дети, педагоги, родители. </vt:lpstr>
      <vt:lpstr>                  С педагогами доу    Консультации , Доклады  Педагогический совет   </vt:lpstr>
      <vt:lpstr>   С семьёй   </vt:lpstr>
      <vt:lpstr>С детьми </vt:lpstr>
      <vt:lpstr>               С целью приобщения детей к физической культуре на занятиях использую нетрадиционный материал для обучения и закрепления навыков и умений основных видов движений, общеразвивающих упражнений.  Использование нестандартного физкультурного оборудования оказывает влияние на эффективность освоения движений. Они помогают детям добиваться более четкого представления о движении, которое формируется на основе ощущений и восприятий: мышечно-двигательных, зрительных, осязательных, слуховых и .т.д. </vt:lpstr>
      <vt:lpstr>Изготовленное        нестандартное   оборудование подразделяется на следующие группы; </vt:lpstr>
      <vt:lpstr>Презентация PowerPoint</vt:lpstr>
      <vt:lpstr>СПОРТИВНЫЙ ПРАЗДНИК В СТАРШЕЙ ГРУППЕ   «ПРОДЕЛКИ БАБЫ ЯГИ»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СПОРТИВНЫЙ ПРАЗДНИК,ПОСВЯЩЁННЫЙ «23 ФЕВРАЛЯ»</vt:lpstr>
      <vt:lpstr>  СПОРТИВНЫЕ     ЭСТАФЕТЫ</vt:lpstr>
      <vt:lpstr>ВЕСЁЛЫЕ СТАРТЫ  В СТАРШЕЙ ГРУППЕ №8</vt:lpstr>
      <vt:lpstr>              ИГРЫ С МЕДВЕЖЁНКОМ!</vt:lpstr>
      <vt:lpstr>                  ВЕСЁЛАЯ ЗАРЯДКА!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Family</cp:lastModifiedBy>
  <cp:revision>21</cp:revision>
  <dcterms:created xsi:type="dcterms:W3CDTF">2019-02-02T17:08:24Z</dcterms:created>
  <dcterms:modified xsi:type="dcterms:W3CDTF">2026-01-14T22:17:25Z</dcterms:modified>
</cp:coreProperties>
</file>