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32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9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510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tourlib.net/books_tourism/ekskurs.htm" TargetMode="Externa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2708920"/>
            <a:ext cx="8229600" cy="1828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Виртуальная экскурсия как система внеурочной деятельности по предметам гуманитарного цикла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0166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Цель проекта</a:t>
            </a:r>
            <a:r>
              <a:rPr lang="ru-RU" dirty="0" smtClean="0"/>
              <a:t>: составление учебно-методической рекомендации  по созданию виртуальной экскурсии в помощь учителям-предметникам для использования во внеурочной деятельности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9710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 проекта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1)разработать методическую карту по созданию виртуальной экскурсии;</a:t>
            </a:r>
          </a:p>
          <a:p>
            <a:r>
              <a:rPr lang="ru-RU" dirty="0" smtClean="0"/>
              <a:t>2) разработать варианты виртуальных экскурсий по предметам;</a:t>
            </a:r>
          </a:p>
          <a:p>
            <a:r>
              <a:rPr lang="ru-RU" dirty="0" smtClean="0"/>
              <a:t>3) создать банк данных краеведческого материала;</a:t>
            </a:r>
          </a:p>
          <a:p>
            <a:r>
              <a:rPr lang="ru-RU" dirty="0" smtClean="0"/>
              <a:t>4) привлечь к созданию и проведению виртуальных экскурсий детей, родителей и общественность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3607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Методическая карта </a:t>
            </a:r>
            <a:r>
              <a:rPr lang="ru-RU" dirty="0"/>
              <a:t>по созданию виртуальной экскурсии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smtClean="0"/>
              <a:t>Информация об источниках по теме «Экскурсия как форма образовательной деятельности»:</a:t>
            </a:r>
          </a:p>
          <a:p>
            <a:pPr marL="137160" indent="0">
              <a:buNone/>
            </a:pPr>
            <a:endParaRPr lang="ru-RU" i="1" dirty="0" smtClean="0"/>
          </a:p>
          <a:p>
            <a:r>
              <a:rPr lang="ru-RU" dirty="0" smtClean="0"/>
              <a:t>1. Г(О)БОУ ДОД Детский оздоровительно-образовательный центр (спорта и туризма);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solidFill>
                  <a:srgbClr val="FF0000"/>
                </a:solidFill>
                <a:hlinkClick r:id="rId2"/>
              </a:rPr>
              <a:t>http</a:t>
            </a:r>
            <a:r>
              <a:rPr lang="ru-RU" dirty="0" smtClean="0">
                <a:solidFill>
                  <a:srgbClr val="FF0000"/>
                </a:solidFill>
                <a:hlinkClick r:id="rId2"/>
              </a:rPr>
              <a:t>:</a:t>
            </a:r>
            <a:r>
              <a:rPr lang="en-US" dirty="0" smtClean="0">
                <a:solidFill>
                  <a:srgbClr val="FF0000"/>
                </a:solidFill>
                <a:hlinkClick r:id="rId2"/>
              </a:rPr>
              <a:t>//tourlib.net/</a:t>
            </a:r>
            <a:r>
              <a:rPr lang="en-US" dirty="0" err="1" smtClean="0">
                <a:solidFill>
                  <a:srgbClr val="FF0000"/>
                </a:solidFill>
                <a:hlinkClick r:id="rId2"/>
              </a:rPr>
              <a:t>books_tourism</a:t>
            </a:r>
            <a:r>
              <a:rPr lang="en-US" dirty="0" smtClean="0">
                <a:solidFill>
                  <a:srgbClr val="FF0000"/>
                </a:solidFill>
                <a:hlinkClick r:id="rId2"/>
              </a:rPr>
              <a:t>/ekskurs.htm</a:t>
            </a:r>
            <a:endParaRPr lang="ru-RU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dirty="0" smtClean="0"/>
              <a:t>2. Емельянов Б.В. </a:t>
            </a:r>
            <a:r>
              <a:rPr lang="ru-RU" dirty="0" err="1" smtClean="0"/>
              <a:t>Экскурсоведение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44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Виртуальная экскурсия включает в себя: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1.1. Подготовку экскурсии:</a:t>
            </a:r>
          </a:p>
          <a:p>
            <a:r>
              <a:rPr lang="ru-RU" dirty="0" smtClean="0"/>
              <a:t>- определение целей и задач;</a:t>
            </a:r>
          </a:p>
          <a:p>
            <a:r>
              <a:rPr lang="ru-RU" dirty="0" smtClean="0"/>
              <a:t>-выбор темы;</a:t>
            </a:r>
          </a:p>
          <a:p>
            <a:r>
              <a:rPr lang="ru-RU" dirty="0" smtClean="0"/>
              <a:t>-изучение литературы по теме;</a:t>
            </a:r>
          </a:p>
          <a:p>
            <a:r>
              <a:rPr lang="ru-RU" dirty="0" smtClean="0"/>
              <a:t>-отбор и изучение экскурсионных объектов;</a:t>
            </a:r>
          </a:p>
          <a:p>
            <a:r>
              <a:rPr lang="ru-RU" dirty="0" smtClean="0"/>
              <a:t>-составление маршрута экскурсии</a:t>
            </a:r>
          </a:p>
          <a:p>
            <a:r>
              <a:rPr lang="ru-RU" dirty="0" smtClean="0"/>
              <a:t>1.2 Проведение экскурсии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2030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экскурсии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-воспитание патриотизма, уважение к труду и т.д.;</a:t>
            </a:r>
          </a:p>
          <a:p>
            <a:r>
              <a:rPr lang="ru-RU" dirty="0" smtClean="0"/>
              <a:t>-эстетическое или нравственное воспитание;</a:t>
            </a:r>
          </a:p>
          <a:p>
            <a:r>
              <a:rPr lang="ru-RU" dirty="0" smtClean="0"/>
              <a:t>- расширение кругозора, получение дополнительных знаний, профориентация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899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Тема экскурсии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Каждая тема представляет собой совокупность </a:t>
            </a:r>
            <a:r>
              <a:rPr lang="ru-RU" dirty="0" err="1" smtClean="0"/>
              <a:t>подтем</a:t>
            </a:r>
            <a:r>
              <a:rPr lang="ru-RU" dirty="0" smtClean="0"/>
              <a:t>, которые характеризуются полнотой и логической завершенностью. Выделяется ведущая </a:t>
            </a:r>
            <a:r>
              <a:rPr lang="ru-RU" dirty="0" err="1" smtClean="0"/>
              <a:t>подтема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Тема экскурсии и название экскурсии не одно и то же. Название-визитная карточка. Оно должно быть ярким, привлекательным, кратким. На одну и ту же тему может быть несколько названий в зависимости от состава участников.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657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Отбор </a:t>
            </a:r>
            <a:r>
              <a:rPr lang="ru-RU" dirty="0"/>
              <a:t>и изучение экскурсионных объектов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Отбор объектов проводится по критериям:</a:t>
            </a:r>
          </a:p>
          <a:p>
            <a:r>
              <a:rPr lang="ru-RU" dirty="0" smtClean="0"/>
              <a:t>- познавательная ценность;</a:t>
            </a:r>
          </a:p>
          <a:p>
            <a:r>
              <a:rPr lang="ru-RU" dirty="0" smtClean="0"/>
              <a:t>-известность;</a:t>
            </a:r>
          </a:p>
          <a:p>
            <a:r>
              <a:rPr lang="ru-RU" dirty="0" smtClean="0"/>
              <a:t>- необычность;</a:t>
            </a:r>
          </a:p>
          <a:p>
            <a:r>
              <a:rPr lang="ru-RU" dirty="0" smtClean="0"/>
              <a:t>-сохранность;</a:t>
            </a:r>
          </a:p>
          <a:p>
            <a:r>
              <a:rPr lang="ru-RU" dirty="0" smtClean="0"/>
              <a:t>- месторасположение</a:t>
            </a:r>
          </a:p>
        </p:txBody>
      </p:sp>
    </p:spTree>
    <p:extLst>
      <p:ext uri="{BB962C8B-B14F-4D97-AF65-F5344CB8AC3E}">
        <p14:creationId xmlns:p14="http://schemas.microsoft.com/office/powerpoint/2010/main" val="358387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Об объекте должен </a:t>
            </a:r>
            <a:r>
              <a:rPr lang="ru-RU" dirty="0" smtClean="0"/>
              <a:t>быть составлен справочный материал, включающий в себя:</a:t>
            </a:r>
          </a:p>
          <a:p>
            <a:r>
              <a:rPr lang="ru-RU" dirty="0" smtClean="0"/>
              <a:t>-наименование объекта (первоначальное и современное);</a:t>
            </a:r>
          </a:p>
          <a:p>
            <a:r>
              <a:rPr lang="ru-RU" dirty="0" smtClean="0"/>
              <a:t>-историческое событие, с которым связан объект, дата события;</a:t>
            </a:r>
          </a:p>
          <a:p>
            <a:r>
              <a:rPr lang="ru-RU" dirty="0" smtClean="0"/>
              <a:t>- местонахождение объекта и на чьей территории он расположен (город, поселок, предприятие и т.д.)</a:t>
            </a:r>
          </a:p>
          <a:p>
            <a:r>
              <a:rPr lang="ru-RU" dirty="0" smtClean="0"/>
              <a:t>-описание объекта(автор, дата создания или сооружения, из каких материалов изготовлен, текст мемориальной надписи при наличии);</a:t>
            </a:r>
          </a:p>
          <a:p>
            <a:r>
              <a:rPr lang="ru-RU" dirty="0" smtClean="0"/>
              <a:t>- источники сведений об объекте   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9837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Методика проведения экскурсий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Показ экскурсионных объектов. В основе проведения экскурсии лежит принцип «от показа к рассказу», причем показ объектов занимает в ней ведущее место. Каждый последующий объект находится в непрерывной связи с предыдущим. Следует выделять главный объект, связанный с дополняющими объектами.</a:t>
            </a:r>
          </a:p>
          <a:p>
            <a:r>
              <a:rPr lang="ru-RU" dirty="0" smtClean="0"/>
              <a:t>Составляется сценарный </a:t>
            </a:r>
            <a:r>
              <a:rPr lang="ru-RU" smtClean="0"/>
              <a:t>план экскурсии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106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Средства показа экскурсионных объектов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1. Жест с помощью руки, сопровождаемый речью экскурсовода.</a:t>
            </a:r>
          </a:p>
          <a:p>
            <a:r>
              <a:rPr lang="ru-RU" dirty="0" smtClean="0"/>
              <a:t>2. Рассказ, который вне показа не используется. Он может предварять показ, сопровождать его или закреплять зрительное впечатление. Приемы рассказа:</a:t>
            </a:r>
          </a:p>
          <a:p>
            <a:r>
              <a:rPr lang="ru-RU" dirty="0" smtClean="0"/>
              <a:t>- экскурсионная справка;</a:t>
            </a:r>
          </a:p>
          <a:p>
            <a:r>
              <a:rPr lang="ru-RU" dirty="0" smtClean="0"/>
              <a:t>-описание объекта;</a:t>
            </a:r>
          </a:p>
          <a:p>
            <a:r>
              <a:rPr lang="ru-RU" dirty="0" smtClean="0"/>
              <a:t>-объяснение;</a:t>
            </a:r>
          </a:p>
          <a:p>
            <a:r>
              <a:rPr lang="ru-RU" dirty="0" smtClean="0"/>
              <a:t>- комментирование;</a:t>
            </a:r>
          </a:p>
          <a:p>
            <a:r>
              <a:rPr lang="ru-RU" dirty="0" smtClean="0"/>
              <a:t>-цитирование;</a:t>
            </a:r>
          </a:p>
          <a:p>
            <a:r>
              <a:rPr lang="ru-RU" dirty="0" smtClean="0"/>
              <a:t>- литературный монтаж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20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Требования к оформлению виртуальной экскурсии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1. Фотографии объектов экскурсии должны быть хорошего качества.</a:t>
            </a:r>
          </a:p>
          <a:p>
            <a:r>
              <a:rPr lang="ru-RU" dirty="0" smtClean="0"/>
              <a:t>2. Презентация должна нести минимум текста </a:t>
            </a:r>
          </a:p>
          <a:p>
            <a:r>
              <a:rPr lang="ru-RU" dirty="0" smtClean="0"/>
              <a:t>2. Каждая фотография должна быть подписана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5760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tx1"/>
                </a:solidFill>
              </a:rPr>
              <a:t>Труженики тыла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6" name="Объект 5" descr="C:\Documents and Settings\User\Мои документы\Мои рисунки\Изображение\Изображение 047.jpg"/>
          <p:cNvPicPr>
            <a:picLocks noGrp="1"/>
          </p:cNvPicPr>
          <p:nvPr>
            <p:ph idx="1"/>
          </p:nvPr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89" b="5879"/>
          <a:stretch/>
        </p:blipFill>
        <p:spPr bwMode="auto">
          <a:xfrm>
            <a:off x="495733" y="1062426"/>
            <a:ext cx="3700462" cy="4624895"/>
          </a:xfrm>
          <a:prstGeom prst="roundRect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</p:pic>
      <p:pic>
        <p:nvPicPr>
          <p:cNvPr id="7" name="Рисунок 6" descr="http://img1.liveinternet.ru/images/attach/c/1/56/804/56804443_TomilinLeoFilip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2" y="1000108"/>
            <a:ext cx="3339389" cy="4687214"/>
          </a:xfrm>
          <a:prstGeom prst="round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00034" y="6000768"/>
            <a:ext cx="392909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Юлия Владимировна Жилина.</a:t>
            </a:r>
          </a:p>
          <a:p>
            <a:pPr algn="ctr"/>
            <a:r>
              <a:rPr lang="ru-RU" sz="2000" b="1" dirty="0" smtClean="0"/>
              <a:t>1968 год</a:t>
            </a:r>
            <a:endParaRPr lang="ru-RU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955814" y="5846879"/>
            <a:ext cx="342902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/>
              <a:t>Иван Григорьевич Томилин.</a:t>
            </a:r>
          </a:p>
          <a:p>
            <a:pPr algn="ctr"/>
            <a:r>
              <a:rPr lang="ru-RU" sz="2000" b="1" dirty="0" smtClean="0"/>
              <a:t>1959 год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66688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Раздел экспозиции, посвящённый</a:t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b="1" dirty="0" smtClean="0">
                <a:solidFill>
                  <a:schemeClr val="tx1"/>
                </a:solidFill>
              </a:rPr>
              <a:t>Великой Отечественной войне 1941-1945 гг.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час мужества один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053360"/>
            <a:ext cx="6706616" cy="5518912"/>
          </a:xfrm>
        </p:spPr>
      </p:pic>
    </p:spTree>
    <p:extLst>
      <p:ext uri="{BB962C8B-B14F-4D97-AF65-F5344CB8AC3E}">
        <p14:creationId xmlns:p14="http://schemas.microsoft.com/office/powerpoint/2010/main" val="68524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146</TotalTime>
  <Words>487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Book Antiqua</vt:lpstr>
      <vt:lpstr>Lucida Sans</vt:lpstr>
      <vt:lpstr>Times New Roman</vt:lpstr>
      <vt:lpstr>Wingdings</vt:lpstr>
      <vt:lpstr>Wingdings 2</vt:lpstr>
      <vt:lpstr>Wingdings 3</vt:lpstr>
      <vt:lpstr>Апекс</vt:lpstr>
      <vt:lpstr>1_Апекс</vt:lpstr>
      <vt:lpstr> Виртуальная экскурсия как система внеурочной деятельности по предметам гуманитарного цикла</vt:lpstr>
      <vt:lpstr>Презентация PowerPoint</vt:lpstr>
      <vt:lpstr>Задачи проекта </vt:lpstr>
      <vt:lpstr>Методическая карта по созданию виртуальной экскурсии</vt:lpstr>
      <vt:lpstr>Виртуальная экскурсия включает в себя:</vt:lpstr>
      <vt:lpstr>Цель экскурсии</vt:lpstr>
      <vt:lpstr>Тема экскурсии</vt:lpstr>
      <vt:lpstr>Отбор и изучение экскурсионных объектов</vt:lpstr>
      <vt:lpstr>Презентация PowerPoint</vt:lpstr>
      <vt:lpstr>Методика проведения экскурсий</vt:lpstr>
      <vt:lpstr>Средства показа экскурсионных объектов</vt:lpstr>
      <vt:lpstr>Требования к оформлению виртуальной экскурсии</vt:lpstr>
      <vt:lpstr>Труженики тыла</vt:lpstr>
      <vt:lpstr>Раздел экспозиции, посвящённый Великой Отечественной войне 1941-1945 гг.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Виртуальная экскурсия как система внеурочной деятельности по предметам гуманитарного цикла</dc:title>
  <cp:lastModifiedBy>no_name</cp:lastModifiedBy>
  <cp:revision>16</cp:revision>
  <dcterms:modified xsi:type="dcterms:W3CDTF">2021-10-15T14:38:57Z</dcterms:modified>
</cp:coreProperties>
</file>