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</p:sldMasterIdLst>
  <p:sldIdLst>
    <p:sldId id="273" r:id="rId4"/>
    <p:sldId id="265" r:id="rId5"/>
    <p:sldId id="271" r:id="rId6"/>
    <p:sldId id="262" r:id="rId7"/>
    <p:sldId id="263" r:id="rId8"/>
    <p:sldId id="259" r:id="rId9"/>
    <p:sldId id="264" r:id="rId10"/>
    <p:sldId id="261" r:id="rId11"/>
    <p:sldId id="256" r:id="rId12"/>
    <p:sldId id="258" r:id="rId13"/>
    <p:sldId id="257" r:id="rId14"/>
    <p:sldId id="260" r:id="rId15"/>
    <p:sldId id="266" r:id="rId16"/>
    <p:sldId id="267" r:id="rId17"/>
    <p:sldId id="268" r:id="rId18"/>
    <p:sldId id="269" r:id="rId19"/>
    <p:sldId id="27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E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6642100"/>
            <a:ext cx="12461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B106E36-FD25-4E2D-B0AA-010F637433A0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hyperlink" Target="http://neofakty74.livejournal.com/profile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14290"/>
            <a:ext cx="885828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«Урал – опорный </a:t>
            </a:r>
          </a:p>
          <a:p>
            <a:pPr algn="just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край державы?»</a:t>
            </a:r>
            <a:endParaRPr lang="ru-RU" sz="6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924944"/>
            <a:ext cx="7786742" cy="36625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Подготовила: Телегина И.Ю., учитель </a:t>
            </a:r>
            <a:r>
              <a:rPr lang="ru-RU" sz="4400" b="1" i="1" dirty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русского языка и литературы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, </a:t>
            </a:r>
            <a:endParaRPr lang="ru-RU" sz="4400" b="1" i="1" dirty="0" smtClean="0">
              <a:solidFill>
                <a:schemeClr val="tx2">
                  <a:lumMod val="50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МКОУ «ООШ № 28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»</a:t>
            </a:r>
          </a:p>
          <a:p>
            <a:pPr algn="ctr"/>
            <a:r>
              <a:rPr lang="ru-RU" sz="2400" b="1" i="1" dirty="0" err="1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г.Миасс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, Челябинская область</a:t>
            </a:r>
            <a:r>
              <a:rPr lang="en-US" sz="5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/>
            </a:r>
            <a:br>
              <a:rPr lang="en-US" sz="5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28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2021 г.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00108"/>
            <a:ext cx="885828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«Урал – опорный </a:t>
            </a:r>
          </a:p>
          <a:p>
            <a:pPr algn="just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край державы»</a:t>
            </a:r>
            <a:endParaRPr lang="ru-RU" sz="6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3286124"/>
            <a:ext cx="7786742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Живу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я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в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глубине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России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,</a:t>
            </a:r>
            <a:b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В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краю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озёр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и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рудных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скал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.</a:t>
            </a:r>
            <a:b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Здесь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реки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–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сини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, </a:t>
            </a:r>
            <a:b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Горы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–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сини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/>
            </a:r>
            <a:b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И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в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синих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отсветах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металл</a:t>
            </a:r>
            <a: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.</a:t>
            </a:r>
            <a:br>
              <a:rPr lang="en-US" sz="4400" b="1" i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</a:b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5503">
            <a:off x="519834" y="1682678"/>
            <a:ext cx="82065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Consolas" pitchFamily="49" charset="0"/>
                <a:cs typeface="Consolas" pitchFamily="49" charset="0"/>
              </a:rPr>
              <a:t>Опорный</a:t>
            </a:r>
            <a:r>
              <a:rPr lang="ru-RU" sz="4000" dirty="0" smtClean="0">
                <a:latin typeface="Consolas" pitchFamily="49" charset="0"/>
                <a:cs typeface="Consolas" pitchFamily="49" charset="0"/>
              </a:rPr>
              <a:t> - основной, центральный, поддерживающий; станковый, фундаментный, несущий </a:t>
            </a:r>
          </a:p>
          <a:p>
            <a:r>
              <a:rPr lang="ru-RU" sz="4000" dirty="0" smtClean="0">
                <a:latin typeface="Consolas" pitchFamily="49" charset="0"/>
                <a:cs typeface="Consolas" pitchFamily="49" charset="0"/>
              </a:rPr>
              <a:t>(по словарю Даля)</a:t>
            </a:r>
            <a:endParaRPr lang="ru-RU" sz="4000" dirty="0"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00px-Map_of_Russia_-_Chelyabinsk_Oblast_(2008-03)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714356"/>
            <a:ext cx="8510682" cy="498635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357167"/>
            <a:ext cx="4643470" cy="607223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/>
          <a:srcRect l="59063" t="11667" r="2500" b="7499"/>
          <a:stretch>
            <a:fillRect/>
          </a:stretch>
        </p:blipFill>
        <p:spPr bwMode="auto">
          <a:xfrm>
            <a:off x="1857356" y="370234"/>
            <a:ext cx="5214974" cy="6168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00034" y="428601"/>
          <a:ext cx="8286808" cy="6007159"/>
        </p:xfrm>
        <a:graphic>
          <a:graphicData uri="http://schemas.openxmlformats.org/drawingml/2006/table">
            <a:tbl>
              <a:tblPr/>
              <a:tblGrid>
                <a:gridCol w="4049236"/>
                <a:gridCol w="4237572"/>
              </a:tblGrid>
              <a:tr h="81963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Административный центр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32184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E5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Челябинск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41196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4221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Площадь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32184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E5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36-я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41196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0972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32184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E5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88 529  </a:t>
                      </a:r>
                      <a:r>
                        <a:rPr lang="ru-RU" sz="2000" b="1" u="none" strike="noStrik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км²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41196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2162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Население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32184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E5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41196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4805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32184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E5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u="none" dirty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Cambria Math"/>
                        </a:rPr>
                        <a:t>↗</a:t>
                      </a:r>
                      <a:r>
                        <a:rPr lang="ru-RU" sz="2000" b="1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3 490 </a:t>
                      </a:r>
                      <a:r>
                        <a:rPr lang="ru-RU" sz="2000" b="1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431   (</a:t>
                      </a:r>
                      <a:r>
                        <a:rPr lang="ru-RU" sz="2000" b="1" u="none" strike="noStrik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2014г.</a:t>
                      </a:r>
                      <a:r>
                        <a:rPr lang="ru-RU" sz="2000" b="1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41196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4221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Федеральный округ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32184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E5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Уральский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41196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4221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Экономический район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32184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E5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Уральский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41196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19706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Губернатор</a:t>
                      </a:r>
                      <a:endParaRPr lang="ru-RU" sz="2400" u="none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32184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E5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(и.о.) </a:t>
                      </a: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Борис </a:t>
                      </a:r>
                      <a:r>
                        <a:rPr lang="ru-RU" sz="2000" b="1" u="none" strike="noStrik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Александрович Дубровский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41196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4221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Код субъекта РФ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32184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E5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41196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4221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Часовой пояс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32184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E5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MSK+2</a:t>
                      </a:r>
                      <a:r>
                        <a:rPr lang="ru-RU" sz="2000" b="1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400" u="none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196" marR="41196" marT="41196" marB="411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oat_of_Arms_of_Chelyabinsk_oblas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57166"/>
            <a:ext cx="2849082" cy="361833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86116" y="428604"/>
            <a:ext cx="5572164" cy="374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Навьюченный серебряный двугорбый верблюд с золотой поклажей — выносливое и благородное животное, внушающее почтение  показывающее мудрость, долголетие, память, 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верность, терпение.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Красный цвет поля герба — цвет жизни, милосердия и любви — символизирует мужество, силу, чувства, красоту.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Золото — символ могущества, надежды, интеллекта и солнечного света.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7224" y="4143380"/>
            <a:ext cx="77867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Серебро служит символом благородства, чистоты, справедливости, великодушия.</a:t>
            </a:r>
          </a:p>
          <a:p>
            <a:pPr algn="just">
              <a:lnSpc>
                <a:spcPct val="150000"/>
              </a:lnSpc>
            </a:pP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Историческая земельная корона указывает на статус Челябинской области как субъекта Российской Федерации.</a:t>
            </a:r>
          </a:p>
          <a:p>
            <a:pPr algn="just">
              <a:lnSpc>
                <a:spcPct val="150000"/>
              </a:lnSpc>
            </a:pP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Две ленты ордена Ленина, которым Челябинская область награждена в 1956 и 1970 годах, показывают заслуги области</a:t>
            </a:r>
            <a:endParaRPr lang="ru-RU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50px-Flag_of_Chelyabinsk_Oblast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9" y="428604"/>
            <a:ext cx="3849952" cy="25717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86216" y="428604"/>
            <a:ext cx="4857784" cy="2636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Основной фигурой флага является навьюченный белый верблюд с жёлтой поклажей — выносливое и благородное животное, внушающее почтение и олицетворяющее мудрость, долголетие, память, верность, терпение, власть над стихией.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472" y="3071810"/>
            <a:ext cx="821537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solidFill>
                  <a:srgbClr val="002060"/>
                </a:solidFill>
                <a:latin typeface="Comic Sans MS" pitchFamily="66" charset="0"/>
              </a:rPr>
              <a:t>Красный цвет поля флага — цвет жизни, милосердия и любви — символизирует мужество, силу, огонь, чувства, красоту, здоровье.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solidFill>
                  <a:srgbClr val="002060"/>
                </a:solidFill>
                <a:latin typeface="Comic Sans MS" pitchFamily="66" charset="0"/>
              </a:rPr>
              <a:t>Красный цвет поля одновременно созвучен труду металлургов, машиностроителей, литейщиков, энергетиков.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solidFill>
                  <a:srgbClr val="002060"/>
                </a:solidFill>
                <a:latin typeface="Comic Sans MS" pitchFamily="66" charset="0"/>
              </a:rPr>
              <a:t>Жёлтая полоса символизирует Уральские горы, соединившие Европу и Азию, их красоту, величие, богатство недр.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solidFill>
                  <a:srgbClr val="002060"/>
                </a:solidFill>
                <a:latin typeface="Comic Sans MS" pitchFamily="66" charset="0"/>
              </a:rPr>
              <a:t>Белый цвет — символ благородства, чистоты, справедливости, великодушия.</a:t>
            </a:r>
            <a:endParaRPr lang="ru-RU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онверт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357166"/>
            <a:ext cx="6286544" cy="3382553"/>
          </a:xfrm>
          <a:prstGeom prst="rect">
            <a:avLst/>
          </a:prstGeom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571472" y="3786190"/>
            <a:ext cx="828680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Конверты выпущены по инициативе УФПС Челябинской области при содействии областной администрации. Художественный сюжет, изображенный на конверте, радует яркими красками: цифра 80 напоминает праздничные букеты. Красочный конверт меняет привычное представление о регионе, как о сугубо индустриальном, представляя Челябинскую область цветущим краем. Поздравления с юбилеем в таких конвертах разлетятся по городам России и всего мира.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нига 100 фактов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3" y="428604"/>
            <a:ext cx="3812573" cy="314327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85786" y="4071942"/>
            <a:ext cx="7572428" cy="1898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Первой обладательницей книги "100 интересных фактов о Челябинской области" стала четырехкратная олимпийская чемпионка Лидия Скобликова, одна из героинь этого издания.</a:t>
            </a:r>
            <a:b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На фото Лидия Павловна за несколько минут до торжественного зажжения Олимпийского Огня в Челябинске.</a:t>
            </a:r>
            <a:endParaRPr lang="ru-RU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5" name="Рисунок 4" descr="VQhP-4tmj9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428604"/>
            <a:ext cx="4214842" cy="316113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57166"/>
            <a:ext cx="82153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В Челябинской области было создано </a:t>
            </a:r>
            <a:r>
              <a:rPr lang="ru-RU" sz="1600" dirty="0" smtClean="0">
                <a:solidFill>
                  <a:srgbClr val="C00000"/>
                </a:solidFill>
                <a:latin typeface="Comic Sans MS" pitchFamily="66" charset="0"/>
              </a:rPr>
              <a:t>самое мощное оружие за всю историю человечества. </a:t>
            </a: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Если конкретнее, то родиной крупнейшей в мире термоядерной бомбы является  </a:t>
            </a:r>
            <a:r>
              <a:rPr lang="ru-RU" sz="1600" dirty="0" err="1" smtClean="0">
                <a:solidFill>
                  <a:srgbClr val="002060"/>
                </a:solidFill>
                <a:latin typeface="Comic Sans MS" pitchFamily="66" charset="0"/>
              </a:rPr>
              <a:t>г.Снежинск</a:t>
            </a: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b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Comic Sans MS" pitchFamily="66" charset="0"/>
              </a:rPr>
            </a:br>
            <a:endParaRPr lang="ru-RU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3" name="Рисунок 2" descr="53643_original.jpg"/>
          <p:cNvPicPr>
            <a:picLocks noChangeAspect="1"/>
          </p:cNvPicPr>
          <p:nvPr/>
        </p:nvPicPr>
        <p:blipFill>
          <a:blip r:embed="rId2"/>
          <a:srcRect l="2714" t="13876"/>
          <a:stretch>
            <a:fillRect/>
          </a:stretch>
        </p:blipFill>
        <p:spPr>
          <a:xfrm>
            <a:off x="1142976" y="1428736"/>
            <a:ext cx="7054874" cy="476886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>
            <a:spLocks noChangeArrowheads="1"/>
          </p:cNvSpPr>
          <p:nvPr/>
        </p:nvSpPr>
        <p:spPr bwMode="auto">
          <a:xfrm rot="10800000" flipV="1">
            <a:off x="500034" y="428604"/>
            <a:ext cx="8358246" cy="174854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4761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B42A1C"/>
                </a:solidFill>
                <a:effectLst/>
                <a:latin typeface="Helvetica"/>
                <a:cs typeface="Arial" pitchFamily="34" charset="0"/>
              </a:rPr>
              <a:t/>
            </a:r>
            <a:b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rgbClr val="B42A1C"/>
                </a:solidFill>
                <a:effectLst/>
                <a:latin typeface="Helvetica"/>
                <a:cs typeface="Arial" pitchFamily="34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cs typeface="Arial" pitchFamily="34" charset="0"/>
              </a:rPr>
              <a:t>Про "Маленькую Европу" XIX века в Челябинской области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cs typeface="Arial" pitchFamily="34" charset="0"/>
              </a:rPr>
              <a:t> и мировой рекорд</a:t>
            </a:r>
            <a:endParaRPr kumimoji="0" lang="ru-RU" sz="24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cs typeface="Tahoma" pitchFamily="34" charset="0"/>
              </a:rPr>
              <a:t>Забавно, но Челябинская область, большая часть которой располагается в Азии, является самым… «европейским» регионом России. Дело в том, что на Южном Урале находятся больше 20 (!) населенных пунктов, названных в честь городов европейского континента. Это, кстати, также и мировой рекорд.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73730" name="Picture 2" descr="http://l-stat.livejournal.com/img/userinfo.gif?v=17080?v=111.8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" y="-168275"/>
            <a:ext cx="152400" cy="152400"/>
          </a:xfrm>
          <a:prstGeom prst="rect">
            <a:avLst/>
          </a:prstGeom>
          <a:noFill/>
        </p:spPr>
      </p:pic>
      <p:pic>
        <p:nvPicPr>
          <p:cNvPr id="4" name="Рисунок 3" descr="53052_original.jpg"/>
          <p:cNvPicPr>
            <a:picLocks noChangeAspect="1"/>
          </p:cNvPicPr>
          <p:nvPr/>
        </p:nvPicPr>
        <p:blipFill>
          <a:blip r:embed="rId4"/>
          <a:srcRect l="1895" t="12936" r="1422" b="8575"/>
          <a:stretch>
            <a:fillRect/>
          </a:stretch>
        </p:blipFill>
        <p:spPr>
          <a:xfrm>
            <a:off x="1785918" y="2643181"/>
            <a:ext cx="5786478" cy="367264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642910" y="571480"/>
            <a:ext cx="77152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Самое солнечное место в области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– город Троицк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(2218 солнечных часов в году, больше, чем в Сочи).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4" name="Рисунок 3" descr="priv-Ko1ZaHuSH6ex7G7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1142984"/>
            <a:ext cx="6143668" cy="500780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49085_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642918"/>
            <a:ext cx="774629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642910" y="642918"/>
            <a:ext cx="800105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В Челябинской области находится самая крупная в мире каменная река. А точнее – хаотичное нагромождение огромных камней-валунов, напоминающее русло реки. Длина ее более 6 километров, а ширина достигает 700 метров. «Течет» эта «река» – в окрестностях Златоуста, национальном парке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Таганай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3" name="Рисунок 2" descr="3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2143116"/>
            <a:ext cx="6977088" cy="409984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50px-Flag_of_Chelyabinsk_Oblast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5000660" cy="3340441"/>
          </a:xfrm>
          <a:prstGeom prst="rect">
            <a:avLst/>
          </a:prstGeom>
        </p:spPr>
      </p:pic>
      <p:pic>
        <p:nvPicPr>
          <p:cNvPr id="3" name="Рисунок 2" descr="Coat_of_Arms_of_Chelyabinsk_oblas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5131" y="2143116"/>
            <a:ext cx="3206272" cy="4071966"/>
          </a:xfrm>
          <a:prstGeom prst="rect">
            <a:avLst/>
          </a:prstGeom>
        </p:spPr>
      </p:pic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1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Тема13</Template>
  <TotalTime>194</TotalTime>
  <Words>290</Words>
  <Application>Microsoft Office PowerPoint</Application>
  <PresentationFormat>Экран (4:3)</PresentationFormat>
  <Paragraphs>50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17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Consolas</vt:lpstr>
      <vt:lpstr>Helvetica</vt:lpstr>
      <vt:lpstr>Monotype Corsiva</vt:lpstr>
      <vt:lpstr>Tahoma</vt:lpstr>
      <vt:lpstr>Times New Roman</vt:lpstr>
      <vt:lpstr>Verdana</vt:lpstr>
      <vt:lpstr>Wingdings 2</vt:lpstr>
      <vt:lpstr>Тема13</vt:lpstr>
      <vt:lpstr>Аспект</vt:lpstr>
      <vt:lpstr>Тема5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 hp</dc:creator>
  <cp:lastModifiedBy>4cabinet</cp:lastModifiedBy>
  <cp:revision>24</cp:revision>
  <dcterms:created xsi:type="dcterms:W3CDTF">2014-02-19T14:54:03Z</dcterms:created>
  <dcterms:modified xsi:type="dcterms:W3CDTF">2021-06-24T06:50:14Z</dcterms:modified>
</cp:coreProperties>
</file>