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63" r:id="rId12"/>
    <p:sldId id="26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2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517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235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576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806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28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642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07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084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715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531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616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4815F-17AB-40F4-8BE8-76EE608328AA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184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&#1090;&#1080;&#1092;&#1083;&#1086;&#1087;&#1077;&#1076;&#1072;&#1075;&#1086;&#1075;89.&#1088;&#1092;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384" y="269507"/>
            <a:ext cx="8268100" cy="2791327"/>
          </a:xfrm>
        </p:spPr>
        <p:txBody>
          <a:bodyPr anchor="ctr">
            <a:normAutofit/>
          </a:bodyPr>
          <a:lstStyle/>
          <a:p>
            <a:pPr algn="l"/>
            <a:r>
              <a:rPr lang="ru-RU" sz="3600" b="1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 smtClean="0">
                <a:latin typeface="Bahnschrift SemiBold SemiConden" panose="020B0502040204020203" pitchFamily="34" charset="0"/>
              </a:rPr>
              <a:t>Повышение педагогической компетенции учителя в процессе с</a:t>
            </a:r>
            <a:r>
              <a:rPr lang="ru-RU" sz="3600" b="1" dirty="0" smtClean="0">
                <a:latin typeface="Bahnschrift SemiBold SemiConden" panose="020B0502040204020203" pitchFamily="34" charset="0"/>
              </a:rPr>
              <a:t>оздания </a:t>
            </a:r>
            <a:r>
              <a:rPr lang="ru-RU" sz="3600" b="1" dirty="0" smtClean="0">
                <a:latin typeface="Bahnschrift SemiBold SemiConden" panose="020B0502040204020203" pitchFamily="34" charset="0"/>
              </a:rPr>
              <a:t>инклюзивной образовательной среды в образовательном учреждении»</a:t>
            </a:r>
            <a:endParaRPr lang="ru-RU" sz="3600" b="1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384" y="3881171"/>
            <a:ext cx="7478829" cy="2664008"/>
          </a:xfrm>
        </p:spPr>
        <p:txBody>
          <a:bodyPr/>
          <a:lstStyle/>
          <a:p>
            <a:pPr algn="l"/>
            <a:r>
              <a:rPr lang="ru-RU" sz="3200" b="1" dirty="0" smtClean="0"/>
              <a:t>Чеботарева Ольга Владимировна</a:t>
            </a:r>
          </a:p>
          <a:p>
            <a:pPr algn="l"/>
            <a:r>
              <a:rPr lang="ru-RU" dirty="0" smtClean="0"/>
              <a:t>учитель МКОУ «С(К)ОШ» </a:t>
            </a:r>
            <a:r>
              <a:rPr lang="ru-RU" dirty="0" err="1" smtClean="0"/>
              <a:t>г.Ноябрьск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440978" y="3187395"/>
            <a:ext cx="3602380" cy="335778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contourW="12700" prstMaterial="matte">
            <a:contourClr>
              <a:schemeClr val="bg1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97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0"/>
            <a:ext cx="9269128" cy="1732381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 smtClean="0">
                <a:latin typeface="Bahnschrift" panose="020B0502040204020203" pitchFamily="34" charset="0"/>
              </a:rPr>
              <a:t>Принципы педагогической модели</a:t>
            </a:r>
            <a:r>
              <a:rPr lang="en-AU" sz="3600" b="1" dirty="0" smtClean="0">
                <a:latin typeface="Bahnschrift" panose="020B0502040204020203" pitchFamily="34" charset="0"/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  <a:latin typeface="Bahnschrift" panose="020B0502040204020203" pitchFamily="34" charset="0"/>
              </a:rPr>
              <a:t>повышения </a:t>
            </a:r>
            <a:r>
              <a:rPr lang="ru-RU" sz="3600" b="1" dirty="0">
                <a:solidFill>
                  <a:prstClr val="black"/>
                </a:solidFill>
                <a:latin typeface="Bahnschrift" panose="020B0502040204020203" pitchFamily="34" charset="0"/>
              </a:rPr>
              <a:t>компетентности педагогов в процессе создания инклюзивной образовательной </a:t>
            </a:r>
            <a:r>
              <a:rPr lang="ru-RU" sz="3600" b="1" dirty="0" smtClean="0">
                <a:solidFill>
                  <a:prstClr val="black"/>
                </a:solidFill>
                <a:latin typeface="Bahnschrift" panose="020B0502040204020203" pitchFamily="34" charset="0"/>
              </a:rPr>
              <a:t>среды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800" dirty="0" smtClean="0">
                <a:latin typeface="Bahnschrift" panose="020B0502040204020203" pitchFamily="34" charset="0"/>
              </a:rPr>
              <a:t>Педагогическая </a:t>
            </a:r>
            <a:r>
              <a:rPr lang="ru-RU" sz="2800" dirty="0">
                <a:latin typeface="Bahnschrift" panose="020B0502040204020203" pitchFamily="34" charset="0"/>
              </a:rPr>
              <a:t>модель </a:t>
            </a:r>
            <a:r>
              <a:rPr lang="ru-RU" sz="2800" dirty="0" err="1">
                <a:latin typeface="Bahnschrift" panose="020B0502040204020203" pitchFamily="34" charset="0"/>
              </a:rPr>
              <a:t>компетентностно</a:t>
            </a:r>
            <a:r>
              <a:rPr lang="ru-RU" sz="2800" dirty="0">
                <a:latin typeface="Bahnschrift" panose="020B0502040204020203" pitchFamily="34" charset="0"/>
              </a:rPr>
              <a:t>-ориентированного </a:t>
            </a:r>
            <a:r>
              <a:rPr lang="ru-RU" sz="2800" dirty="0" smtClean="0">
                <a:latin typeface="Bahnschrift" panose="020B0502040204020203" pitchFamily="34" charset="0"/>
              </a:rPr>
              <a:t>подхода педагогов </a:t>
            </a:r>
            <a:r>
              <a:rPr lang="ru-RU" sz="2800" dirty="0">
                <a:latin typeface="Bahnschrift" panose="020B0502040204020203" pitchFamily="34" charset="0"/>
              </a:rPr>
              <a:t>по формированию инклюзивной </a:t>
            </a:r>
            <a:r>
              <a:rPr lang="ru-RU" sz="2800" dirty="0" smtClean="0">
                <a:latin typeface="Bahnschrift" panose="020B0502040204020203" pitchFamily="34" charset="0"/>
              </a:rPr>
              <a:t>образовательной </a:t>
            </a:r>
            <a:r>
              <a:rPr lang="ru-RU" sz="2800" dirty="0">
                <a:latin typeface="Bahnschrift" panose="020B0502040204020203" pitchFamily="34" charset="0"/>
              </a:rPr>
              <a:t>среды основана на системно-</a:t>
            </a:r>
            <a:r>
              <a:rPr lang="ru-RU" sz="2800" dirty="0" err="1">
                <a:latin typeface="Bahnschrift" panose="020B0502040204020203" pitchFamily="34" charset="0"/>
              </a:rPr>
              <a:t>деятельностном</a:t>
            </a:r>
            <a:r>
              <a:rPr lang="ru-RU" sz="2800" dirty="0">
                <a:latin typeface="Bahnschrift" panose="020B0502040204020203" pitchFamily="34" charset="0"/>
              </a:rPr>
              <a:t>, </a:t>
            </a:r>
            <a:r>
              <a:rPr lang="ru-RU" sz="2800" dirty="0" smtClean="0">
                <a:latin typeface="Bahnschrift" panose="020B0502040204020203" pitchFamily="34" charset="0"/>
              </a:rPr>
              <a:t>личностно-ориентированном </a:t>
            </a:r>
            <a:r>
              <a:rPr lang="ru-RU" sz="2800" dirty="0">
                <a:latin typeface="Bahnschrift" panose="020B0502040204020203" pitchFamily="34" charset="0"/>
              </a:rPr>
              <a:t>и </a:t>
            </a:r>
            <a:r>
              <a:rPr lang="ru-RU" sz="2800" dirty="0" err="1">
                <a:latin typeface="Bahnschrift" panose="020B0502040204020203" pitchFamily="34" charset="0"/>
              </a:rPr>
              <a:t>компетентностном</a:t>
            </a:r>
            <a:r>
              <a:rPr lang="ru-RU" sz="2800" dirty="0">
                <a:latin typeface="Bahnschrift" panose="020B0502040204020203" pitchFamily="34" charset="0"/>
              </a:rPr>
              <a:t> подходах, принципах соответствия </a:t>
            </a:r>
            <a:r>
              <a:rPr lang="ru-RU" sz="2800" dirty="0" smtClean="0">
                <a:latin typeface="Bahnschrift" panose="020B0502040204020203" pitchFamily="34" charset="0"/>
              </a:rPr>
              <a:t>подготовки </a:t>
            </a:r>
            <a:r>
              <a:rPr lang="ru-RU" sz="2800" dirty="0">
                <a:latin typeface="Bahnschrift" panose="020B0502040204020203" pitchFamily="34" charset="0"/>
              </a:rPr>
              <a:t>задачам и видам профессиональной деятельности, опережающего обучения, профессионально-личностного саморазвития, творческой </a:t>
            </a:r>
            <a:r>
              <a:rPr lang="ru-RU" sz="2800" dirty="0" smtClean="0">
                <a:latin typeface="Bahnschrift" panose="020B0502040204020203" pitchFamily="34" charset="0"/>
              </a:rPr>
              <a:t>профессионально-практической </a:t>
            </a:r>
            <a:r>
              <a:rPr lang="ru-RU" sz="2800" dirty="0">
                <a:latin typeface="Bahnschrift" panose="020B0502040204020203" pitchFamily="34" charset="0"/>
              </a:rPr>
              <a:t>направленности, предусматривает освоение комплекса </a:t>
            </a:r>
            <a:r>
              <a:rPr lang="ru-RU" sz="2800" dirty="0" smtClean="0">
                <a:latin typeface="Bahnschrift" panose="020B0502040204020203" pitchFamily="34" charset="0"/>
              </a:rPr>
              <a:t>профессиональных компетенций</a:t>
            </a:r>
            <a:endParaRPr lang="ru-RU" sz="28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32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200" dirty="0" smtClean="0">
                <a:latin typeface="Bahnschrift" panose="020B0502040204020203" pitchFamily="34" charset="0"/>
              </a:rPr>
              <a:t>Ведущий принцип инклюзивной образовательной среды»</a:t>
            </a:r>
            <a:endParaRPr lang="ru-RU" sz="3200" b="1" dirty="0">
              <a:latin typeface="Bahnschrift" panose="020B0502040204020203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3200" dirty="0" smtClean="0">
                <a:latin typeface="Bahnschrift" panose="020B0502040204020203" pitchFamily="34" charset="0"/>
              </a:rPr>
              <a:t>Готовность приспосабливаться </a:t>
            </a:r>
            <a:r>
              <a:rPr lang="ru-RU" sz="3200" dirty="0">
                <a:latin typeface="Bahnschrift" panose="020B0502040204020203" pitchFamily="34" charset="0"/>
              </a:rPr>
              <a:t>к индивидуальным потребностям различных категорий детей за счет </a:t>
            </a:r>
            <a:r>
              <a:rPr lang="ru-RU" sz="3200" dirty="0" smtClean="0">
                <a:latin typeface="Bahnschrift" panose="020B0502040204020203" pitchFamily="34" charset="0"/>
              </a:rPr>
              <a:t>структурно-функциональной</a:t>
            </a:r>
            <a:r>
              <a:rPr lang="ru-RU" sz="3200" dirty="0">
                <a:latin typeface="Bahnschrift" panose="020B0502040204020203" pitchFamily="34" charset="0"/>
              </a:rPr>
              <a:t>, содержательной и технологической модернизации </a:t>
            </a:r>
            <a:r>
              <a:rPr lang="ru-RU" sz="3200" dirty="0" smtClean="0">
                <a:latin typeface="Bahnschrift" panose="020B0502040204020203" pitchFamily="34" charset="0"/>
              </a:rPr>
              <a:t>образовательной </a:t>
            </a:r>
            <a:r>
              <a:rPr lang="ru-RU" sz="3200" dirty="0">
                <a:latin typeface="Bahnschrift" panose="020B0502040204020203" pitchFamily="34" charset="0"/>
              </a:rPr>
              <a:t>системы </a:t>
            </a:r>
            <a:r>
              <a:rPr lang="ru-RU" sz="3200" dirty="0" smtClean="0">
                <a:latin typeface="Bahnschrift" panose="020B0502040204020203" pitchFamily="34" charset="0"/>
              </a:rPr>
              <a:t>учреждения</a:t>
            </a:r>
            <a:endParaRPr lang="ru-RU" sz="32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80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200" dirty="0" smtClean="0">
                <a:latin typeface="Bahnschrift" panose="020B0502040204020203" pitchFamily="34" charset="0"/>
              </a:rPr>
              <a:t>Ведущие характеристики инклюзивной образовательной среды (по исследованиям Н.Н</a:t>
            </a:r>
            <a:r>
              <a:rPr lang="ru-RU" sz="3200" dirty="0">
                <a:latin typeface="Bahnschrift" panose="020B0502040204020203" pitchFamily="34" charset="0"/>
              </a:rPr>
              <a:t>. </a:t>
            </a:r>
            <a:r>
              <a:rPr lang="ru-RU" sz="3200" dirty="0" err="1">
                <a:latin typeface="Bahnschrift" panose="020B0502040204020203" pitchFamily="34" charset="0"/>
              </a:rPr>
              <a:t>Малофеева</a:t>
            </a:r>
            <a:r>
              <a:rPr lang="ru-RU" sz="3200" dirty="0">
                <a:latin typeface="Bahnschrift" panose="020B0502040204020203" pitchFamily="34" charset="0"/>
              </a:rPr>
              <a:t>, Н.Д. </a:t>
            </a:r>
            <a:r>
              <a:rPr lang="ru-RU" sz="3200" dirty="0" err="1">
                <a:latin typeface="Bahnschrift" panose="020B0502040204020203" pitchFamily="34" charset="0"/>
              </a:rPr>
              <a:t>Шматко</a:t>
            </a:r>
            <a:r>
              <a:rPr lang="ru-RU" sz="3200" dirty="0">
                <a:latin typeface="Bahnschrift" panose="020B0502040204020203" pitchFamily="34" charset="0"/>
              </a:rPr>
              <a:t>, Е.Л. Гончаровой, О.С. Никольской, О.И. </a:t>
            </a:r>
            <a:r>
              <a:rPr lang="ru-RU" sz="3200" dirty="0" smtClean="0">
                <a:latin typeface="Bahnschrift" panose="020B0502040204020203" pitchFamily="34" charset="0"/>
              </a:rPr>
              <a:t>Кукушкиной, </a:t>
            </a:r>
            <a:r>
              <a:rPr lang="ru-RU" sz="3200" dirty="0" err="1" smtClean="0">
                <a:latin typeface="Bahnschrift" panose="020B0502040204020203" pitchFamily="34" charset="0"/>
              </a:rPr>
              <a:t>Т.Г.Зубаревой</a:t>
            </a:r>
            <a:r>
              <a:rPr lang="ru-RU" sz="3200" dirty="0" smtClean="0">
                <a:latin typeface="Bahnschrift" panose="020B0502040204020203" pitchFamily="34" charset="0"/>
              </a:rPr>
              <a:t> )</a:t>
            </a:r>
            <a:endParaRPr lang="ru-RU" sz="3200" b="1" dirty="0">
              <a:latin typeface="Bahnschrift" panose="020B0502040204020203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3300" dirty="0">
                <a:latin typeface="Bahnschrift" panose="020B0502040204020203" pitchFamily="34" charset="0"/>
              </a:rPr>
              <a:t>1. Культивирование системы ценностного отношения к обучению, воспитанию и личностному развитию детей с </a:t>
            </a:r>
            <a:r>
              <a:rPr lang="ru-RU" sz="3300" dirty="0" smtClean="0">
                <a:latin typeface="Bahnschrift" panose="020B0502040204020203" pitchFamily="34" charset="0"/>
              </a:rPr>
              <a:t>особыми образовательными потребностями, </a:t>
            </a:r>
            <a:r>
              <a:rPr lang="ru-RU" sz="3300" dirty="0">
                <a:latin typeface="Bahnschrift" panose="020B0502040204020203" pitchFamily="34" charset="0"/>
              </a:rPr>
              <a:t>наличие ресурсного обеспечения их </a:t>
            </a:r>
            <a:r>
              <a:rPr lang="ru-RU" sz="3300" dirty="0" smtClean="0">
                <a:latin typeface="Bahnschrift" panose="020B0502040204020203" pitchFamily="34" charset="0"/>
              </a:rPr>
              <a:t>жизнедеятельности </a:t>
            </a:r>
            <a:r>
              <a:rPr lang="ru-RU" sz="3300" dirty="0">
                <a:latin typeface="Bahnschrift" panose="020B0502040204020203" pitchFamily="34" charset="0"/>
              </a:rPr>
              <a:t>(учреждение должно располагать нормативно-правовыми, </a:t>
            </a:r>
            <a:r>
              <a:rPr lang="ru-RU" sz="3300" dirty="0" smtClean="0">
                <a:latin typeface="Bahnschrift" panose="020B0502040204020203" pitchFamily="34" charset="0"/>
              </a:rPr>
              <a:t>программно-методическими</a:t>
            </a:r>
            <a:r>
              <a:rPr lang="ru-RU" sz="3300" dirty="0">
                <a:latin typeface="Bahnschrift" panose="020B0502040204020203" pitchFamily="34" charset="0"/>
              </a:rPr>
              <a:t>, информационными, материально-техническими, </a:t>
            </a:r>
            <a:r>
              <a:rPr lang="ru-RU" sz="3300" dirty="0" smtClean="0">
                <a:latin typeface="Bahnschrift" panose="020B0502040204020203" pitchFamily="34" charset="0"/>
              </a:rPr>
              <a:t>кадровыми </a:t>
            </a:r>
            <a:r>
              <a:rPr lang="ru-RU" sz="3300" dirty="0">
                <a:latin typeface="Bahnschrift" panose="020B0502040204020203" pitchFamily="34" charset="0"/>
              </a:rPr>
              <a:t>и организационными ресурсами), направленность на реализацию </a:t>
            </a:r>
            <a:r>
              <a:rPr lang="ru-RU" sz="3300" dirty="0" smtClean="0">
                <a:latin typeface="Bahnschrift" panose="020B0502040204020203" pitchFamily="34" charset="0"/>
              </a:rPr>
              <a:t>индивидуальных </a:t>
            </a:r>
            <a:r>
              <a:rPr lang="ru-RU" sz="3300" dirty="0">
                <a:latin typeface="Bahnschrift" panose="020B0502040204020203" pitchFamily="34" charset="0"/>
              </a:rPr>
              <a:t>образовательных стратегий обучающихся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82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 smtClean="0"/>
              <a:t>Ведущие характеристики инклюзивной образовательной среды»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dirty="0">
                <a:latin typeface="Bahnschrift" panose="020B0502040204020203" pitchFamily="34" charset="0"/>
              </a:rPr>
              <a:t>2. Создание ИОС в массовых общеобразовательных учреждениях </a:t>
            </a:r>
            <a:r>
              <a:rPr lang="ru-RU" sz="2400" dirty="0" smtClean="0">
                <a:latin typeface="Bahnschrift" panose="020B0502040204020203" pitchFamily="34" charset="0"/>
              </a:rPr>
              <a:t>предусматривает </a:t>
            </a:r>
            <a:r>
              <a:rPr lang="ru-RU" sz="2400" dirty="0">
                <a:latin typeface="Bahnschrift" panose="020B0502040204020203" pitchFamily="34" charset="0"/>
              </a:rPr>
              <a:t>определение и реализацию: философии инклюзивного образования, системы его базовых и профессиональных ценностей; миссии образовательного учреждения в области важнейших функций инклюзивной деятельности, масштабов и уровней их реализации, конкретных приоритетов; информационной, кадровой, </a:t>
            </a:r>
            <a:r>
              <a:rPr lang="ru-RU" sz="2400" dirty="0" smtClean="0">
                <a:latin typeface="Bahnschrift" panose="020B0502040204020203" pitchFamily="34" charset="0"/>
              </a:rPr>
              <a:t>программно-методической </a:t>
            </a:r>
            <a:r>
              <a:rPr lang="ru-RU" sz="2400" dirty="0">
                <a:latin typeface="Bahnschrift" panose="020B0502040204020203" pitchFamily="34" charset="0"/>
              </a:rPr>
              <a:t>и организационной политики - общих подходов и принципов жизнедеятельности детей с ООП в массовой школе, подходов к установлению и развитию внешних связей, к выбору конкретных приоритетов распределения </a:t>
            </a:r>
            <a:r>
              <a:rPr lang="ru-RU" sz="2400" dirty="0" smtClean="0">
                <a:latin typeface="Bahnschrift" panose="020B0502040204020203" pitchFamily="34" charset="0"/>
              </a:rPr>
              <a:t>ресурсов</a:t>
            </a:r>
            <a:r>
              <a:rPr lang="ru-RU" sz="2400" dirty="0">
                <a:latin typeface="Bahnschrift" panose="020B0502040204020203" pitchFamily="34" charset="0"/>
              </a:rPr>
              <a:t>, этапов и сроков осуществления задач инклюзивного образования детей с ООП; оптимальной структуры образовательного процесса, интеграции его </a:t>
            </a:r>
            <a:r>
              <a:rPr lang="ru-RU" sz="2400" dirty="0" smtClean="0">
                <a:latin typeface="Bahnschrift" panose="020B0502040204020203" pitchFamily="34" charset="0"/>
              </a:rPr>
              <a:t>функций </a:t>
            </a:r>
            <a:r>
              <a:rPr lang="ru-RU" sz="2400" dirty="0">
                <a:latin typeface="Bahnschrift" panose="020B0502040204020203" pitchFamily="34" charset="0"/>
              </a:rPr>
              <a:t>(образовательных, воспитательных, коррекционных, психофизического </a:t>
            </a:r>
            <a:r>
              <a:rPr lang="ru-RU" sz="2400" dirty="0" smtClean="0">
                <a:latin typeface="Bahnschrift" panose="020B0502040204020203" pitchFamily="34" charset="0"/>
              </a:rPr>
              <a:t>развития</a:t>
            </a:r>
            <a:r>
              <a:rPr lang="ru-RU" sz="2400" dirty="0">
                <a:latin typeface="Bahnschrift" panose="020B0502040204020203" pitchFamily="34" charset="0"/>
              </a:rPr>
              <a:t>, творческих, оздоровительных) и их ресурсного обеспечения в целях </a:t>
            </a:r>
            <a:r>
              <a:rPr lang="ru-RU" sz="2400" dirty="0" smtClean="0">
                <a:latin typeface="Bahnschrift" panose="020B0502040204020203" pitchFamily="34" charset="0"/>
              </a:rPr>
              <a:t>социали</a:t>
            </a:r>
            <a:r>
              <a:rPr lang="ru-RU" sz="2400" dirty="0">
                <a:latin typeface="Bahnschrift" panose="020B0502040204020203" pitchFamily="34" charset="0"/>
              </a:rPr>
              <a:t>з</a:t>
            </a:r>
            <a:r>
              <a:rPr lang="ru-RU" sz="2400" dirty="0" smtClean="0">
                <a:latin typeface="Bahnschrift" panose="020B0502040204020203" pitchFamily="34" charset="0"/>
              </a:rPr>
              <a:t>ации </a:t>
            </a:r>
            <a:r>
              <a:rPr lang="ru-RU" sz="2400" dirty="0">
                <a:latin typeface="Bahnschrift" panose="020B0502040204020203" pitchFamily="34" charset="0"/>
              </a:rPr>
              <a:t>детей с ООП. </a:t>
            </a:r>
          </a:p>
        </p:txBody>
      </p:sp>
    </p:spTree>
    <p:extLst>
      <p:ext uri="{BB962C8B-B14F-4D97-AF65-F5344CB8AC3E}">
        <p14:creationId xmlns:p14="http://schemas.microsoft.com/office/powerpoint/2010/main" val="71011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/>
              <a:t>Ведущие характеристики инклюзивной образовательной среды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3200" dirty="0">
                <a:latin typeface="Bahnschrift" panose="020B0502040204020203" pitchFamily="34" charset="0"/>
              </a:rPr>
              <a:t>3. Организация образовательного процесса направлена на удовлетворение </a:t>
            </a:r>
            <a:r>
              <a:rPr lang="ru-RU" sz="3200" dirty="0" smtClean="0">
                <a:latin typeface="Bahnschrift" panose="020B0502040204020203" pitchFamily="34" charset="0"/>
              </a:rPr>
              <a:t>образовательных </a:t>
            </a:r>
            <a:r>
              <a:rPr lang="ru-RU" sz="3200" dirty="0">
                <a:latin typeface="Bahnschrift" panose="020B0502040204020203" pitchFamily="34" charset="0"/>
              </a:rPr>
              <a:t>потребностей детей с ООП и учитывает интересы их нормально </a:t>
            </a:r>
            <a:r>
              <a:rPr lang="ru-RU" sz="3200" dirty="0" smtClean="0">
                <a:latin typeface="Bahnschrift" panose="020B0502040204020203" pitchFamily="34" charset="0"/>
              </a:rPr>
              <a:t>развивающихся </a:t>
            </a:r>
            <a:r>
              <a:rPr lang="ru-RU" sz="3200" dirty="0">
                <a:latin typeface="Bahnschrift" panose="020B0502040204020203" pitchFamily="34" charset="0"/>
              </a:rPr>
              <a:t>сверстников. Каждый ребенок должен быть обеспечен </a:t>
            </a:r>
            <a:r>
              <a:rPr lang="ru-RU" sz="3200" dirty="0" smtClean="0">
                <a:latin typeface="Bahnschrift" panose="020B0502040204020203" pitchFamily="34" charset="0"/>
              </a:rPr>
              <a:t>сопровождением </a:t>
            </a:r>
            <a:r>
              <a:rPr lang="ru-RU" sz="3200" dirty="0">
                <a:latin typeface="Bahnschrift" panose="020B0502040204020203" pitchFamily="34" charset="0"/>
              </a:rPr>
              <a:t>и психологической поддержкой специалистов </a:t>
            </a:r>
            <a:r>
              <a:rPr lang="ru-RU" sz="3200" dirty="0" err="1">
                <a:latin typeface="Bahnschrift" panose="020B0502040204020203" pitchFamily="34" charset="0"/>
              </a:rPr>
              <a:t>ПМПк</a:t>
            </a:r>
            <a:r>
              <a:rPr lang="ru-RU" sz="3200" dirty="0">
                <a:latin typeface="Bahnschrift" panose="020B0502040204020203" pitchFamily="34" charset="0"/>
              </a:rPr>
              <a:t>, вниманием, </a:t>
            </a:r>
            <a:r>
              <a:rPr lang="ru-RU" sz="3200" dirty="0" smtClean="0">
                <a:latin typeface="Bahnschrift" panose="020B0502040204020203" pitchFamily="34" charset="0"/>
              </a:rPr>
              <a:t>необходимыми </a:t>
            </a:r>
            <a:r>
              <a:rPr lang="ru-RU" sz="3200" dirty="0">
                <a:latin typeface="Bahnschrift" panose="020B0502040204020203" pitchFamily="34" charset="0"/>
              </a:rPr>
              <a:t>условиями, которые помогут ему достичь лучших результатов в учебе.</a:t>
            </a:r>
          </a:p>
        </p:txBody>
      </p:sp>
    </p:spTree>
    <p:extLst>
      <p:ext uri="{BB962C8B-B14F-4D97-AF65-F5344CB8AC3E}">
        <p14:creationId xmlns:p14="http://schemas.microsoft.com/office/powerpoint/2010/main" val="161781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/>
              <a:t>Ведущие характеристики инклюзивной образовательной среды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3600" dirty="0">
                <a:latin typeface="Bahnschrift" panose="020B0502040204020203" pitchFamily="34" charset="0"/>
              </a:rPr>
              <a:t>4. Учет особых образовательных потребностей ребенка с ООП предполагает создание условий для организации образовательного процесса: наличие </a:t>
            </a:r>
            <a:r>
              <a:rPr lang="ru-RU" sz="3600" dirty="0" err="1" smtClean="0">
                <a:latin typeface="Bahnschrift" panose="020B0502040204020203" pitchFamily="34" charset="0"/>
              </a:rPr>
              <a:t>безбарьерного</a:t>
            </a:r>
            <a:r>
              <a:rPr lang="ru-RU" sz="3600" dirty="0" smtClean="0">
                <a:latin typeface="Bahnschrift" panose="020B0502040204020203" pitchFamily="34" charset="0"/>
              </a:rPr>
              <a:t> </a:t>
            </a:r>
            <a:r>
              <a:rPr lang="ru-RU" sz="3600" dirty="0">
                <a:latin typeface="Bahnschrift" panose="020B0502040204020203" pitchFamily="34" charset="0"/>
              </a:rPr>
              <a:t>физического пространства, адаптированных учебных планов, </a:t>
            </a:r>
            <a:r>
              <a:rPr lang="ru-RU" sz="3600" dirty="0" smtClean="0">
                <a:latin typeface="Bahnschrift" panose="020B0502040204020203" pitchFamily="34" charset="0"/>
              </a:rPr>
              <a:t>индивидуально-ориентированных </a:t>
            </a:r>
            <a:r>
              <a:rPr lang="ru-RU" sz="3600" dirty="0">
                <a:latin typeface="Bahnschrift" panose="020B0502040204020203" pitchFamily="34" charset="0"/>
              </a:rPr>
              <a:t>общеобразовательных и специальных (коррекционных) </a:t>
            </a:r>
            <a:r>
              <a:rPr lang="ru-RU" sz="3600" dirty="0" smtClean="0">
                <a:latin typeface="Bahnschrift" panose="020B0502040204020203" pitchFamily="34" charset="0"/>
              </a:rPr>
              <a:t>программ</a:t>
            </a:r>
            <a:r>
              <a:rPr lang="ru-RU" sz="3600" dirty="0">
                <a:latin typeface="Bahnschrift" panose="020B0502040204020203" pitchFamily="34" charset="0"/>
              </a:rPr>
              <a:t>, организацию занятий со специалистами коррекционно-педагогического профиля. </a:t>
            </a:r>
          </a:p>
        </p:txBody>
      </p:sp>
    </p:spTree>
    <p:extLst>
      <p:ext uri="{BB962C8B-B14F-4D97-AF65-F5344CB8AC3E}">
        <p14:creationId xmlns:p14="http://schemas.microsoft.com/office/powerpoint/2010/main" val="113034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/>
              <a:t>Ведущие характеристики инклюзивной образовательной среды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1897197"/>
            <a:ext cx="11434812" cy="45575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dirty="0">
                <a:latin typeface="Bahnschrift" panose="020B0502040204020203" pitchFamily="34" charset="0"/>
              </a:rPr>
              <a:t>5. Индивидуально-ориентированная общеобразовательная программа должна учитывать возможности каждого ребенка к усвоению цензового уровня </a:t>
            </a:r>
            <a:r>
              <a:rPr lang="ru-RU" sz="2400" dirty="0" smtClean="0">
                <a:latin typeface="Bahnschrift" panose="020B0502040204020203" pitchFamily="34" charset="0"/>
              </a:rPr>
              <a:t>образования </a:t>
            </a:r>
            <a:r>
              <a:rPr lang="ru-RU" sz="2400" dirty="0">
                <a:latin typeface="Bahnschrift" panose="020B0502040204020203" pitchFamily="34" charset="0"/>
              </a:rPr>
              <a:t>и при необходимости предполагать внесение изменений и создание условий, необходимых для успешного ее освоения детьми с особыми потребностями. </a:t>
            </a:r>
            <a:r>
              <a:rPr lang="ru-RU" sz="2400" dirty="0" smtClean="0">
                <a:latin typeface="Bahnschrift" panose="020B0502040204020203" pitchFamily="34" charset="0"/>
              </a:rPr>
              <a:t>Каждая </a:t>
            </a:r>
            <a:r>
              <a:rPr lang="ru-RU" sz="2400" dirty="0">
                <a:latin typeface="Bahnschrift" panose="020B0502040204020203" pitchFamily="34" charset="0"/>
              </a:rPr>
              <a:t>содержательная область образования детей с ООП должна включать два </a:t>
            </a:r>
            <a:r>
              <a:rPr lang="ru-RU" sz="2400" dirty="0" smtClean="0">
                <a:latin typeface="Bahnschrift" panose="020B0502040204020203" pitchFamily="34" charset="0"/>
              </a:rPr>
              <a:t>компонента</a:t>
            </a:r>
            <a:r>
              <a:rPr lang="ru-RU" sz="2400" dirty="0">
                <a:latin typeface="Bahnschrift" panose="020B0502040204020203" pitchFamily="34" charset="0"/>
              </a:rPr>
              <a:t>: «академический» и формирование жизненной компетенции. Например, язык - речевая практика; математика - практика применения математических </a:t>
            </a:r>
            <a:r>
              <a:rPr lang="ru-RU" sz="2400" dirty="0" smtClean="0">
                <a:latin typeface="Bahnschrift" panose="020B0502040204020203" pitchFamily="34" charset="0"/>
              </a:rPr>
              <a:t>знаний</a:t>
            </a:r>
            <a:r>
              <a:rPr lang="ru-RU" sz="2400" dirty="0">
                <a:latin typeface="Bahnschrift" panose="020B0502040204020203" pitchFamily="34" charset="0"/>
              </a:rPr>
              <a:t>; естествознание — практика взаимодействия с окружающим миром и т.д. </a:t>
            </a:r>
            <a:r>
              <a:rPr lang="ru-RU" sz="2400" dirty="0" smtClean="0">
                <a:latin typeface="Bahnschrift" panose="020B0502040204020203" pitchFamily="34" charset="0"/>
              </a:rPr>
              <a:t>Индивидуальные </a:t>
            </a:r>
            <a:r>
              <a:rPr lang="ru-RU" sz="2400" dirty="0">
                <a:latin typeface="Bahnschrift" panose="020B0502040204020203" pitchFamily="34" charset="0"/>
              </a:rPr>
              <a:t>образовательные программы для детей с ООП разрабатываются специалистами </a:t>
            </a:r>
            <a:r>
              <a:rPr lang="ru-RU" sz="2400" dirty="0" err="1">
                <a:latin typeface="Bahnschrift" panose="020B0502040204020203" pitchFamily="34" charset="0"/>
              </a:rPr>
              <a:t>ПМПк</a:t>
            </a:r>
            <a:r>
              <a:rPr lang="ru-RU" sz="2400" dirty="0">
                <a:latin typeface="Bahnschrift" panose="020B0502040204020203" pitchFamily="34" charset="0"/>
              </a:rPr>
              <a:t> учебных заведений с участием родителей и в соответствии с нуждами и потребностями детей с ООП в целях достижения их успеха в </a:t>
            </a:r>
            <a:r>
              <a:rPr lang="ru-RU" sz="2400" dirty="0" smtClean="0">
                <a:latin typeface="Bahnschrift" panose="020B0502040204020203" pitchFamily="34" charset="0"/>
              </a:rPr>
              <a:t>образовательном </a:t>
            </a:r>
            <a:r>
              <a:rPr lang="ru-RU" sz="2400" dirty="0">
                <a:latin typeface="Bahnschrift" panose="020B0502040204020203" pitchFamily="34" charset="0"/>
              </a:rPr>
              <a:t>процессе.</a:t>
            </a:r>
          </a:p>
        </p:txBody>
      </p:sp>
    </p:spTree>
    <p:extLst>
      <p:ext uri="{BB962C8B-B14F-4D97-AF65-F5344CB8AC3E}">
        <p14:creationId xmlns:p14="http://schemas.microsoft.com/office/powerpoint/2010/main" val="402916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/>
              <a:t>Ведущие характеристики инклюзивной образовательной среды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3200" dirty="0">
                <a:latin typeface="Bahnschrift" panose="020B0502040204020203" pitchFamily="34" charset="0"/>
              </a:rPr>
              <a:t>6. </a:t>
            </a:r>
            <a:r>
              <a:rPr lang="ru-RU" sz="3200" dirty="0" smtClean="0">
                <a:latin typeface="Bahnschrift" panose="020B0502040204020203" pitchFamily="34" charset="0"/>
              </a:rPr>
              <a:t>Индивидуальная образовательная среда </a:t>
            </a:r>
            <a:r>
              <a:rPr lang="ru-RU" sz="3200" dirty="0">
                <a:latin typeface="Bahnschrift" panose="020B0502040204020203" pitchFamily="34" charset="0"/>
              </a:rPr>
              <a:t>формируется корпоративно, коллективом единомышленников. В ее создании участвуют учителя начальных классов, учителя-предметники, </a:t>
            </a:r>
            <a:r>
              <a:rPr lang="ru-RU" sz="3200" dirty="0" smtClean="0">
                <a:latin typeface="Bahnschrift" panose="020B0502040204020203" pitchFamily="34" charset="0"/>
              </a:rPr>
              <a:t>педагоги-психологи</a:t>
            </a:r>
            <a:r>
              <a:rPr lang="ru-RU" sz="3200" dirty="0">
                <a:latin typeface="Bahnschrift" panose="020B0502040204020203" pitchFamily="34" charset="0"/>
              </a:rPr>
              <a:t>, учителя-логопеды, учителя-дефектологи, социальные педагоги, </a:t>
            </a:r>
            <a:r>
              <a:rPr lang="ru-RU" sz="3200" dirty="0" smtClean="0">
                <a:latin typeface="Bahnschrift" panose="020B0502040204020203" pitchFamily="34" charset="0"/>
              </a:rPr>
              <a:t>инструкторы </a:t>
            </a:r>
            <a:r>
              <a:rPr lang="ru-RU" sz="3200" dirty="0">
                <a:latin typeface="Bahnschrift" panose="020B0502040204020203" pitchFamily="34" charset="0"/>
              </a:rPr>
              <a:t>по ЛФК, воспитатели, педагоги дополнительного образования и </a:t>
            </a:r>
            <a:r>
              <a:rPr lang="ru-RU" sz="3200" dirty="0" err="1">
                <a:latin typeface="Bahnschrift" panose="020B0502040204020203" pitchFamily="34" charset="0"/>
              </a:rPr>
              <a:t>тьюторы</a:t>
            </a:r>
            <a:r>
              <a:rPr lang="ru-RU" sz="3200" dirty="0">
                <a:latin typeface="Bahnschrift" panose="020B0502040204020203" pitchFamily="34" charset="0"/>
              </a:rPr>
              <a:t> (педагоги сопровождения), а также медицинский персонал учреждения.</a:t>
            </a:r>
          </a:p>
        </p:txBody>
      </p:sp>
    </p:spTree>
    <p:extLst>
      <p:ext uri="{BB962C8B-B14F-4D97-AF65-F5344CB8AC3E}">
        <p14:creationId xmlns:p14="http://schemas.microsoft.com/office/powerpoint/2010/main" val="77225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 smtClean="0"/>
              <a:t>Ведущие </a:t>
            </a:r>
            <a:r>
              <a:rPr lang="ru-RU" sz="3600" b="1" dirty="0"/>
              <a:t>характеристики инклюзивной образовательной среды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1897196"/>
            <a:ext cx="11434812" cy="46407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800" dirty="0">
                <a:latin typeface="Bahnschrift" panose="020B0502040204020203" pitchFamily="34" charset="0"/>
              </a:rPr>
              <a:t>Профессиональная компетентность по созданию </a:t>
            </a:r>
            <a:r>
              <a:rPr lang="ru-RU" sz="2800" dirty="0" smtClean="0">
                <a:latin typeface="Bahnschrift" panose="020B0502040204020203" pitchFamily="34" charset="0"/>
              </a:rPr>
              <a:t>инклюзивной образовательной среды </a:t>
            </a:r>
            <a:r>
              <a:rPr lang="ru-RU" sz="2800" dirty="0">
                <a:latin typeface="Bahnschrift" panose="020B0502040204020203" pitchFamily="34" charset="0"/>
              </a:rPr>
              <a:t>рассматривается: как ценность (государственная, общественная, социальная, личностная), </a:t>
            </a:r>
            <a:r>
              <a:rPr lang="ru-RU" sz="2800" dirty="0" smtClean="0">
                <a:latin typeface="Bahnschrift" panose="020B0502040204020203" pitchFamily="34" charset="0"/>
              </a:rPr>
              <a:t>представляющая </a:t>
            </a:r>
            <a:r>
              <a:rPr lang="ru-RU" sz="2800" dirty="0">
                <a:latin typeface="Bahnschrift" panose="020B0502040204020203" pitchFamily="34" charset="0"/>
              </a:rPr>
              <a:t>собой объективное качественное явление, определяющее возможности развития </a:t>
            </a:r>
            <a:r>
              <a:rPr lang="ru-RU" sz="2800" dirty="0" smtClean="0">
                <a:latin typeface="Bahnschrift" panose="020B0502040204020203" pitchFamily="34" charset="0"/>
              </a:rPr>
              <a:t>среды в </a:t>
            </a:r>
            <a:r>
              <a:rPr lang="ru-RU" sz="2800" dirty="0">
                <a:latin typeface="Bahnschrift" panose="020B0502040204020203" pitchFamily="34" charset="0"/>
              </a:rPr>
              <a:t>учреждении; как система организации знаний, умений, </a:t>
            </a:r>
            <a:r>
              <a:rPr lang="ru-RU" sz="2800" dirty="0" smtClean="0">
                <a:latin typeface="Bahnschrift" panose="020B0502040204020203" pitchFamily="34" charset="0"/>
              </a:rPr>
              <a:t>проявляющихся </a:t>
            </a:r>
            <a:r>
              <a:rPr lang="ru-RU" sz="2800" dirty="0">
                <a:latin typeface="Bahnschrift" panose="020B0502040204020203" pitchFamily="34" charset="0"/>
              </a:rPr>
              <a:t>в способности оперировать разного рода педагогической </a:t>
            </a:r>
            <a:r>
              <a:rPr lang="ru-RU" sz="2800" dirty="0" smtClean="0">
                <a:latin typeface="Bahnschrift" panose="020B0502040204020203" pitchFamily="34" charset="0"/>
              </a:rPr>
              <a:t>деятельностью</a:t>
            </a:r>
            <a:r>
              <a:rPr lang="ru-RU" sz="2800" dirty="0">
                <a:latin typeface="Bahnschrift" panose="020B0502040204020203" pitchFamily="34" charset="0"/>
              </a:rPr>
              <a:t>; как результат собственных внутренних сил личности, в частности, </a:t>
            </a:r>
            <a:r>
              <a:rPr lang="ru-RU" sz="2800" dirty="0" smtClean="0">
                <a:latin typeface="Bahnschrift" panose="020B0502040204020203" pitchFamily="34" charset="0"/>
              </a:rPr>
              <a:t>направленных </a:t>
            </a:r>
            <a:r>
              <a:rPr lang="ru-RU" sz="2800" dirty="0">
                <a:latin typeface="Bahnschrift" panose="020B0502040204020203" pitchFamily="34" charset="0"/>
              </a:rPr>
              <a:t>на осмысление своей роли и на самооценку своей деятельности по </a:t>
            </a:r>
            <a:r>
              <a:rPr lang="ru-RU" sz="2800" dirty="0" smtClean="0">
                <a:latin typeface="Bahnschrift" panose="020B0502040204020203" pitchFamily="34" charset="0"/>
              </a:rPr>
              <a:t>созданию среды; </a:t>
            </a:r>
            <a:r>
              <a:rPr lang="ru-RU" sz="2800" dirty="0">
                <a:latin typeface="Bahnschrift" panose="020B0502040204020203" pitchFamily="34" charset="0"/>
              </a:rPr>
              <a:t>как процесс, по окончании которого специалист достигает более </a:t>
            </a:r>
            <a:r>
              <a:rPr lang="ru-RU" sz="2800" dirty="0" smtClean="0">
                <a:latin typeface="Bahnschrift" panose="020B0502040204020203" pitchFamily="34" charset="0"/>
              </a:rPr>
              <a:t>высокого </a:t>
            </a:r>
            <a:r>
              <a:rPr lang="ru-RU" sz="2800" dirty="0">
                <a:latin typeface="Bahnschrift" panose="020B0502040204020203" pitchFamily="34" charset="0"/>
              </a:rPr>
              <a:t>уровня </a:t>
            </a:r>
            <a:r>
              <a:rPr lang="ru-RU" sz="2800" dirty="0" err="1">
                <a:latin typeface="Bahnschrift" panose="020B0502040204020203" pitchFamily="34" charset="0"/>
              </a:rPr>
              <a:t>сформированности</a:t>
            </a:r>
            <a:r>
              <a:rPr lang="ru-RU" sz="2800" dirty="0">
                <a:latin typeface="Bahnschrift" panose="020B0502040204020203" pitchFamily="34" charset="0"/>
              </a:rPr>
              <a:t> исследуемой компетентности</a:t>
            </a:r>
          </a:p>
        </p:txBody>
      </p:sp>
    </p:spTree>
    <p:extLst>
      <p:ext uri="{BB962C8B-B14F-4D97-AF65-F5344CB8AC3E}">
        <p14:creationId xmlns:p14="http://schemas.microsoft.com/office/powerpoint/2010/main" val="130661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828" y="392981"/>
            <a:ext cx="9269128" cy="1504216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Bahnschrift SemiBold SemiConden" panose="020B0502040204020203" pitchFamily="34" charset="0"/>
              </a:rPr>
              <a:t>«</a:t>
            </a:r>
            <a:r>
              <a:rPr lang="ru-RU" sz="3600" b="1" dirty="0" smtClean="0"/>
              <a:t>Показатели результативности»</a:t>
            </a:r>
            <a:endParaRPr lang="ru-RU" sz="36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62828" y="1897197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3300" dirty="0" smtClean="0">
                <a:latin typeface="Bahnschrift" panose="020B0502040204020203" pitchFamily="34" charset="0"/>
              </a:rPr>
              <a:t>Позитивные </a:t>
            </a:r>
            <a:r>
              <a:rPr lang="ru-RU" sz="3300" dirty="0">
                <a:latin typeface="Bahnschrift" panose="020B0502040204020203" pitchFamily="34" charset="0"/>
              </a:rPr>
              <a:t>изменения </a:t>
            </a:r>
            <a:r>
              <a:rPr lang="ru-RU" sz="3300" dirty="0" smtClean="0">
                <a:latin typeface="Bahnschrift" panose="020B0502040204020203" pitchFamily="34" charset="0"/>
              </a:rPr>
              <a:t>мотивационного</a:t>
            </a:r>
            <a:r>
              <a:rPr lang="ru-RU" sz="3300" dirty="0">
                <a:latin typeface="Bahnschrift" panose="020B0502040204020203" pitchFamily="34" charset="0"/>
              </a:rPr>
              <a:t>, </a:t>
            </a:r>
            <a:r>
              <a:rPr lang="ru-RU" sz="3300" dirty="0" err="1">
                <a:latin typeface="Bahnschrift" panose="020B0502040204020203" pitchFamily="34" charset="0"/>
              </a:rPr>
              <a:t>операционального</a:t>
            </a:r>
            <a:r>
              <a:rPr lang="ru-RU" sz="3300" dirty="0">
                <a:latin typeface="Bahnschrift" panose="020B0502040204020203" pitchFamily="34" charset="0"/>
              </a:rPr>
              <a:t> и рефлексивного компонентов профессиональной компетентности; переход от адаптивно-репродуктивной стадии </a:t>
            </a:r>
            <a:r>
              <a:rPr lang="ru-RU" sz="3300" dirty="0" smtClean="0">
                <a:latin typeface="Bahnschrift" panose="020B0502040204020203" pitchFamily="34" charset="0"/>
              </a:rPr>
              <a:t>профессионального </a:t>
            </a:r>
            <a:r>
              <a:rPr lang="ru-RU" sz="3300" dirty="0">
                <a:latin typeface="Bahnschrift" panose="020B0502040204020203" pitchFamily="34" charset="0"/>
              </a:rPr>
              <a:t>развития к научно-методической и профессионально-творческой; </a:t>
            </a:r>
            <a:r>
              <a:rPr lang="ru-RU" sz="3300" dirty="0" smtClean="0">
                <a:latin typeface="Bahnschrift" panose="020B0502040204020203" pitchFamily="34" charset="0"/>
              </a:rPr>
              <a:t>удовлетворенность учителей своей деятельностью; </a:t>
            </a:r>
            <a:r>
              <a:rPr lang="ru-RU" sz="3300" dirty="0">
                <a:latin typeface="Bahnschrift" panose="020B0502040204020203" pitchFamily="34" charset="0"/>
              </a:rPr>
              <a:t>позитивные изменения в результатах профессиональной деятельности; удовлетворенность педагогического коллектива и родителей работой </a:t>
            </a:r>
            <a:r>
              <a:rPr lang="ru-RU" sz="3300" dirty="0" err="1">
                <a:latin typeface="Bahnschrift" panose="020B0502040204020203" pitchFamily="34" charset="0"/>
              </a:rPr>
              <a:t>ПМПк</a:t>
            </a:r>
            <a:r>
              <a:rPr lang="ru-RU" sz="3300" dirty="0">
                <a:latin typeface="Bahnschrift" panose="020B0502040204020203" pitchFamily="34" charset="0"/>
              </a:rPr>
              <a:t>; позитивная динамика в развитии </a:t>
            </a:r>
            <a:r>
              <a:rPr lang="ru-RU" sz="3300" dirty="0" smtClean="0">
                <a:latin typeface="Bahnschrift" panose="020B0502040204020203" pitchFamily="34" charset="0"/>
              </a:rPr>
              <a:t>инклюзивной образовательной среды)</a:t>
            </a:r>
            <a:endParaRPr lang="ru-RU" sz="33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06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2960" y="3955983"/>
            <a:ext cx="10149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j-lt"/>
                <a:hlinkClick r:id="rId3"/>
              </a:rPr>
              <a:t>Сайт:</a:t>
            </a:r>
          </a:p>
          <a:p>
            <a:r>
              <a:rPr lang="ru-RU" sz="2400" dirty="0" smtClean="0">
                <a:latin typeface="+mj-lt"/>
                <a:hlinkClick r:id="rId3"/>
              </a:rPr>
              <a:t>Главная </a:t>
            </a:r>
            <a:r>
              <a:rPr lang="ru-RU" sz="2400" dirty="0">
                <a:latin typeface="+mj-lt"/>
                <a:hlinkClick r:id="rId3"/>
              </a:rPr>
              <a:t>| Тифлопедагог Ольга Чеботарёва (</a:t>
            </a:r>
            <a:r>
              <a:rPr lang="en-US" sz="2400" dirty="0" err="1">
                <a:latin typeface="+mj-lt"/>
                <a:hlinkClick r:id="rId3"/>
              </a:rPr>
              <a:t>xn</a:t>
            </a:r>
            <a:r>
              <a:rPr lang="en-US" sz="2400" dirty="0">
                <a:latin typeface="+mj-lt"/>
                <a:hlinkClick r:id="rId3"/>
              </a:rPr>
              <a:t>--89-6kcmadgx1a4aeh9a3a.xn--p1ai)</a:t>
            </a:r>
            <a:r>
              <a:rPr lang="en-US" sz="2400" dirty="0" smtClean="0">
                <a:latin typeface="+mj-lt"/>
              </a:rPr>
              <a:t> </a:t>
            </a:r>
          </a:p>
          <a:p>
            <a:endParaRPr lang="ru-RU" sz="2400" dirty="0" smtClean="0">
              <a:latin typeface="+mj-lt"/>
            </a:endParaRPr>
          </a:p>
          <a:p>
            <a:r>
              <a:rPr lang="ru-RU" sz="2400" b="1" dirty="0" smtClean="0">
                <a:latin typeface="+mj-lt"/>
              </a:rPr>
              <a:t>Е-</a:t>
            </a:r>
            <a:r>
              <a:rPr lang="en-US" sz="2400" b="1" dirty="0" smtClean="0">
                <a:latin typeface="+mj-lt"/>
              </a:rPr>
              <a:t>mail-ochebotareva@mail.ru</a:t>
            </a:r>
            <a:endParaRPr lang="ru-RU" sz="2800" b="1" dirty="0">
              <a:latin typeface="+mj-lt"/>
            </a:endParaRPr>
          </a:p>
        </p:txBody>
      </p:sp>
      <p:pic>
        <p:nvPicPr>
          <p:cNvPr id="1028" name="Picture 4" descr="http://qrcoder.ru/code/?https%3A%2F%2Fwww.xn--89-6kcmadgx1a4aeh9a3a.xn--p1ai%2F&amp;4&amp;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829" y="1556951"/>
            <a:ext cx="2324891" cy="232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69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1367</TotalTime>
  <Words>762</Words>
  <Application>Microsoft Office PowerPoint</Application>
  <PresentationFormat>Широкоэкранный</PresentationFormat>
  <Paragraphs>27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Bahnschrift</vt:lpstr>
      <vt:lpstr>Bahnschrift SemiBold SemiConden</vt:lpstr>
      <vt:lpstr>Calibri</vt:lpstr>
      <vt:lpstr>Calibri Light</vt:lpstr>
      <vt:lpstr>Тема Office</vt:lpstr>
      <vt:lpstr>«Повышение педагогической компетенции учителя в процессе создания инклюзивной образовательной среды в образовательном учреждении»</vt:lpstr>
      <vt:lpstr>«Принципы педагогической модели повышения компетентности педагогов в процессе создания инклюзивной образовательной среды»</vt:lpstr>
      <vt:lpstr>«Ведущий принцип инклюзивной образовательной среды»</vt:lpstr>
      <vt:lpstr>«Ведущие характеристики инклюзивной образовательной среды (по исследованиям Н.Н. Малофеева, Н.Д. Шматко, Е.Л. Гончаровой, О.С. Никольской, О.И. Кукушкиной, Т.Г.Зубаревой )</vt:lpstr>
      <vt:lpstr>«Ведущие характеристики инклюзивной образовательной среды»</vt:lpstr>
      <vt:lpstr>«Ведущие характеристики инклюзивной образовательной среды»</vt:lpstr>
      <vt:lpstr>«Ведущие характеристики инклюзивной образовательной среды»</vt:lpstr>
      <vt:lpstr>«Ведущие характеристики инклюзивной образовательной среды»</vt:lpstr>
      <vt:lpstr>«Ведущие характеристики инклюзивной образовательной среды»</vt:lpstr>
      <vt:lpstr>«Ведущие характеристики инклюзивной образовательной среды»</vt:lpstr>
      <vt:lpstr>«Показатели результативности»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HP</cp:lastModifiedBy>
  <cp:revision>18</cp:revision>
  <dcterms:created xsi:type="dcterms:W3CDTF">2020-08-26T12:06:04Z</dcterms:created>
  <dcterms:modified xsi:type="dcterms:W3CDTF">2022-06-22T03:17:53Z</dcterms:modified>
</cp:coreProperties>
</file>