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0" r:id="rId3"/>
    <p:sldId id="268" r:id="rId4"/>
    <p:sldId id="269" r:id="rId5"/>
    <p:sldId id="271" r:id="rId6"/>
    <p:sldId id="270" r:id="rId7"/>
    <p:sldId id="273" r:id="rId8"/>
    <p:sldId id="274" r:id="rId9"/>
    <p:sldId id="279" r:id="rId10"/>
    <p:sldId id="280"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User" initials="U"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66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720" y="6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E1280298-70A0-4661-A0F8-1CD6E505FC93}" type="datetimeFigureOut">
              <a:rPr lang="ru-RU" smtClean="0"/>
              <a:pPr/>
              <a:t>15.11.2020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B2BDC33-9053-4775-B0E8-CC2FF7C27988}" type="slidenum">
              <a:rPr lang="ru-RU" smtClean="0"/>
              <a:pPr/>
              <a:t>‹#›</a:t>
            </a:fld>
            <a:endParaRPr lang="ru-RU"/>
          </a:p>
        </p:txBody>
      </p:sp>
    </p:spTree>
    <p:extLst>
      <p:ext uri="{BB962C8B-B14F-4D97-AF65-F5344CB8AC3E}">
        <p14:creationId xmlns:p14="http://schemas.microsoft.com/office/powerpoint/2010/main" val="831921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E1280298-70A0-4661-A0F8-1CD6E505FC93}" type="datetimeFigureOut">
              <a:rPr lang="ru-RU" smtClean="0"/>
              <a:pPr/>
              <a:t>15.11.2020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B2BDC33-9053-4775-B0E8-CC2FF7C27988}" type="slidenum">
              <a:rPr lang="ru-RU" smtClean="0"/>
              <a:pPr/>
              <a:t>‹#›</a:t>
            </a:fld>
            <a:endParaRPr lang="ru-RU"/>
          </a:p>
        </p:txBody>
      </p:sp>
    </p:spTree>
    <p:extLst>
      <p:ext uri="{BB962C8B-B14F-4D97-AF65-F5344CB8AC3E}">
        <p14:creationId xmlns:p14="http://schemas.microsoft.com/office/powerpoint/2010/main" val="5251991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E1280298-70A0-4661-A0F8-1CD6E505FC93}" type="datetimeFigureOut">
              <a:rPr lang="ru-RU" smtClean="0"/>
              <a:pPr/>
              <a:t>15.11.2020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B2BDC33-9053-4775-B0E8-CC2FF7C27988}" type="slidenum">
              <a:rPr lang="ru-RU" smtClean="0"/>
              <a:pPr/>
              <a:t>‹#›</a:t>
            </a:fld>
            <a:endParaRPr lang="ru-RU"/>
          </a:p>
        </p:txBody>
      </p:sp>
    </p:spTree>
    <p:extLst>
      <p:ext uri="{BB962C8B-B14F-4D97-AF65-F5344CB8AC3E}">
        <p14:creationId xmlns:p14="http://schemas.microsoft.com/office/powerpoint/2010/main" val="1294562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E1280298-70A0-4661-A0F8-1CD6E505FC93}" type="datetimeFigureOut">
              <a:rPr lang="ru-RU" smtClean="0"/>
              <a:pPr/>
              <a:t>15.11.2020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B2BDC33-9053-4775-B0E8-CC2FF7C27988}" type="slidenum">
              <a:rPr lang="ru-RU" smtClean="0"/>
              <a:pPr/>
              <a:t>‹#›</a:t>
            </a:fld>
            <a:endParaRPr lang="ru-RU"/>
          </a:p>
        </p:txBody>
      </p:sp>
    </p:spTree>
    <p:extLst>
      <p:ext uri="{BB962C8B-B14F-4D97-AF65-F5344CB8AC3E}">
        <p14:creationId xmlns:p14="http://schemas.microsoft.com/office/powerpoint/2010/main" val="16658662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E1280298-70A0-4661-A0F8-1CD6E505FC93}" type="datetimeFigureOut">
              <a:rPr lang="ru-RU" smtClean="0"/>
              <a:pPr/>
              <a:t>15.11.2020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B2BDC33-9053-4775-B0E8-CC2FF7C27988}" type="slidenum">
              <a:rPr lang="ru-RU" smtClean="0"/>
              <a:pPr/>
              <a:t>‹#›</a:t>
            </a:fld>
            <a:endParaRPr lang="ru-RU"/>
          </a:p>
        </p:txBody>
      </p:sp>
    </p:spTree>
    <p:extLst>
      <p:ext uri="{BB962C8B-B14F-4D97-AF65-F5344CB8AC3E}">
        <p14:creationId xmlns:p14="http://schemas.microsoft.com/office/powerpoint/2010/main" val="1118874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E1280298-70A0-4661-A0F8-1CD6E505FC93}" type="datetimeFigureOut">
              <a:rPr lang="ru-RU" smtClean="0"/>
              <a:pPr/>
              <a:t>15.11.2020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B2BDC33-9053-4775-B0E8-CC2FF7C27988}" type="slidenum">
              <a:rPr lang="ru-RU" smtClean="0"/>
              <a:pPr/>
              <a:t>‹#›</a:t>
            </a:fld>
            <a:endParaRPr lang="ru-RU"/>
          </a:p>
        </p:txBody>
      </p:sp>
    </p:spTree>
    <p:extLst>
      <p:ext uri="{BB962C8B-B14F-4D97-AF65-F5344CB8AC3E}">
        <p14:creationId xmlns:p14="http://schemas.microsoft.com/office/powerpoint/2010/main" val="21630921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E1280298-70A0-4661-A0F8-1CD6E505FC93}" type="datetimeFigureOut">
              <a:rPr lang="ru-RU" smtClean="0"/>
              <a:pPr/>
              <a:t>15.11.2020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B2BDC33-9053-4775-B0E8-CC2FF7C27988}" type="slidenum">
              <a:rPr lang="ru-RU" smtClean="0"/>
              <a:pPr/>
              <a:t>‹#›</a:t>
            </a:fld>
            <a:endParaRPr lang="ru-RU"/>
          </a:p>
        </p:txBody>
      </p:sp>
    </p:spTree>
    <p:extLst>
      <p:ext uri="{BB962C8B-B14F-4D97-AF65-F5344CB8AC3E}">
        <p14:creationId xmlns:p14="http://schemas.microsoft.com/office/powerpoint/2010/main" val="13105401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E1280298-70A0-4661-A0F8-1CD6E505FC93}" type="datetimeFigureOut">
              <a:rPr lang="ru-RU" smtClean="0"/>
              <a:pPr/>
              <a:t>15.11.2020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B2BDC33-9053-4775-B0E8-CC2FF7C27988}" type="slidenum">
              <a:rPr lang="ru-RU" smtClean="0"/>
              <a:pPr/>
              <a:t>‹#›</a:t>
            </a:fld>
            <a:endParaRPr lang="ru-RU"/>
          </a:p>
        </p:txBody>
      </p:sp>
    </p:spTree>
    <p:extLst>
      <p:ext uri="{BB962C8B-B14F-4D97-AF65-F5344CB8AC3E}">
        <p14:creationId xmlns:p14="http://schemas.microsoft.com/office/powerpoint/2010/main" val="21361959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E1280298-70A0-4661-A0F8-1CD6E505FC93}" type="datetimeFigureOut">
              <a:rPr lang="ru-RU" smtClean="0"/>
              <a:pPr/>
              <a:t>15.11.2020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B2BDC33-9053-4775-B0E8-CC2FF7C27988}" type="slidenum">
              <a:rPr lang="ru-RU" smtClean="0"/>
              <a:pPr/>
              <a:t>‹#›</a:t>
            </a:fld>
            <a:endParaRPr lang="ru-RU"/>
          </a:p>
        </p:txBody>
      </p:sp>
    </p:spTree>
    <p:extLst>
      <p:ext uri="{BB962C8B-B14F-4D97-AF65-F5344CB8AC3E}">
        <p14:creationId xmlns:p14="http://schemas.microsoft.com/office/powerpoint/2010/main" val="38771959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E1280298-70A0-4661-A0F8-1CD6E505FC93}" type="datetimeFigureOut">
              <a:rPr lang="ru-RU" smtClean="0"/>
              <a:pPr/>
              <a:t>15.11.2020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B2BDC33-9053-4775-B0E8-CC2FF7C27988}" type="slidenum">
              <a:rPr lang="ru-RU" smtClean="0"/>
              <a:pPr/>
              <a:t>‹#›</a:t>
            </a:fld>
            <a:endParaRPr lang="ru-RU"/>
          </a:p>
        </p:txBody>
      </p:sp>
    </p:spTree>
    <p:extLst>
      <p:ext uri="{BB962C8B-B14F-4D97-AF65-F5344CB8AC3E}">
        <p14:creationId xmlns:p14="http://schemas.microsoft.com/office/powerpoint/2010/main" val="851461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E1280298-70A0-4661-A0F8-1CD6E505FC93}" type="datetimeFigureOut">
              <a:rPr lang="ru-RU" smtClean="0"/>
              <a:pPr/>
              <a:t>15.11.2020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B2BDC33-9053-4775-B0E8-CC2FF7C27988}" type="slidenum">
              <a:rPr lang="ru-RU" smtClean="0"/>
              <a:pPr/>
              <a:t>‹#›</a:t>
            </a:fld>
            <a:endParaRPr lang="ru-RU"/>
          </a:p>
        </p:txBody>
      </p:sp>
    </p:spTree>
    <p:extLst>
      <p:ext uri="{BB962C8B-B14F-4D97-AF65-F5344CB8AC3E}">
        <p14:creationId xmlns:p14="http://schemas.microsoft.com/office/powerpoint/2010/main" val="7653490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280298-70A0-4661-A0F8-1CD6E505FC93}" type="datetimeFigureOut">
              <a:rPr lang="ru-RU" smtClean="0"/>
              <a:pPr/>
              <a:t>15.11.2020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2BDC33-9053-4775-B0E8-CC2FF7C27988}" type="slidenum">
              <a:rPr lang="ru-RU" smtClean="0"/>
              <a:pPr/>
              <a:t>‹#›</a:t>
            </a:fld>
            <a:endParaRPr lang="ru-RU"/>
          </a:p>
        </p:txBody>
      </p:sp>
    </p:spTree>
    <p:extLst>
      <p:ext uri="{BB962C8B-B14F-4D97-AF65-F5344CB8AC3E}">
        <p14:creationId xmlns:p14="http://schemas.microsoft.com/office/powerpoint/2010/main" val="29855919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p:cNvPicPr/>
          <p:nvPr/>
        </p:nvPicPr>
        <p:blipFill>
          <a:blip r:embed="rId2" cstate="print">
            <a:extLst>
              <a:ext uri="{28A0092B-C50C-407E-A947-70E740481C1C}">
                <a14:useLocalDpi xmlns:a14="http://schemas.microsoft.com/office/drawing/2010/main" val="0"/>
              </a:ext>
            </a:extLst>
          </a:blip>
          <a:stretch>
            <a:fillRect/>
          </a:stretch>
        </p:blipFill>
        <p:spPr>
          <a:xfrm>
            <a:off x="-594360" y="-38417"/>
            <a:ext cx="10332720" cy="6934835"/>
          </a:xfrm>
          <a:prstGeom prst="rect">
            <a:avLst/>
          </a:prstGeom>
        </p:spPr>
      </p:pic>
      <p:sp>
        <p:nvSpPr>
          <p:cNvPr id="2" name="Заголовок 1"/>
          <p:cNvSpPr>
            <a:spLocks noGrp="1"/>
          </p:cNvSpPr>
          <p:nvPr>
            <p:ph type="ctrTitle"/>
          </p:nvPr>
        </p:nvSpPr>
        <p:spPr>
          <a:xfrm>
            <a:off x="4067944" y="1043295"/>
            <a:ext cx="4896544" cy="2160239"/>
          </a:xfrm>
        </p:spPr>
        <p:txBody>
          <a:bodyPr>
            <a:normAutofit fontScale="90000"/>
          </a:bodyPr>
          <a:lstStyle/>
          <a:p>
            <a:br>
              <a:rPr lang="ru-RU" sz="2000" b="1" i="1" dirty="0">
                <a:solidFill>
                  <a:srgbClr val="6600FF"/>
                </a:solidFill>
                <a:latin typeface="Times New Roman" pitchFamily="18" charset="0"/>
                <a:cs typeface="Times New Roman" pitchFamily="18" charset="0"/>
              </a:rPr>
            </a:br>
            <a:r>
              <a:rPr lang="ru-RU" sz="2000" b="1" i="1" dirty="0">
                <a:latin typeface="Times New Roman" pitchFamily="18" charset="0"/>
                <a:cs typeface="Times New Roman" pitchFamily="18" charset="0"/>
              </a:rPr>
              <a:t>Королёва Галина Владимировна, </a:t>
            </a:r>
            <a:br>
              <a:rPr lang="ru-RU" sz="2000" b="1" i="1" dirty="0">
                <a:latin typeface="Times New Roman" pitchFamily="18" charset="0"/>
                <a:cs typeface="Times New Roman" pitchFamily="18" charset="0"/>
              </a:rPr>
            </a:br>
            <a:r>
              <a:rPr lang="ru-RU" sz="2000" b="1" i="1" dirty="0">
                <a:latin typeface="Times New Roman" pitchFamily="18" charset="0"/>
                <a:cs typeface="Times New Roman" pitchFamily="18" charset="0"/>
              </a:rPr>
              <a:t>Педагог – психолог,</a:t>
            </a:r>
            <a:br>
              <a:rPr lang="ru-RU" sz="2000" b="1" i="1" dirty="0">
                <a:latin typeface="Times New Roman" pitchFamily="18" charset="0"/>
                <a:cs typeface="Times New Roman" pitchFamily="18" charset="0"/>
              </a:rPr>
            </a:br>
            <a:r>
              <a:rPr lang="ru-RU" sz="2000" b="1" i="1" dirty="0">
                <a:latin typeface="Times New Roman" pitchFamily="18" charset="0"/>
                <a:cs typeface="Times New Roman" pitchFamily="18" charset="0"/>
              </a:rPr>
              <a:t>МБДОУ № 223 «Детский сад общеразвивающего вида»</a:t>
            </a:r>
            <a:br>
              <a:rPr lang="ru-RU" sz="2000" b="1" i="1" dirty="0">
                <a:latin typeface="Times New Roman" pitchFamily="18" charset="0"/>
                <a:cs typeface="Times New Roman" pitchFamily="18" charset="0"/>
              </a:rPr>
            </a:br>
            <a:r>
              <a:rPr lang="ru-RU" sz="2000" b="1" i="1" dirty="0">
                <a:latin typeface="Times New Roman" pitchFamily="18" charset="0"/>
                <a:cs typeface="Times New Roman" pitchFamily="18" charset="0"/>
              </a:rPr>
              <a:t>г. Кемерово        </a:t>
            </a:r>
            <a:br>
              <a:rPr lang="ru-RU" sz="4000" b="1" i="1" dirty="0">
                <a:latin typeface="Times New Roman" pitchFamily="18" charset="0"/>
                <a:cs typeface="Times New Roman" pitchFamily="18" charset="0"/>
              </a:rPr>
            </a:br>
            <a:endParaRPr lang="ru-RU" sz="4000" b="1" i="1" dirty="0">
              <a:latin typeface="Times New Roman" pitchFamily="18" charset="0"/>
              <a:cs typeface="Times New Roman" pitchFamily="18" charset="0"/>
            </a:endParaRPr>
          </a:p>
        </p:txBody>
      </p:sp>
      <p:sp>
        <p:nvSpPr>
          <p:cNvPr id="3" name="Подзаголовок 2"/>
          <p:cNvSpPr>
            <a:spLocks noGrp="1"/>
          </p:cNvSpPr>
          <p:nvPr>
            <p:ph type="subTitle" idx="1"/>
          </p:nvPr>
        </p:nvSpPr>
        <p:spPr/>
        <p:txBody>
          <a:bodyPr>
            <a:normAutofit/>
          </a:bodyPr>
          <a:lstStyle/>
          <a:p>
            <a:r>
              <a:rPr lang="ru-RU" sz="2000" b="1" i="1" dirty="0">
                <a:solidFill>
                  <a:schemeClr val="tx1"/>
                </a:solidFill>
                <a:latin typeface="Times New Roman" pitchFamily="18" charset="0"/>
                <a:cs typeface="Times New Roman" pitchFamily="18" charset="0"/>
              </a:rPr>
              <a:t>Тема: Развитие эмоционального интеллекта детей старшего дошкольного возраста.</a:t>
            </a:r>
          </a:p>
        </p:txBody>
      </p:sp>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620688"/>
            <a:ext cx="3419872" cy="2564904"/>
          </a:xfrm>
          <a:prstGeom prst="rect">
            <a:avLst/>
          </a:prstGeom>
        </p:spPr>
      </p:pic>
    </p:spTree>
    <p:extLst>
      <p:ext uri="{BB962C8B-B14F-4D97-AF65-F5344CB8AC3E}">
        <p14:creationId xmlns:p14="http://schemas.microsoft.com/office/powerpoint/2010/main" val="6059675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0" y="116632"/>
            <a:ext cx="9144000" cy="6624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a:xfrm>
            <a:off x="457200" y="274638"/>
            <a:ext cx="8229600" cy="5242594"/>
          </a:xfrm>
        </p:spPr>
        <p:txBody>
          <a:bodyPr>
            <a:normAutofit fontScale="90000"/>
          </a:bodyPr>
          <a:lstStyle/>
          <a:p>
            <a:pPr algn="l"/>
            <a:r>
              <a:rPr lang="ru-RU" sz="3200" b="1" i="1" dirty="0">
                <a:solidFill>
                  <a:srgbClr val="FF00FF"/>
                </a:solidFill>
                <a:latin typeface="Times New Roman" pitchFamily="18" charset="0"/>
                <a:cs typeface="Times New Roman" pitchFamily="18" charset="0"/>
              </a:rPr>
              <a:t>		</a:t>
            </a:r>
            <a:br>
              <a:rPr lang="ru-RU" sz="3200" b="1" i="1" dirty="0">
                <a:solidFill>
                  <a:srgbClr val="FF00FF"/>
                </a:solidFill>
                <a:latin typeface="Times New Roman" pitchFamily="18" charset="0"/>
                <a:cs typeface="Times New Roman" pitchFamily="18" charset="0"/>
              </a:rPr>
            </a:br>
            <a:r>
              <a:rPr lang="ru-RU" sz="3200" b="1" i="1" dirty="0">
                <a:solidFill>
                  <a:srgbClr val="FF00FF"/>
                </a:solidFill>
                <a:latin typeface="Times New Roman" pitchFamily="18" charset="0"/>
                <a:cs typeface="Times New Roman" pitchFamily="18" charset="0"/>
              </a:rPr>
              <a:t>	</a:t>
            </a:r>
            <a:br>
              <a:rPr lang="ru-RU" sz="3200" b="1" i="1" dirty="0">
                <a:solidFill>
                  <a:srgbClr val="FF00FF"/>
                </a:solidFill>
                <a:latin typeface="Times New Roman" pitchFamily="18" charset="0"/>
                <a:cs typeface="Times New Roman" pitchFamily="18" charset="0"/>
              </a:rPr>
            </a:br>
            <a:r>
              <a:rPr lang="ru-RU" sz="3200" b="1" i="1" dirty="0">
                <a:solidFill>
                  <a:srgbClr val="FF00FF"/>
                </a:solidFill>
                <a:latin typeface="Times New Roman" pitchFamily="18" charset="0"/>
                <a:cs typeface="Times New Roman" pitchFamily="18" charset="0"/>
              </a:rPr>
              <a:t>	</a:t>
            </a:r>
            <a:br>
              <a:rPr lang="ru-RU" sz="3200" b="1" i="1" dirty="0">
                <a:solidFill>
                  <a:srgbClr val="FF00FF"/>
                </a:solidFill>
                <a:latin typeface="Times New Roman" pitchFamily="18" charset="0"/>
                <a:cs typeface="Times New Roman" pitchFamily="18" charset="0"/>
              </a:rPr>
            </a:br>
            <a:r>
              <a:rPr lang="ru-RU" sz="3200" b="1" i="1" dirty="0">
                <a:solidFill>
                  <a:srgbClr val="FF00FF"/>
                </a:solidFill>
                <a:latin typeface="Times New Roman" pitchFamily="18" charset="0"/>
                <a:cs typeface="Times New Roman" pitchFamily="18" charset="0"/>
              </a:rPr>
              <a:t>		</a:t>
            </a:r>
            <a:r>
              <a:rPr lang="ru-RU" sz="2200" b="1" i="1" u="sng" dirty="0">
                <a:latin typeface="Times New Roman" pitchFamily="18" charset="0"/>
                <a:cs typeface="Times New Roman" pitchFamily="18" charset="0"/>
              </a:rPr>
              <a:t>Актуальность программы.</a:t>
            </a:r>
            <a:br>
              <a:rPr lang="ru-RU" sz="2200" b="1" i="1" u="sng" dirty="0">
                <a:latin typeface="Times New Roman" pitchFamily="18" charset="0"/>
                <a:cs typeface="Times New Roman" pitchFamily="18" charset="0"/>
              </a:rPr>
            </a:br>
            <a:r>
              <a:rPr lang="ru-RU" sz="2200" b="1" i="1" dirty="0">
                <a:solidFill>
                  <a:srgbClr val="FF00FF"/>
                </a:solidFill>
                <a:latin typeface="Times New Roman" pitchFamily="18" charset="0"/>
                <a:cs typeface="Times New Roman" pitchFamily="18" charset="0"/>
              </a:rPr>
              <a:t>	</a:t>
            </a:r>
            <a:r>
              <a:rPr lang="ru-RU" sz="2200" dirty="0">
                <a:solidFill>
                  <a:srgbClr val="000000"/>
                </a:solidFill>
                <a:effectLst/>
                <a:latin typeface="Times New Roman" panose="02020603050405020304" pitchFamily="18" charset="0"/>
                <a:ea typeface="Times New Roman" panose="02020603050405020304" pitchFamily="18" charset="0"/>
              </a:rPr>
              <a:t>Современная психология затрагивает широкий спектр проблем, но более остро стоит вопрос о социализации. В процессе социализации формируются общественные и межличностные отношения, создаются важные социальные институты. Однако, на сегодняшний день по ряду причин социализация является проблемной областью психологии и вызывает трудности у современных людей. Знаменитый советский психолог, основатель исследовательской традиции Л.С. Выготский, внесший важный вклад в развитие отечественной науки и общества, также занимался этим вопросом. И здесь особое внимание он акцентировал на проблеме социализации детей дошкольного возраста, отмечая важность первых лет жизни человека, которые составляют фундамент для становления человека как личности.</a:t>
            </a:r>
            <a:br>
              <a:rPr lang="ru-RU" sz="2200" dirty="0">
                <a:solidFill>
                  <a:srgbClr val="000000"/>
                </a:solidFill>
                <a:effectLst/>
                <a:latin typeface="Times New Roman" panose="02020603050405020304" pitchFamily="18" charset="0"/>
                <a:ea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Как только ребенок научится выражать эмоции и управлять ими, он сможет строить эффективные взаимоотношения с окружающими людьми. И высшая ступень эмоционального интеллекта – управление этим взаимодействием. </a:t>
            </a:r>
            <a:br>
              <a:rPr lang="ru-RU" sz="2200" dirty="0">
                <a:effectLst/>
                <a:latin typeface="Calibri" panose="020F0502020204030204" pitchFamily="34" charset="0"/>
                <a:ea typeface="Times New Roman" panose="02020603050405020304" pitchFamily="18" charset="0"/>
                <a:cs typeface="Times New Roman" panose="02020603050405020304" pitchFamily="18" charset="0"/>
              </a:rPr>
            </a:br>
            <a:br>
              <a:rPr lang="ru-RU" sz="2200" dirty="0">
                <a:solidFill>
                  <a:srgbClr val="FF00FF"/>
                </a:solidFill>
                <a:latin typeface="Times New Roman" pitchFamily="18" charset="0"/>
                <a:cs typeface="Times New Roman" pitchFamily="18" charset="0"/>
              </a:rPr>
            </a:br>
            <a:br>
              <a:rPr lang="ru-RU" sz="2200" b="1" i="1" dirty="0">
                <a:solidFill>
                  <a:srgbClr val="FF00FF"/>
                </a:solidFill>
                <a:latin typeface="Times New Roman" pitchFamily="18" charset="0"/>
                <a:cs typeface="Times New Roman" pitchFamily="18" charset="0"/>
              </a:rPr>
            </a:br>
            <a:endParaRPr lang="ru-RU" sz="2200" b="1" i="1" dirty="0">
              <a:solidFill>
                <a:srgbClr val="FF00FF"/>
              </a:solidFill>
              <a:latin typeface="Times New Roman" pitchFamily="18" charset="0"/>
              <a:cs typeface="Times New Roman" pitchFamily="18" charset="0"/>
            </a:endParaRPr>
          </a:p>
        </p:txBody>
      </p:sp>
    </p:spTree>
    <p:extLst>
      <p:ext uri="{BB962C8B-B14F-4D97-AF65-F5344CB8AC3E}">
        <p14:creationId xmlns:p14="http://schemas.microsoft.com/office/powerpoint/2010/main" val="30132569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0" y="116632"/>
            <a:ext cx="9144000" cy="6624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a:xfrm>
            <a:off x="457200" y="274638"/>
            <a:ext cx="8229600" cy="5242594"/>
          </a:xfrm>
        </p:spPr>
        <p:txBody>
          <a:bodyPr>
            <a:normAutofit fontScale="90000"/>
          </a:bodyPr>
          <a:lstStyle/>
          <a:p>
            <a:pPr algn="l">
              <a:lnSpc>
                <a:spcPct val="150000"/>
              </a:lnSpc>
            </a:pPr>
            <a:r>
              <a:rPr lang="ru-RU" sz="2000" b="1" i="1" dirty="0">
                <a:solidFill>
                  <a:srgbClr val="FF00FF"/>
                </a:solidFill>
                <a:latin typeface="Times New Roman" pitchFamily="18" charset="0"/>
                <a:cs typeface="Times New Roman" pitchFamily="18" charset="0"/>
              </a:rPr>
              <a:t>	</a:t>
            </a:r>
            <a:br>
              <a:rPr lang="ru-RU" sz="2000" b="1" i="1" dirty="0">
                <a:solidFill>
                  <a:srgbClr val="FF00FF"/>
                </a:solidFill>
                <a:latin typeface="Times New Roman" pitchFamily="18" charset="0"/>
                <a:cs typeface="Times New Roman" pitchFamily="18" charset="0"/>
              </a:rPr>
            </a:br>
            <a:br>
              <a:rPr lang="ru-RU" sz="2000" b="1" i="1" dirty="0">
                <a:solidFill>
                  <a:srgbClr val="FF00FF"/>
                </a:solidFill>
                <a:latin typeface="Times New Roman" pitchFamily="18" charset="0"/>
                <a:cs typeface="Times New Roman" pitchFamily="18" charset="0"/>
              </a:rPr>
            </a:br>
            <a:r>
              <a:rPr lang="ru-RU" sz="2000" b="1" i="1" dirty="0">
                <a:solidFill>
                  <a:srgbClr val="FF00FF"/>
                </a:solidFill>
                <a:latin typeface="Times New Roman" pitchFamily="18" charset="0"/>
                <a:cs typeface="Times New Roman" pitchFamily="18" charset="0"/>
              </a:rPr>
              <a:t>	</a:t>
            </a:r>
            <a:br>
              <a:rPr lang="ru-RU" sz="2000" b="1" i="1" dirty="0">
                <a:solidFill>
                  <a:srgbClr val="FF00FF"/>
                </a:solidFill>
                <a:latin typeface="Times New Roman" pitchFamily="18" charset="0"/>
                <a:cs typeface="Times New Roman" pitchFamily="18" charset="0"/>
              </a:rPr>
            </a:br>
            <a:r>
              <a:rPr lang="ru-RU" sz="2000" b="1" i="1" dirty="0">
                <a:solidFill>
                  <a:srgbClr val="FF00FF"/>
                </a:solidFill>
                <a:latin typeface="Times New Roman" pitchFamily="18" charset="0"/>
                <a:cs typeface="Times New Roman" pitchFamily="18" charset="0"/>
              </a:rPr>
              <a:t>	</a:t>
            </a:r>
            <a:r>
              <a:rPr lang="ru-RU" sz="2200" b="1" i="1" u="sng" dirty="0">
                <a:latin typeface="Times New Roman" pitchFamily="18" charset="0"/>
                <a:cs typeface="Times New Roman" pitchFamily="18" charset="0"/>
              </a:rPr>
              <a:t>Цель программы:</a:t>
            </a:r>
            <a:br>
              <a:rPr lang="ru-RU" sz="2200" b="1" i="1" u="sng" dirty="0">
                <a:latin typeface="Times New Roman" pitchFamily="18" charset="0"/>
                <a:cs typeface="Times New Roman" pitchFamily="18" charset="0"/>
              </a:rPr>
            </a:br>
            <a:r>
              <a:rPr lang="ru-RU" sz="2200" b="1" i="1" dirty="0">
                <a:latin typeface="Times New Roman" pitchFamily="18" charset="0"/>
                <a:cs typeface="Times New Roman" pitchFamily="18" charset="0"/>
              </a:rPr>
              <a:t>	Формирование эмоционального интеллекта дошкольника как условие успешной социализации ребёнка в окружающем мире.</a:t>
            </a:r>
            <a:br>
              <a:rPr lang="ru-RU" sz="2200" b="1" i="1" dirty="0">
                <a:latin typeface="Times New Roman" pitchFamily="18" charset="0"/>
                <a:cs typeface="Times New Roman" pitchFamily="18" charset="0"/>
              </a:rPr>
            </a:br>
            <a:r>
              <a:rPr lang="ru-RU" sz="2200" b="1" i="1" dirty="0">
                <a:latin typeface="Times New Roman" pitchFamily="18" charset="0"/>
                <a:cs typeface="Times New Roman" pitchFamily="18" charset="0"/>
              </a:rPr>
              <a:t>	</a:t>
            </a:r>
            <a:r>
              <a:rPr lang="ru-RU" sz="2200" b="1" i="1" u="sng" dirty="0">
                <a:latin typeface="Times New Roman" pitchFamily="18" charset="0"/>
                <a:cs typeface="Times New Roman" pitchFamily="18" charset="0"/>
              </a:rPr>
              <a:t>Задачи:</a:t>
            </a:r>
            <a:br>
              <a:rPr lang="ru-RU" sz="2200" b="1" i="1" dirty="0">
                <a:latin typeface="Times New Roman" pitchFamily="18" charset="0"/>
                <a:cs typeface="Times New Roman" pitchFamily="18" charset="0"/>
              </a:rPr>
            </a:br>
            <a:r>
              <a:rPr lang="ru-RU" sz="2200" b="1" i="1" dirty="0">
                <a:effectLst/>
                <a:latin typeface="Times New Roman" panose="02020603050405020304" pitchFamily="18" charset="0"/>
                <a:ea typeface="Times New Roman" panose="02020603050405020304" pitchFamily="18" charset="0"/>
              </a:rPr>
              <a:t>1. Способствовать развитию процесса самопознания ребёнка.</a:t>
            </a:r>
            <a:br>
              <a:rPr lang="ru-RU" sz="2200" b="1" i="1" dirty="0">
                <a:effectLst/>
                <a:latin typeface="Times New Roman" panose="02020603050405020304" pitchFamily="18" charset="0"/>
                <a:ea typeface="Times New Roman" panose="02020603050405020304" pitchFamily="18" charset="0"/>
              </a:rPr>
            </a:br>
            <a:r>
              <a:rPr lang="ru-RU" sz="2200" b="1" i="1" dirty="0">
                <a:effectLst/>
                <a:latin typeface="Times New Roman" panose="02020603050405020304" pitchFamily="18" charset="0"/>
                <a:ea typeface="Times New Roman" panose="02020603050405020304" pitchFamily="18" charset="0"/>
              </a:rPr>
              <a:t>2. Способствовать развитию принятия собственной индивидуальности ребёнком.</a:t>
            </a:r>
            <a:br>
              <a:rPr lang="ru-RU" sz="2200" b="1" i="1" dirty="0">
                <a:effectLst/>
                <a:latin typeface="Times New Roman" panose="02020603050405020304" pitchFamily="18" charset="0"/>
                <a:ea typeface="Times New Roman" panose="02020603050405020304" pitchFamily="18" charset="0"/>
              </a:rPr>
            </a:br>
            <a:r>
              <a:rPr lang="ru-RU" sz="2200" b="1" i="1" dirty="0">
                <a:effectLst/>
                <a:latin typeface="Times New Roman" panose="02020603050405020304" pitchFamily="18" charset="0"/>
                <a:ea typeface="Times New Roman" panose="02020603050405020304" pitchFamily="18" charset="0"/>
              </a:rPr>
              <a:t>3. Помочь ребёнку в познании эмоциональных состояний.</a:t>
            </a:r>
            <a:br>
              <a:rPr lang="ru-RU" sz="2200" b="1" i="1" dirty="0">
                <a:effectLst/>
                <a:latin typeface="Times New Roman" panose="02020603050405020304" pitchFamily="18" charset="0"/>
                <a:ea typeface="Times New Roman" panose="02020603050405020304" pitchFamily="18" charset="0"/>
              </a:rPr>
            </a:br>
            <a:r>
              <a:rPr lang="ru-RU" sz="2200" b="1" i="1" dirty="0">
                <a:effectLst/>
                <a:latin typeface="Times New Roman" panose="02020603050405020304" pitchFamily="18" charset="0"/>
                <a:ea typeface="Times New Roman" panose="02020603050405020304" pitchFamily="18" charset="0"/>
              </a:rPr>
              <a:t>4. Пополнять активный словарный запас ребёнка словесными обозначениями эмоций.</a:t>
            </a:r>
            <a:br>
              <a:rPr lang="ru-RU" sz="2200" b="1" i="1" dirty="0">
                <a:effectLst/>
                <a:latin typeface="Times New Roman" panose="02020603050405020304" pitchFamily="18" charset="0"/>
                <a:ea typeface="Times New Roman" panose="02020603050405020304" pitchFamily="18" charset="0"/>
              </a:rPr>
            </a:br>
            <a:r>
              <a:rPr lang="ru-RU" sz="2200" b="1" i="1" dirty="0">
                <a:effectLst/>
                <a:latin typeface="Times New Roman" panose="02020603050405020304" pitchFamily="18" charset="0"/>
                <a:ea typeface="Times New Roman" panose="02020603050405020304" pitchFamily="18" charset="0"/>
              </a:rPr>
              <a:t>5. Развивать навыки адекватного социального поведения у детей.</a:t>
            </a:r>
            <a:br>
              <a:rPr lang="ru-RU" sz="2200" b="1" i="1" dirty="0">
                <a:effectLst/>
                <a:latin typeface="Times New Roman" panose="02020603050405020304" pitchFamily="18" charset="0"/>
                <a:ea typeface="Times New Roman" panose="02020603050405020304" pitchFamily="18" charset="0"/>
              </a:rPr>
            </a:br>
            <a:r>
              <a:rPr lang="ru-RU" sz="2200" b="1" i="1" dirty="0">
                <a:effectLst/>
                <a:latin typeface="Times New Roman" panose="02020603050405020304" pitchFamily="18" charset="0"/>
                <a:ea typeface="Times New Roman" panose="02020603050405020304" pitchFamily="18" charset="0"/>
              </a:rPr>
              <a:t>6. Развивать понимание принадлежности ребёнком себя к той или иной социальной группе.</a:t>
            </a:r>
            <a:br>
              <a:rPr lang="ru-RU" sz="2200" b="1" i="1" dirty="0">
                <a:effectLst/>
                <a:latin typeface="Times New Roman" panose="02020603050405020304" pitchFamily="18" charset="0"/>
                <a:ea typeface="Times New Roman" panose="02020603050405020304" pitchFamily="18" charset="0"/>
              </a:rPr>
            </a:br>
            <a:endParaRPr lang="ru-RU" sz="2200" b="1" i="1" dirty="0">
              <a:latin typeface="Times New Roman" pitchFamily="18" charset="0"/>
              <a:cs typeface="Times New Roman" pitchFamily="18" charset="0"/>
            </a:endParaRPr>
          </a:p>
        </p:txBody>
      </p:sp>
    </p:spTree>
    <p:extLst>
      <p:ext uri="{BB962C8B-B14F-4D97-AF65-F5344CB8AC3E}">
        <p14:creationId xmlns:p14="http://schemas.microsoft.com/office/powerpoint/2010/main" val="19076884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624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a:xfrm>
            <a:off x="457200" y="274638"/>
            <a:ext cx="8229600" cy="5242594"/>
          </a:xfrm>
        </p:spPr>
        <p:txBody>
          <a:bodyPr>
            <a:normAutofit fontScale="90000"/>
          </a:bodyPr>
          <a:lstStyle/>
          <a:p>
            <a:pPr indent="190500" algn="l">
              <a:lnSpc>
                <a:spcPct val="150000"/>
              </a:lnSpc>
            </a:pPr>
            <a:br>
              <a:rPr lang="ru-RU" sz="2000" b="1" i="1" dirty="0">
                <a:solidFill>
                  <a:srgbClr val="FF00FF"/>
                </a:solidFill>
                <a:latin typeface="Times New Roman" pitchFamily="18" charset="0"/>
                <a:cs typeface="Times New Roman" pitchFamily="18" charset="0"/>
              </a:rPr>
            </a:br>
            <a:r>
              <a:rPr lang="ru-RU" sz="2200" b="1" i="1" u="sng" dirty="0">
                <a:latin typeface="Times New Roman" pitchFamily="18" charset="0"/>
                <a:cs typeface="Times New Roman" pitchFamily="18" charset="0"/>
              </a:rPr>
              <a:t>Психологическое сопровождение.</a:t>
            </a:r>
            <a:br>
              <a:rPr lang="ru-RU" sz="2200" b="1" i="1" u="sng" dirty="0">
                <a:latin typeface="Times New Roman" pitchFamily="18" charset="0"/>
                <a:cs typeface="Times New Roman" pitchFamily="18" charset="0"/>
              </a:rPr>
            </a:br>
            <a:r>
              <a:rPr lang="ru-RU" sz="2000" b="1" i="1" dirty="0">
                <a:effectLst/>
                <a:latin typeface="Times New Roman" panose="02020603050405020304" pitchFamily="18" charset="0"/>
                <a:ea typeface="Times New Roman" panose="02020603050405020304" pitchFamily="18" charset="0"/>
              </a:rPr>
              <a:t>- создание ситуации безопасности, доверия;</a:t>
            </a:r>
            <a:br>
              <a:rPr lang="ru-RU" sz="2000" b="1" i="1" dirty="0">
                <a:effectLst/>
                <a:latin typeface="Times New Roman" panose="02020603050405020304" pitchFamily="18" charset="0"/>
                <a:ea typeface="Times New Roman" panose="02020603050405020304" pitchFamily="18" charset="0"/>
              </a:rPr>
            </a:br>
            <a:r>
              <a:rPr lang="ru-RU" sz="2000" b="1" i="1" dirty="0">
                <a:effectLst/>
                <a:latin typeface="Times New Roman" panose="02020603050405020304" pitchFamily="18" charset="0"/>
                <a:ea typeface="Times New Roman" panose="02020603050405020304" pitchFamily="18" charset="0"/>
              </a:rPr>
              <a:t>- поддержка ребенка в ситуации неудачи; </a:t>
            </a:r>
            <a:br>
              <a:rPr lang="ru-RU" sz="2000" b="1" i="1" dirty="0">
                <a:effectLst/>
                <a:latin typeface="Times New Roman" panose="02020603050405020304" pitchFamily="18" charset="0"/>
                <a:ea typeface="Times New Roman" panose="02020603050405020304" pitchFamily="18" charset="0"/>
              </a:rPr>
            </a:br>
            <a:r>
              <a:rPr lang="ru-RU" sz="2000" b="1" i="1" dirty="0">
                <a:effectLst/>
                <a:latin typeface="Times New Roman" panose="02020603050405020304" pitchFamily="18" charset="0"/>
                <a:ea typeface="Times New Roman" panose="02020603050405020304" pitchFamily="18" charset="0"/>
              </a:rPr>
              <a:t>- одобрение поведения, создание ситуации успеха;</a:t>
            </a:r>
            <a:br>
              <a:rPr lang="ru-RU" sz="2000" b="1" i="1" dirty="0">
                <a:effectLst/>
                <a:latin typeface="Times New Roman" panose="02020603050405020304" pitchFamily="18" charset="0"/>
                <a:ea typeface="Times New Roman" panose="02020603050405020304" pitchFamily="18" charset="0"/>
              </a:rPr>
            </a:br>
            <a:r>
              <a:rPr lang="ru-RU" sz="2000" b="1" i="1" dirty="0">
                <a:effectLst/>
                <a:latin typeface="Times New Roman" panose="02020603050405020304" pitchFamily="18" charset="0"/>
                <a:ea typeface="Times New Roman" panose="02020603050405020304" pitchFamily="18" charset="0"/>
              </a:rPr>
              <a:t>- поощрение, комплимент;</a:t>
            </a:r>
            <a:br>
              <a:rPr lang="ru-RU" sz="2000" b="1" i="1" dirty="0">
                <a:effectLst/>
                <a:latin typeface="Times New Roman" panose="02020603050405020304" pitchFamily="18" charset="0"/>
                <a:ea typeface="Times New Roman" panose="02020603050405020304" pitchFamily="18" charset="0"/>
              </a:rPr>
            </a:br>
            <a:r>
              <a:rPr lang="ru-RU" sz="2000" b="1" i="1" dirty="0">
                <a:effectLst/>
                <a:latin typeface="Times New Roman" panose="02020603050405020304" pitchFamily="18" charset="0"/>
                <a:ea typeface="Times New Roman" panose="02020603050405020304" pitchFamily="18" charset="0"/>
              </a:rPr>
              <a:t>- анализ игровой ситуации; </a:t>
            </a:r>
            <a:br>
              <a:rPr lang="ru-RU" sz="2000" b="1" i="1" dirty="0">
                <a:effectLst/>
                <a:latin typeface="Times New Roman" panose="02020603050405020304" pitchFamily="18" charset="0"/>
                <a:ea typeface="Times New Roman" panose="02020603050405020304" pitchFamily="18" charset="0"/>
              </a:rPr>
            </a:br>
            <a:r>
              <a:rPr lang="ru-RU" sz="2000" b="1" i="1" dirty="0">
                <a:latin typeface="Times New Roman" panose="02020603050405020304" pitchFamily="18" charset="0"/>
                <a:ea typeface="Times New Roman" panose="02020603050405020304" pitchFamily="18" charset="0"/>
              </a:rPr>
              <a:t>- </a:t>
            </a:r>
            <a:r>
              <a:rPr lang="ru-RU" sz="2000" b="1" i="1" dirty="0">
                <a:effectLst/>
                <a:latin typeface="Times New Roman" panose="02020603050405020304" pitchFamily="18" charset="0"/>
                <a:ea typeface="Times New Roman" panose="02020603050405020304" pitchFamily="18" charset="0"/>
              </a:rPr>
              <a:t>обмен мнениями, рефлексия, занятия;</a:t>
            </a:r>
            <a:br>
              <a:rPr lang="ru-RU" sz="2000" b="1" i="1" dirty="0">
                <a:effectLst/>
                <a:latin typeface="Times New Roman" panose="02020603050405020304" pitchFamily="18" charset="0"/>
                <a:ea typeface="Times New Roman" panose="02020603050405020304" pitchFamily="18" charset="0"/>
              </a:rPr>
            </a:br>
            <a:r>
              <a:rPr lang="ru-RU" sz="2000" b="1" i="1" dirty="0">
                <a:effectLst/>
                <a:latin typeface="Times New Roman" panose="02020603050405020304" pitchFamily="18" charset="0"/>
                <a:ea typeface="Times New Roman" panose="02020603050405020304" pitchFamily="18" charset="0"/>
              </a:rPr>
              <a:t>- ролевое проигрывание ситуаций; </a:t>
            </a:r>
            <a:br>
              <a:rPr lang="ru-RU" sz="2000" b="1" i="1" dirty="0">
                <a:effectLst/>
                <a:latin typeface="Times New Roman" panose="02020603050405020304" pitchFamily="18" charset="0"/>
                <a:ea typeface="Times New Roman" panose="02020603050405020304" pitchFamily="18" charset="0"/>
              </a:rPr>
            </a:br>
            <a:r>
              <a:rPr lang="ru-RU" sz="2000" b="1" i="1" dirty="0">
                <a:effectLst/>
                <a:latin typeface="Times New Roman" panose="02020603050405020304" pitchFamily="18" charset="0"/>
                <a:ea typeface="Times New Roman" panose="02020603050405020304" pitchFamily="18" charset="0"/>
              </a:rPr>
              <a:t>- анализ образцов поведения сказочных  героев.</a:t>
            </a:r>
            <a:br>
              <a:rPr lang="ru-RU" sz="2000" b="1" i="1" dirty="0">
                <a:effectLst/>
                <a:latin typeface="Times New Roman" panose="02020603050405020304" pitchFamily="18" charset="0"/>
                <a:ea typeface="Times New Roman" panose="02020603050405020304" pitchFamily="18" charset="0"/>
              </a:rPr>
            </a:br>
            <a:r>
              <a:rPr lang="ru-RU" sz="3200" b="1" i="1" dirty="0">
                <a:solidFill>
                  <a:srgbClr val="FF00FF"/>
                </a:solidFill>
                <a:latin typeface="Times New Roman" pitchFamily="18" charset="0"/>
                <a:cs typeface="Times New Roman" pitchFamily="18" charset="0"/>
              </a:rPr>
              <a:t>	</a:t>
            </a:r>
            <a:br>
              <a:rPr lang="ru-RU" sz="1600" dirty="0">
                <a:solidFill>
                  <a:srgbClr val="FF00FF"/>
                </a:solidFill>
                <a:latin typeface="Times New Roman" pitchFamily="18" charset="0"/>
                <a:cs typeface="Times New Roman" pitchFamily="18" charset="0"/>
              </a:rPr>
            </a:br>
            <a:br>
              <a:rPr lang="ru-RU" sz="1600" b="1" i="1" dirty="0">
                <a:solidFill>
                  <a:srgbClr val="FF00FF"/>
                </a:solidFill>
                <a:latin typeface="Times New Roman" pitchFamily="18" charset="0"/>
                <a:cs typeface="Times New Roman" pitchFamily="18" charset="0"/>
              </a:rPr>
            </a:br>
            <a:endParaRPr lang="ru-RU" sz="1600" b="1" i="1" dirty="0">
              <a:solidFill>
                <a:srgbClr val="FF00FF"/>
              </a:solidFill>
              <a:latin typeface="Times New Roman" pitchFamily="18" charset="0"/>
              <a:cs typeface="Times New Roman" pitchFamily="18" charset="0"/>
            </a:endParaRPr>
          </a:p>
        </p:txBody>
      </p:sp>
    </p:spTree>
    <p:extLst>
      <p:ext uri="{BB962C8B-B14F-4D97-AF65-F5344CB8AC3E}">
        <p14:creationId xmlns:p14="http://schemas.microsoft.com/office/powerpoint/2010/main" val="3544902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0" y="14516"/>
            <a:ext cx="9144000" cy="6624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a:xfrm>
            <a:off x="457200" y="274638"/>
            <a:ext cx="8229600" cy="5242594"/>
          </a:xfrm>
        </p:spPr>
        <p:txBody>
          <a:bodyPr>
            <a:normAutofit fontScale="90000"/>
          </a:bodyPr>
          <a:lstStyle/>
          <a:p>
            <a:pPr indent="190500" algn="l">
              <a:lnSpc>
                <a:spcPct val="150000"/>
              </a:lnSpc>
            </a:pPr>
            <a:br>
              <a:rPr lang="ru-RU" sz="2400" b="1" i="1" dirty="0">
                <a:solidFill>
                  <a:srgbClr val="FF00FF"/>
                </a:solidFill>
                <a:latin typeface="Times New Roman" pitchFamily="18" charset="0"/>
                <a:cs typeface="Times New Roman" pitchFamily="18" charset="0"/>
              </a:rPr>
            </a:br>
            <a:r>
              <a:rPr lang="ru-RU" sz="2400" b="1" i="1" u="sng" dirty="0">
                <a:latin typeface="Times New Roman" pitchFamily="18" charset="0"/>
                <a:cs typeface="Times New Roman" pitchFamily="18" charset="0"/>
              </a:rPr>
              <a:t>Формы работы.</a:t>
            </a:r>
            <a:br>
              <a:rPr lang="ru-RU" sz="2400" b="1" i="1" u="sng" dirty="0">
                <a:latin typeface="Times New Roman" pitchFamily="18" charset="0"/>
                <a:cs typeface="Times New Roman" pitchFamily="18" charset="0"/>
              </a:rPr>
            </a:br>
            <a:r>
              <a:rPr lang="ru-RU" sz="2000" b="1" i="1" dirty="0">
                <a:effectLst/>
                <a:latin typeface="Times New Roman" panose="02020603050405020304" pitchFamily="18" charset="0"/>
                <a:ea typeface="Times New Roman" panose="02020603050405020304" pitchFamily="18" charset="0"/>
              </a:rPr>
              <a:t>- психологическое обследование;</a:t>
            </a:r>
            <a:br>
              <a:rPr lang="ru-RU" sz="2000" b="1" i="1" dirty="0">
                <a:effectLst/>
                <a:latin typeface="Times New Roman" panose="02020603050405020304" pitchFamily="18" charset="0"/>
                <a:ea typeface="Times New Roman" panose="02020603050405020304" pitchFamily="18" charset="0"/>
              </a:rPr>
            </a:br>
            <a:r>
              <a:rPr lang="ru-RU" sz="2000" b="1" i="1" dirty="0">
                <a:effectLst/>
                <a:latin typeface="Times New Roman" panose="02020603050405020304" pitchFamily="18" charset="0"/>
                <a:ea typeface="Times New Roman" panose="02020603050405020304" pitchFamily="18" charset="0"/>
              </a:rPr>
              <a:t>-  </a:t>
            </a:r>
            <a:r>
              <a:rPr lang="ru-RU" sz="2000" b="1" i="1" dirty="0" err="1">
                <a:effectLst/>
                <a:latin typeface="Times New Roman" panose="02020603050405020304" pitchFamily="18" charset="0"/>
                <a:ea typeface="Times New Roman" panose="02020603050405020304" pitchFamily="18" charset="0"/>
              </a:rPr>
              <a:t>коррекционно</a:t>
            </a:r>
            <a:r>
              <a:rPr lang="ru-RU" sz="2000" b="1" i="1" dirty="0">
                <a:effectLst/>
                <a:latin typeface="Times New Roman" panose="02020603050405020304" pitchFamily="18" charset="0"/>
                <a:ea typeface="Times New Roman" panose="02020603050405020304" pitchFamily="18" charset="0"/>
              </a:rPr>
              <a:t>–развивающие занятия;</a:t>
            </a:r>
            <a:br>
              <a:rPr lang="ru-RU" sz="2000" b="1" i="1" dirty="0">
                <a:effectLst/>
                <a:latin typeface="Times New Roman" panose="02020603050405020304" pitchFamily="18" charset="0"/>
                <a:ea typeface="Times New Roman" panose="02020603050405020304" pitchFamily="18" charset="0"/>
              </a:rPr>
            </a:br>
            <a:r>
              <a:rPr lang="ru-RU" sz="2000" b="1" i="1" dirty="0">
                <a:effectLst/>
                <a:latin typeface="Times New Roman" panose="02020603050405020304" pitchFamily="18" charset="0"/>
                <a:ea typeface="Times New Roman" panose="02020603050405020304" pitchFamily="18" charset="0"/>
              </a:rPr>
              <a:t>- развивающие игры, игровые упражнения и задания на эмоции;</a:t>
            </a:r>
            <a:br>
              <a:rPr lang="ru-RU" sz="2000" b="1" i="1" dirty="0">
                <a:effectLst/>
                <a:latin typeface="Times New Roman" panose="02020603050405020304" pitchFamily="18" charset="0"/>
                <a:ea typeface="Times New Roman" panose="02020603050405020304" pitchFamily="18" charset="0"/>
              </a:rPr>
            </a:br>
            <a:r>
              <a:rPr lang="ru-RU" sz="2000" b="1" i="1" dirty="0">
                <a:effectLst/>
                <a:latin typeface="Times New Roman" panose="02020603050405020304" pitchFamily="18" charset="0"/>
                <a:ea typeface="Times New Roman" panose="02020603050405020304" pitchFamily="18" charset="0"/>
              </a:rPr>
              <a:t>- итоговые занятия;</a:t>
            </a:r>
            <a:br>
              <a:rPr lang="ru-RU" sz="2000" b="1" i="1" dirty="0">
                <a:effectLst/>
                <a:latin typeface="Times New Roman" panose="02020603050405020304" pitchFamily="18" charset="0"/>
                <a:ea typeface="Times New Roman" panose="02020603050405020304" pitchFamily="18" charset="0"/>
              </a:rPr>
            </a:br>
            <a:r>
              <a:rPr lang="ru-RU" sz="2000" b="1" i="1" dirty="0">
                <a:effectLst/>
                <a:latin typeface="Times New Roman" panose="02020603050405020304" pitchFamily="18" charset="0"/>
                <a:ea typeface="Times New Roman" panose="02020603050405020304" pitchFamily="18" charset="0"/>
              </a:rPr>
              <a:t>- работа с родителями (согласно запросу).</a:t>
            </a:r>
            <a:br>
              <a:rPr lang="ru-RU" sz="2000" b="1" i="1" dirty="0">
                <a:effectLst/>
                <a:latin typeface="Times New Roman" panose="02020603050405020304" pitchFamily="18" charset="0"/>
                <a:ea typeface="Times New Roman" panose="02020603050405020304" pitchFamily="18" charset="0"/>
              </a:rPr>
            </a:br>
            <a:br>
              <a:rPr lang="ru-RU" sz="2000" b="1" i="1" dirty="0">
                <a:solidFill>
                  <a:srgbClr val="FF00FF"/>
                </a:solidFill>
                <a:latin typeface="Times New Roman" pitchFamily="18" charset="0"/>
                <a:cs typeface="Times New Roman" pitchFamily="18" charset="0"/>
              </a:rPr>
            </a:br>
            <a:r>
              <a:rPr lang="ru-RU" sz="3200" b="1" i="1" dirty="0">
                <a:solidFill>
                  <a:srgbClr val="FF00FF"/>
                </a:solidFill>
                <a:latin typeface="Times New Roman" pitchFamily="18" charset="0"/>
                <a:cs typeface="Times New Roman" pitchFamily="18" charset="0"/>
              </a:rPr>
              <a:t>	</a:t>
            </a:r>
            <a:br>
              <a:rPr lang="ru-RU" sz="1600" dirty="0">
                <a:solidFill>
                  <a:srgbClr val="FF00FF"/>
                </a:solidFill>
                <a:latin typeface="Times New Roman" pitchFamily="18" charset="0"/>
                <a:cs typeface="Times New Roman" pitchFamily="18" charset="0"/>
              </a:rPr>
            </a:br>
            <a:br>
              <a:rPr lang="ru-RU" sz="1600" b="1" i="1" dirty="0">
                <a:solidFill>
                  <a:srgbClr val="FF00FF"/>
                </a:solidFill>
                <a:latin typeface="Times New Roman" pitchFamily="18" charset="0"/>
                <a:cs typeface="Times New Roman" pitchFamily="18" charset="0"/>
              </a:rPr>
            </a:br>
            <a:endParaRPr lang="ru-RU" sz="1600" b="1" i="1" dirty="0">
              <a:solidFill>
                <a:srgbClr val="FF00FF"/>
              </a:solidFill>
              <a:latin typeface="Times New Roman" pitchFamily="18" charset="0"/>
              <a:cs typeface="Times New Roman" pitchFamily="18" charset="0"/>
            </a:endParaRPr>
          </a:p>
        </p:txBody>
      </p:sp>
    </p:spTree>
    <p:extLst>
      <p:ext uri="{BB962C8B-B14F-4D97-AF65-F5344CB8AC3E}">
        <p14:creationId xmlns:p14="http://schemas.microsoft.com/office/powerpoint/2010/main" val="973297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0" y="116632"/>
            <a:ext cx="9144000" cy="6624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a:xfrm>
            <a:off x="457200" y="274638"/>
            <a:ext cx="8229600" cy="5242594"/>
          </a:xfrm>
        </p:spPr>
        <p:txBody>
          <a:bodyPr>
            <a:normAutofit fontScale="90000"/>
          </a:bodyPr>
          <a:lstStyle/>
          <a:p>
            <a:pPr algn="l"/>
            <a:r>
              <a:rPr lang="ru-RU" sz="3200" b="1" i="1" dirty="0">
                <a:solidFill>
                  <a:srgbClr val="FF00FF"/>
                </a:solidFill>
                <a:latin typeface="Times New Roman" pitchFamily="18" charset="0"/>
                <a:cs typeface="Times New Roman" pitchFamily="18" charset="0"/>
              </a:rPr>
              <a:t>	</a:t>
            </a:r>
            <a:br>
              <a:rPr lang="ru-RU" sz="3200" b="1" i="1" dirty="0">
                <a:solidFill>
                  <a:srgbClr val="FF00FF"/>
                </a:solidFill>
                <a:latin typeface="Times New Roman" pitchFamily="18" charset="0"/>
                <a:cs typeface="Times New Roman" pitchFamily="18" charset="0"/>
              </a:rPr>
            </a:br>
            <a:br>
              <a:rPr lang="ru-RU" sz="3200" b="1" i="1" dirty="0">
                <a:solidFill>
                  <a:srgbClr val="FF00FF"/>
                </a:solidFill>
                <a:latin typeface="Times New Roman" pitchFamily="18" charset="0"/>
                <a:cs typeface="Times New Roman" pitchFamily="18" charset="0"/>
              </a:rPr>
            </a:br>
            <a:br>
              <a:rPr lang="ru-RU" sz="3200" b="1" i="1" dirty="0">
                <a:solidFill>
                  <a:srgbClr val="FF00FF"/>
                </a:solidFill>
                <a:latin typeface="Times New Roman" pitchFamily="18" charset="0"/>
                <a:cs typeface="Times New Roman" pitchFamily="18" charset="0"/>
              </a:rPr>
            </a:br>
            <a:br>
              <a:rPr lang="ru-RU" sz="3200" b="1" i="1" dirty="0">
                <a:solidFill>
                  <a:srgbClr val="FF00FF"/>
                </a:solidFill>
                <a:latin typeface="Times New Roman" pitchFamily="18" charset="0"/>
                <a:cs typeface="Times New Roman" pitchFamily="18" charset="0"/>
              </a:rPr>
            </a:br>
            <a:br>
              <a:rPr lang="ru-RU" sz="3200" b="1" i="1" dirty="0">
                <a:solidFill>
                  <a:srgbClr val="FF00FF"/>
                </a:solidFill>
                <a:latin typeface="Times New Roman" pitchFamily="18" charset="0"/>
                <a:cs typeface="Times New Roman" pitchFamily="18" charset="0"/>
              </a:rPr>
            </a:br>
            <a:r>
              <a:rPr lang="ru-RU" altLang="ru-RU" sz="2200" b="1" i="1" u="sng" dirty="0">
                <a:latin typeface="Times New Roman" panose="02020603050405020304" pitchFamily="18" charset="0"/>
                <a:cs typeface="Times New Roman" panose="02020603050405020304" pitchFamily="18" charset="0"/>
              </a:rPr>
              <a:t>Методы и приёмы.</a:t>
            </a:r>
            <a:br>
              <a:rPr lang="ru-RU" altLang="ru-RU" sz="2200" b="1" i="1" u="sng" dirty="0">
                <a:latin typeface="Times New Roman" panose="02020603050405020304" pitchFamily="18" charset="0"/>
                <a:cs typeface="Times New Roman" panose="02020603050405020304" pitchFamily="18" charset="0"/>
              </a:rPr>
            </a:br>
            <a:r>
              <a:rPr lang="ru-RU" altLang="ru-RU" sz="2000" b="1" i="1" dirty="0">
                <a:latin typeface="Times New Roman" panose="02020603050405020304" pitchFamily="18" charset="0"/>
                <a:cs typeface="Times New Roman" panose="02020603050405020304" pitchFamily="18" charset="0"/>
              </a:rPr>
              <a:t>	Метод интерактивной игры </a:t>
            </a:r>
            <a:r>
              <a:rPr lang="ru-RU" altLang="ru-RU" sz="2000" dirty="0">
                <a:latin typeface="Times New Roman" panose="02020603050405020304" pitchFamily="18" charset="0"/>
                <a:cs typeface="Times New Roman" panose="02020603050405020304" pitchFamily="18" charset="0"/>
              </a:rPr>
              <a:t>– означает возможность взаимодействовать, вести беседу, диалог с кем-либо. В отличие от активных методов, интерактивные ориентированы на более широкое взаимодействие дошкольников не только с педагогом, но и друг с другом, а также совместно организованную познавательную деятельность социальной направленности. В такой игре дети узнают новое, учатся понимать себя и других, приобретают собственный опыт.</a:t>
            </a:r>
            <a:br>
              <a:rPr lang="ru-RU" altLang="ru-RU" sz="2000" dirty="0">
                <a:latin typeface="Times New Roman" panose="02020603050405020304" pitchFamily="18" charset="0"/>
                <a:cs typeface="Times New Roman" panose="02020603050405020304" pitchFamily="18" charset="0"/>
              </a:rPr>
            </a:br>
            <a:r>
              <a:rPr lang="ru-RU" altLang="ru-RU" sz="2000" dirty="0">
                <a:latin typeface="Times New Roman" panose="02020603050405020304" pitchFamily="18" charset="0"/>
                <a:cs typeface="Times New Roman" panose="02020603050405020304" pitchFamily="18" charset="0"/>
              </a:rPr>
              <a:t>	</a:t>
            </a:r>
            <a:r>
              <a:rPr lang="ru-RU" altLang="ru-RU" sz="2000" b="1" i="1" dirty="0">
                <a:latin typeface="Times New Roman" panose="02020603050405020304" pitchFamily="18" charset="0"/>
                <a:cs typeface="Times New Roman" panose="02020603050405020304" pitchFamily="18" charset="0"/>
              </a:rPr>
              <a:t>Наглядные методы </a:t>
            </a:r>
            <a:r>
              <a:rPr lang="ru-RU" altLang="ru-RU" sz="2000" dirty="0">
                <a:latin typeface="Times New Roman" panose="02020603050405020304" pitchFamily="18" charset="0"/>
                <a:cs typeface="Times New Roman" panose="02020603050405020304" pitchFamily="18" charset="0"/>
              </a:rPr>
              <a:t>– дают возможность ребёнку всматриваться в явления окружающего мира, выделять в них существенное, основное, замечать происходящие изменения, устанавливать причины, делать выводы. Без наглядности невозможно провести ни одного занятия.</a:t>
            </a:r>
            <a:br>
              <a:rPr lang="ru-RU" altLang="ru-RU" sz="2000" dirty="0">
                <a:latin typeface="Times New Roman" panose="02020603050405020304" pitchFamily="18" charset="0"/>
                <a:cs typeface="Times New Roman" panose="02020603050405020304" pitchFamily="18" charset="0"/>
              </a:rPr>
            </a:br>
            <a:r>
              <a:rPr lang="ru-RU" altLang="ru-RU" sz="2000" dirty="0">
                <a:latin typeface="Times New Roman" panose="02020603050405020304" pitchFamily="18" charset="0"/>
                <a:cs typeface="Times New Roman" panose="02020603050405020304" pitchFamily="18" charset="0"/>
              </a:rPr>
              <a:t>	</a:t>
            </a:r>
            <a:r>
              <a:rPr lang="ru-RU" altLang="ru-RU" sz="2000" b="1" i="1" dirty="0">
                <a:latin typeface="Times New Roman" panose="02020603050405020304" pitchFamily="18" charset="0"/>
                <a:cs typeface="Times New Roman" panose="02020603050405020304" pitchFamily="18" charset="0"/>
              </a:rPr>
              <a:t>Словесные методы и приёмы</a:t>
            </a:r>
            <a:r>
              <a:rPr lang="ru-RU" altLang="ru-RU" sz="2000" dirty="0">
                <a:latin typeface="Times New Roman" panose="02020603050405020304" pitchFamily="18" charset="0"/>
                <a:cs typeface="Times New Roman" panose="02020603050405020304" pitchFamily="18" charset="0"/>
              </a:rPr>
              <a:t> – позволяют в кратчайший срок передать детям информацию, поставить перед ними учебную задачу, указать пути её решения. Словесные методы и приёмы сочетаются с наглядными, игровыми, практическими методами, делая последние более результативными.</a:t>
            </a:r>
            <a:br>
              <a:rPr lang="ru-RU" altLang="ru-RU" sz="2000" dirty="0">
                <a:latin typeface="Times New Roman" panose="02020603050405020304" pitchFamily="18" charset="0"/>
                <a:cs typeface="Times New Roman" panose="02020603050405020304" pitchFamily="18" charset="0"/>
              </a:rPr>
            </a:br>
            <a:r>
              <a:rPr lang="ru-RU" altLang="ru-RU" sz="2000" dirty="0">
                <a:latin typeface="Times New Roman" panose="02020603050405020304" pitchFamily="18" charset="0"/>
                <a:cs typeface="Times New Roman" panose="02020603050405020304" pitchFamily="18" charset="0"/>
              </a:rPr>
              <a:t>	</a:t>
            </a:r>
            <a:r>
              <a:rPr lang="ru-RU" altLang="ru-RU" sz="2000" b="1" i="1" dirty="0">
                <a:latin typeface="Times New Roman" panose="02020603050405020304" pitchFamily="18" charset="0"/>
                <a:cs typeface="Times New Roman" panose="02020603050405020304" pitchFamily="18" charset="0"/>
              </a:rPr>
              <a:t>Практические методы </a:t>
            </a:r>
            <a:r>
              <a:rPr lang="ru-RU" altLang="ru-RU" sz="2000" dirty="0">
                <a:latin typeface="Times New Roman" panose="02020603050405020304" pitchFamily="18" charset="0"/>
                <a:cs typeface="Times New Roman" panose="02020603050405020304" pitchFamily="18" charset="0"/>
              </a:rPr>
              <a:t>придают практический характер познавательным занятиям. Они направлены на реальное преобразование вещей, в ходе которых ребёнок познаёт свойства, качества, признаки, связи, недоступные непосредственному восприятию.</a:t>
            </a:r>
            <a:br>
              <a:rPr lang="ru-RU" altLang="ru-RU" sz="2000" dirty="0"/>
            </a:br>
            <a:r>
              <a:rPr lang="ru-RU" sz="2000" b="1" i="1" dirty="0">
                <a:solidFill>
                  <a:srgbClr val="FF00FF"/>
                </a:solidFill>
                <a:latin typeface="Times New Roman" pitchFamily="18" charset="0"/>
                <a:cs typeface="Times New Roman" pitchFamily="18" charset="0"/>
              </a:rPr>
              <a:t>	</a:t>
            </a:r>
            <a:br>
              <a:rPr lang="ru-RU" sz="2000" b="1" i="1" dirty="0">
                <a:solidFill>
                  <a:srgbClr val="FF00FF"/>
                </a:solidFill>
                <a:latin typeface="Times New Roman" pitchFamily="18" charset="0"/>
                <a:cs typeface="Times New Roman" pitchFamily="18" charset="0"/>
              </a:rPr>
            </a:br>
            <a:r>
              <a:rPr lang="ru-RU" sz="2000" b="1" i="1" dirty="0">
                <a:solidFill>
                  <a:srgbClr val="FF00FF"/>
                </a:solidFill>
                <a:latin typeface="Times New Roman" pitchFamily="18" charset="0"/>
                <a:cs typeface="Times New Roman" pitchFamily="18" charset="0"/>
              </a:rPr>
              <a:t>	</a:t>
            </a:r>
            <a:br>
              <a:rPr lang="ru-RU" sz="2000" b="1" i="1" dirty="0">
                <a:solidFill>
                  <a:srgbClr val="FF00FF"/>
                </a:solidFill>
                <a:latin typeface="Times New Roman" pitchFamily="18" charset="0"/>
                <a:cs typeface="Times New Roman" pitchFamily="18" charset="0"/>
              </a:rPr>
            </a:br>
            <a:r>
              <a:rPr lang="ru-RU" sz="2000" b="1" i="1" dirty="0">
                <a:solidFill>
                  <a:srgbClr val="FF00FF"/>
                </a:solidFill>
                <a:latin typeface="Times New Roman" pitchFamily="18" charset="0"/>
                <a:cs typeface="Times New Roman" pitchFamily="18" charset="0"/>
              </a:rPr>
              <a:t>		</a:t>
            </a:r>
            <a:br>
              <a:rPr lang="ru-RU" sz="2000" b="1" i="1" dirty="0">
                <a:solidFill>
                  <a:srgbClr val="FF00FF"/>
                </a:solidFill>
                <a:latin typeface="Times New Roman" pitchFamily="18" charset="0"/>
                <a:cs typeface="Times New Roman" pitchFamily="18" charset="0"/>
              </a:rPr>
            </a:br>
            <a:br>
              <a:rPr lang="ru-RU" sz="3200" b="1" i="1" dirty="0">
                <a:solidFill>
                  <a:srgbClr val="FF00FF"/>
                </a:solidFill>
                <a:latin typeface="Times New Roman" pitchFamily="18" charset="0"/>
                <a:cs typeface="Times New Roman" pitchFamily="18" charset="0"/>
              </a:rPr>
            </a:br>
            <a:r>
              <a:rPr lang="ru-RU" sz="3200" b="1" i="1" dirty="0">
                <a:solidFill>
                  <a:srgbClr val="FF00FF"/>
                </a:solidFill>
                <a:latin typeface="Times New Roman" pitchFamily="18" charset="0"/>
                <a:cs typeface="Times New Roman" pitchFamily="18" charset="0"/>
              </a:rPr>
              <a:t>		</a:t>
            </a:r>
            <a:endParaRPr lang="ru-RU" sz="1600" b="1" i="1" dirty="0">
              <a:solidFill>
                <a:srgbClr val="FF00FF"/>
              </a:solidFill>
              <a:latin typeface="Times New Roman" pitchFamily="18" charset="0"/>
              <a:cs typeface="Times New Roman" pitchFamily="18" charset="0"/>
            </a:endParaRPr>
          </a:p>
        </p:txBody>
      </p:sp>
    </p:spTree>
    <p:extLst>
      <p:ext uri="{BB962C8B-B14F-4D97-AF65-F5344CB8AC3E}">
        <p14:creationId xmlns:p14="http://schemas.microsoft.com/office/powerpoint/2010/main" val="13527801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0" y="116632"/>
            <a:ext cx="9144000" cy="6624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a:xfrm>
            <a:off x="457200" y="274638"/>
            <a:ext cx="8229600" cy="5242594"/>
          </a:xfrm>
        </p:spPr>
        <p:txBody>
          <a:bodyPr>
            <a:normAutofit fontScale="90000"/>
          </a:bodyPr>
          <a:lstStyle/>
          <a:p>
            <a:pPr indent="190500" algn="l">
              <a:lnSpc>
                <a:spcPct val="150000"/>
              </a:lnSpc>
            </a:pPr>
            <a:r>
              <a:rPr lang="ru-RU" sz="3200" b="1" i="1" dirty="0">
                <a:solidFill>
                  <a:srgbClr val="FF00FF"/>
                </a:solidFill>
                <a:latin typeface="Times New Roman" pitchFamily="18" charset="0"/>
                <a:cs typeface="Times New Roman" pitchFamily="18" charset="0"/>
              </a:rPr>
              <a:t>	</a:t>
            </a:r>
            <a:br>
              <a:rPr lang="ru-RU" sz="3200" b="1" i="1" dirty="0">
                <a:solidFill>
                  <a:srgbClr val="FF00FF"/>
                </a:solidFill>
                <a:latin typeface="Times New Roman" pitchFamily="18" charset="0"/>
                <a:cs typeface="Times New Roman" pitchFamily="18" charset="0"/>
              </a:rPr>
            </a:br>
            <a:br>
              <a:rPr lang="ru-RU" sz="3200" b="1" i="1" dirty="0">
                <a:solidFill>
                  <a:srgbClr val="FF00FF"/>
                </a:solidFill>
                <a:latin typeface="Times New Roman" pitchFamily="18" charset="0"/>
                <a:cs typeface="Times New Roman" pitchFamily="18" charset="0"/>
              </a:rPr>
            </a:br>
            <a:br>
              <a:rPr lang="ru-RU" sz="3200" b="1" i="1" dirty="0">
                <a:solidFill>
                  <a:srgbClr val="FF00FF"/>
                </a:solidFill>
                <a:latin typeface="Times New Roman" pitchFamily="18" charset="0"/>
                <a:cs typeface="Times New Roman" pitchFamily="18" charset="0"/>
              </a:rPr>
            </a:br>
            <a:r>
              <a:rPr lang="ru-RU" sz="2200" b="1" i="1" u="sng" dirty="0">
                <a:latin typeface="Times New Roman" panose="02020603050405020304" pitchFamily="18" charset="0"/>
                <a:cs typeface="Times New Roman" panose="02020603050405020304" pitchFamily="18" charset="0"/>
              </a:rPr>
              <a:t>Ожидаемые результаты</a:t>
            </a:r>
            <a:r>
              <a:rPr lang="ru-RU" altLang="ru-RU" sz="2200" b="1" i="1" u="sng" dirty="0">
                <a:latin typeface="Times New Roman" panose="02020603050405020304" pitchFamily="18" charset="0"/>
                <a:cs typeface="Times New Roman" panose="02020603050405020304" pitchFamily="18" charset="0"/>
              </a:rPr>
              <a:t>.</a:t>
            </a:r>
            <a:br>
              <a:rPr lang="ru-RU" altLang="ru-RU" sz="2200" b="1" i="1" u="sng" dirty="0">
                <a:latin typeface="Times New Roman" panose="02020603050405020304" pitchFamily="18" charset="0"/>
                <a:cs typeface="Times New Roman" panose="02020603050405020304" pitchFamily="18" charset="0"/>
              </a:rPr>
            </a:br>
            <a:r>
              <a:rPr lang="ru-RU" sz="2200" b="1" i="1" dirty="0">
                <a:effectLst/>
                <a:latin typeface="Times New Roman" panose="02020603050405020304" pitchFamily="18" charset="0"/>
                <a:ea typeface="Times New Roman" panose="02020603050405020304" pitchFamily="18" charset="0"/>
              </a:rPr>
              <a:t>- ребёнок понимает свою индивидуальность, свой внутренний мир;</a:t>
            </a:r>
            <a:br>
              <a:rPr lang="ru-RU" sz="2200" b="1" i="1" dirty="0">
                <a:effectLst/>
                <a:latin typeface="Times New Roman" panose="02020603050405020304" pitchFamily="18" charset="0"/>
                <a:ea typeface="Times New Roman" panose="02020603050405020304" pitchFamily="18" charset="0"/>
              </a:rPr>
            </a:br>
            <a:r>
              <a:rPr lang="ru-RU" sz="2200" b="1" i="1" dirty="0">
                <a:effectLst/>
                <a:latin typeface="Times New Roman" panose="02020603050405020304" pitchFamily="18" charset="0"/>
                <a:ea typeface="Times New Roman" panose="02020603050405020304" pitchFamily="18" charset="0"/>
              </a:rPr>
              <a:t>- ребёнок умеет устанавливать и поддерживать контакты, сотрудничать и решать конфликтные ситуации, находить компромиссные решения;</a:t>
            </a:r>
            <a:br>
              <a:rPr lang="ru-RU" sz="2200" b="1" i="1" dirty="0">
                <a:effectLst/>
                <a:latin typeface="Times New Roman" panose="02020603050405020304" pitchFamily="18" charset="0"/>
                <a:ea typeface="Times New Roman" panose="02020603050405020304" pitchFamily="18" charset="0"/>
              </a:rPr>
            </a:br>
            <a:r>
              <a:rPr lang="ru-RU" sz="2200" b="1" i="1" dirty="0">
                <a:effectLst/>
                <a:latin typeface="Times New Roman" panose="02020603050405020304" pitchFamily="18" charset="0"/>
                <a:ea typeface="Times New Roman" panose="02020603050405020304" pitchFamily="18" charset="0"/>
              </a:rPr>
              <a:t> - ребёнок умеет выражать свои чувства и распознавать чувства других людей через мимику, жесты, движения, интонацию;</a:t>
            </a:r>
            <a:br>
              <a:rPr lang="ru-RU" sz="2200" b="1" i="1" dirty="0">
                <a:effectLst/>
                <a:latin typeface="Times New Roman" panose="02020603050405020304" pitchFamily="18" charset="0"/>
                <a:ea typeface="Times New Roman" panose="02020603050405020304" pitchFamily="18" charset="0"/>
              </a:rPr>
            </a:br>
            <a:r>
              <a:rPr lang="ru-RU" sz="2200" b="1" i="1" dirty="0">
                <a:effectLst/>
                <a:latin typeface="Times New Roman" panose="02020603050405020304" pitchFamily="18" charset="0"/>
                <a:ea typeface="Times New Roman" panose="02020603050405020304" pitchFamily="18" charset="0"/>
              </a:rPr>
              <a:t>- ребёнок умеет оказать помощь другим детям в трудной ситуации;</a:t>
            </a:r>
            <a:br>
              <a:rPr lang="ru-RU" sz="2200" b="1" i="1" dirty="0">
                <a:effectLst/>
                <a:latin typeface="Times New Roman" panose="02020603050405020304" pitchFamily="18" charset="0"/>
                <a:ea typeface="Times New Roman" panose="02020603050405020304" pitchFamily="18" charset="0"/>
              </a:rPr>
            </a:br>
            <a:r>
              <a:rPr lang="ru-RU" sz="2200" b="1" i="1" dirty="0">
                <a:effectLst/>
                <a:latin typeface="Times New Roman" panose="02020603050405020304" pitchFamily="18" charset="0"/>
                <a:ea typeface="Times New Roman" panose="02020603050405020304" pitchFamily="18" charset="0"/>
              </a:rPr>
              <a:t>- ребёнок умеет устанавливать и изображать причины эмоционального состояния.</a:t>
            </a:r>
            <a:br>
              <a:rPr lang="ru-RU" sz="2200" b="1" i="1" dirty="0">
                <a:effectLst/>
                <a:latin typeface="Times New Roman" panose="02020603050405020304" pitchFamily="18" charset="0"/>
                <a:ea typeface="Times New Roman" panose="02020603050405020304" pitchFamily="18" charset="0"/>
              </a:rPr>
            </a:br>
            <a:r>
              <a:rPr lang="ru-RU" sz="2000" b="1" i="1" dirty="0">
                <a:solidFill>
                  <a:srgbClr val="FF00FF"/>
                </a:solidFill>
                <a:latin typeface="Times New Roman" pitchFamily="18" charset="0"/>
                <a:cs typeface="Times New Roman" pitchFamily="18" charset="0"/>
              </a:rPr>
              <a:t>	</a:t>
            </a:r>
            <a:br>
              <a:rPr lang="ru-RU" sz="2000" b="1" i="1" dirty="0">
                <a:solidFill>
                  <a:srgbClr val="FF00FF"/>
                </a:solidFill>
                <a:latin typeface="Times New Roman" pitchFamily="18" charset="0"/>
                <a:cs typeface="Times New Roman" pitchFamily="18" charset="0"/>
              </a:rPr>
            </a:br>
            <a:r>
              <a:rPr lang="ru-RU" sz="2000" b="1" i="1" dirty="0">
                <a:solidFill>
                  <a:srgbClr val="FF00FF"/>
                </a:solidFill>
                <a:latin typeface="Times New Roman" pitchFamily="18" charset="0"/>
                <a:cs typeface="Times New Roman" pitchFamily="18" charset="0"/>
              </a:rPr>
              <a:t>	</a:t>
            </a:r>
            <a:br>
              <a:rPr lang="ru-RU" sz="2000" b="1" i="1" dirty="0">
                <a:solidFill>
                  <a:srgbClr val="FF00FF"/>
                </a:solidFill>
                <a:latin typeface="Times New Roman" pitchFamily="18" charset="0"/>
                <a:cs typeface="Times New Roman" pitchFamily="18" charset="0"/>
              </a:rPr>
            </a:br>
            <a:r>
              <a:rPr lang="ru-RU" sz="2000" b="1" i="1" dirty="0">
                <a:solidFill>
                  <a:srgbClr val="FF00FF"/>
                </a:solidFill>
                <a:latin typeface="Times New Roman" pitchFamily="18" charset="0"/>
                <a:cs typeface="Times New Roman" pitchFamily="18" charset="0"/>
              </a:rPr>
              <a:t>		</a:t>
            </a:r>
            <a:br>
              <a:rPr lang="ru-RU" sz="2000" b="1" i="1" dirty="0">
                <a:solidFill>
                  <a:srgbClr val="FF00FF"/>
                </a:solidFill>
                <a:latin typeface="Times New Roman" pitchFamily="18" charset="0"/>
                <a:cs typeface="Times New Roman" pitchFamily="18" charset="0"/>
              </a:rPr>
            </a:br>
            <a:br>
              <a:rPr lang="ru-RU" sz="3200" b="1" i="1" dirty="0">
                <a:solidFill>
                  <a:srgbClr val="FF00FF"/>
                </a:solidFill>
                <a:latin typeface="Times New Roman" pitchFamily="18" charset="0"/>
                <a:cs typeface="Times New Roman" pitchFamily="18" charset="0"/>
              </a:rPr>
            </a:br>
            <a:r>
              <a:rPr lang="ru-RU" sz="3200" b="1" i="1" dirty="0">
                <a:solidFill>
                  <a:srgbClr val="FF00FF"/>
                </a:solidFill>
                <a:latin typeface="Times New Roman" pitchFamily="18" charset="0"/>
                <a:cs typeface="Times New Roman" pitchFamily="18" charset="0"/>
              </a:rPr>
              <a:t>		</a:t>
            </a:r>
            <a:endParaRPr lang="ru-RU" sz="1600" b="1" i="1" dirty="0">
              <a:solidFill>
                <a:srgbClr val="FF00FF"/>
              </a:solidFill>
              <a:latin typeface="Times New Roman" pitchFamily="18" charset="0"/>
              <a:cs typeface="Times New Roman" pitchFamily="18" charset="0"/>
            </a:endParaRPr>
          </a:p>
        </p:txBody>
      </p:sp>
    </p:spTree>
    <p:extLst>
      <p:ext uri="{BB962C8B-B14F-4D97-AF65-F5344CB8AC3E}">
        <p14:creationId xmlns:p14="http://schemas.microsoft.com/office/powerpoint/2010/main" val="23059201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0" y="116632"/>
            <a:ext cx="9144000" cy="6624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a:xfrm>
            <a:off x="457200" y="274638"/>
            <a:ext cx="8229600" cy="5242594"/>
          </a:xfrm>
        </p:spPr>
        <p:txBody>
          <a:bodyPr>
            <a:normAutofit fontScale="90000"/>
          </a:bodyPr>
          <a:lstStyle/>
          <a:p>
            <a:pPr indent="449580" algn="l">
              <a:lnSpc>
                <a:spcPct val="115000"/>
              </a:lnSpc>
              <a:spcAft>
                <a:spcPts val="1000"/>
              </a:spcAft>
            </a:pPr>
            <a:r>
              <a:rPr lang="ru-RU" sz="3200" b="1" i="1" dirty="0">
                <a:solidFill>
                  <a:srgbClr val="FF00FF"/>
                </a:solidFill>
                <a:latin typeface="Times New Roman" pitchFamily="18" charset="0"/>
                <a:cs typeface="Times New Roman" pitchFamily="18" charset="0"/>
              </a:rPr>
              <a:t>	</a:t>
            </a:r>
            <a:br>
              <a:rPr lang="ru-RU" sz="3200" b="1" i="1" dirty="0">
                <a:solidFill>
                  <a:srgbClr val="FF00FF"/>
                </a:solidFill>
                <a:latin typeface="Times New Roman" pitchFamily="18" charset="0"/>
                <a:cs typeface="Times New Roman" pitchFamily="18" charset="0"/>
              </a:rPr>
            </a:br>
            <a:br>
              <a:rPr lang="ru-RU" sz="3200" b="1" i="1" dirty="0">
                <a:solidFill>
                  <a:srgbClr val="FF00FF"/>
                </a:solidFill>
                <a:latin typeface="Times New Roman" pitchFamily="18" charset="0"/>
                <a:cs typeface="Times New Roman" pitchFamily="18" charset="0"/>
              </a:rPr>
            </a:br>
            <a:br>
              <a:rPr lang="ru-RU" sz="3200" b="1" i="1" dirty="0">
                <a:solidFill>
                  <a:srgbClr val="FF00FF"/>
                </a:solidFill>
                <a:latin typeface="Times New Roman" pitchFamily="18" charset="0"/>
                <a:cs typeface="Times New Roman" pitchFamily="18" charset="0"/>
              </a:rPr>
            </a:br>
            <a:br>
              <a:rPr lang="ru-RU" sz="3200" b="1" i="1" dirty="0">
                <a:solidFill>
                  <a:srgbClr val="FF00FF"/>
                </a:solidFill>
                <a:latin typeface="Times New Roman" pitchFamily="18" charset="0"/>
                <a:cs typeface="Times New Roman" pitchFamily="18" charset="0"/>
              </a:rPr>
            </a:br>
            <a:r>
              <a:rPr lang="ru-RU" sz="2200" b="1" i="1" u="sng" dirty="0">
                <a:latin typeface="Times New Roman" panose="02020603050405020304" pitchFamily="18" charset="0"/>
                <a:cs typeface="Times New Roman" panose="02020603050405020304" pitchFamily="18" charset="0"/>
              </a:rPr>
              <a:t>Полученные результаты</a:t>
            </a:r>
            <a:r>
              <a:rPr lang="ru-RU" altLang="ru-RU" sz="2200" b="1" i="1" u="sng" dirty="0">
                <a:latin typeface="Times New Roman" panose="02020603050405020304" pitchFamily="18" charset="0"/>
                <a:cs typeface="Times New Roman" panose="02020603050405020304" pitchFamily="18" charset="0"/>
              </a:rPr>
              <a:t>.</a:t>
            </a:r>
            <a:br>
              <a:rPr lang="ru-RU" altLang="ru-RU" sz="2200" b="1" i="1" u="sng" dirty="0">
                <a:latin typeface="Times New Roman" panose="02020603050405020304" pitchFamily="18" charset="0"/>
                <a:cs typeface="Times New Roman" panose="02020603050405020304" pitchFamily="18" charset="0"/>
              </a:rPr>
            </a:br>
            <a:r>
              <a:rPr lang="ru-RU"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Диагностика проводилась с помощью следующих методик: проективная методика «Эмоциональная </a:t>
            </a:r>
            <a:r>
              <a:rPr lang="ru-RU" sz="1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идентификация»</a:t>
            </a:r>
            <a:r>
              <a:rPr lang="ru-RU"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Е.И. Изотовой, проективная методика «</a:t>
            </a:r>
            <a:r>
              <a:rPr lang="ru-RU" sz="1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Дорисовывание</a:t>
            </a:r>
            <a:r>
              <a:rPr lang="ru-RU"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мир вещей – мир людей – мир эмоций» М.А. </a:t>
            </a:r>
            <a:r>
              <a:rPr lang="ru-RU" sz="1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Нугена</a:t>
            </a:r>
            <a:r>
              <a:rPr lang="ru-RU"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проективная методика </a:t>
            </a:r>
            <a:r>
              <a:rPr lang="ru-RU" sz="1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«Три желания», методика «Что – почему – как».</a:t>
            </a:r>
            <a:br>
              <a:rPr lang="ru-RU" sz="1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br>
            <a:r>
              <a:rPr lang="ru-RU" sz="1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a:latin typeface="Times New Roman" pitchFamily="18" charset="0"/>
                <a:cs typeface="Times New Roman" pitchFamily="18" charset="0"/>
              </a:rPr>
              <a:t>Методика «Эмоциональная идентификация» Е.И. Изотовой.</a:t>
            </a:r>
            <a:br>
              <a:rPr lang="ru-RU" sz="1600" dirty="0">
                <a:latin typeface="Times New Roman" pitchFamily="18" charset="0"/>
                <a:cs typeface="Times New Roman" pitchFamily="18" charset="0"/>
              </a:rPr>
            </a:br>
            <a:r>
              <a:rPr lang="ru-RU" sz="1600" dirty="0">
                <a:latin typeface="Times New Roman" pitchFamily="18" charset="0"/>
                <a:cs typeface="Times New Roman" pitchFamily="18" charset="0"/>
              </a:rPr>
              <a:t>	</a:t>
            </a:r>
            <a:r>
              <a:rPr lang="ru-RU" sz="1600" b="1" dirty="0">
                <a:latin typeface="Times New Roman" pitchFamily="18" charset="0"/>
                <a:cs typeface="Times New Roman" pitchFamily="18" charset="0"/>
              </a:rPr>
              <a:t>Начало учебного года.				Конец учебного года.</a:t>
            </a:r>
            <a:br>
              <a:rPr lang="ru-RU" sz="1600" dirty="0">
                <a:latin typeface="Times New Roman" pitchFamily="18" charset="0"/>
                <a:cs typeface="Times New Roman" pitchFamily="18" charset="0"/>
              </a:rPr>
            </a:br>
            <a:br>
              <a:rPr lang="ru-RU" sz="1600" dirty="0">
                <a:effectLst/>
                <a:latin typeface="Calibri" panose="020F0502020204030204" pitchFamily="34" charset="0"/>
                <a:ea typeface="Calibri" panose="020F0502020204030204" pitchFamily="34" charset="0"/>
                <a:cs typeface="Times New Roman" panose="02020603050405020304" pitchFamily="18" charset="0"/>
              </a:rPr>
            </a:br>
            <a:br>
              <a:rPr lang="ru-RU" sz="1600" dirty="0">
                <a:latin typeface="Calibri" panose="020F0502020204030204" pitchFamily="34" charset="0"/>
                <a:ea typeface="Calibri" panose="020F0502020204030204" pitchFamily="34" charset="0"/>
                <a:cs typeface="Times New Roman" panose="02020603050405020304" pitchFamily="18" charset="0"/>
              </a:rPr>
            </a:br>
            <a:br>
              <a:rPr lang="ru-RU" sz="1600" dirty="0">
                <a:latin typeface="Calibri" panose="020F0502020204030204" pitchFamily="34" charset="0"/>
                <a:ea typeface="Calibri" panose="020F0502020204030204" pitchFamily="34" charset="0"/>
                <a:cs typeface="Times New Roman" panose="02020603050405020304" pitchFamily="18" charset="0"/>
              </a:rPr>
            </a:br>
            <a:br>
              <a:rPr lang="ru-RU" sz="1600" dirty="0">
                <a:latin typeface="Calibri" panose="020F0502020204030204" pitchFamily="34" charset="0"/>
                <a:ea typeface="Calibri" panose="020F0502020204030204" pitchFamily="34" charset="0"/>
                <a:cs typeface="Times New Roman" panose="02020603050405020304" pitchFamily="18" charset="0"/>
              </a:rPr>
            </a:br>
            <a:br>
              <a:rPr lang="ru-RU" sz="1600" dirty="0">
                <a:latin typeface="Calibri" panose="020F0502020204030204" pitchFamily="34" charset="0"/>
                <a:ea typeface="Calibri" panose="020F0502020204030204" pitchFamily="34" charset="0"/>
                <a:cs typeface="Times New Roman" panose="02020603050405020304" pitchFamily="18" charset="0"/>
              </a:rPr>
            </a:br>
            <a:br>
              <a:rPr lang="ru-RU" sz="1600" dirty="0">
                <a:latin typeface="Calibri" panose="020F0502020204030204" pitchFamily="34" charset="0"/>
                <a:ea typeface="Calibri" panose="020F0502020204030204" pitchFamily="34" charset="0"/>
                <a:cs typeface="Times New Roman" panose="02020603050405020304" pitchFamily="18" charset="0"/>
              </a:rPr>
            </a:br>
            <a:br>
              <a:rPr lang="ru-RU" sz="1600" dirty="0">
                <a:latin typeface="Calibri" panose="020F0502020204030204" pitchFamily="34" charset="0"/>
                <a:ea typeface="Calibri" panose="020F0502020204030204" pitchFamily="34" charset="0"/>
                <a:cs typeface="Times New Roman" panose="02020603050405020304" pitchFamily="18" charset="0"/>
              </a:rPr>
            </a:br>
            <a:br>
              <a:rPr lang="ru-RU" sz="1600" dirty="0">
                <a:latin typeface="Calibri" panose="020F0502020204030204" pitchFamily="34" charset="0"/>
                <a:ea typeface="Calibri" panose="020F0502020204030204" pitchFamily="34" charset="0"/>
                <a:cs typeface="Times New Roman" panose="02020603050405020304" pitchFamily="18" charset="0"/>
              </a:rPr>
            </a:br>
            <a:r>
              <a:rPr lang="ru-RU" sz="1600" b="1" dirty="0">
                <a:latin typeface="Times New Roman" pitchFamily="18" charset="0"/>
                <a:cs typeface="Times New Roman" pitchFamily="18" charset="0"/>
              </a:rPr>
              <a:t>Проективная методика «</a:t>
            </a:r>
            <a:r>
              <a:rPr lang="ru-RU" sz="1600" b="1" dirty="0" err="1">
                <a:latin typeface="Times New Roman" pitchFamily="18" charset="0"/>
                <a:cs typeface="Times New Roman" pitchFamily="18" charset="0"/>
              </a:rPr>
              <a:t>Дорисовывание</a:t>
            </a:r>
            <a:r>
              <a:rPr lang="ru-RU" sz="1600" b="1" dirty="0">
                <a:latin typeface="Times New Roman" pitchFamily="18" charset="0"/>
                <a:cs typeface="Times New Roman" pitchFamily="18" charset="0"/>
              </a:rPr>
              <a:t>: мир вещей – мир людей – мир эмоций» М.А. </a:t>
            </a:r>
            <a:r>
              <a:rPr lang="ru-RU" sz="1600" b="1" dirty="0" err="1">
                <a:latin typeface="Times New Roman" pitchFamily="18" charset="0"/>
                <a:cs typeface="Times New Roman" pitchFamily="18" charset="0"/>
              </a:rPr>
              <a:t>Нугена</a:t>
            </a:r>
            <a:r>
              <a:rPr lang="ru-RU" sz="1600" b="1"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a:latin typeface="Times New Roman" pitchFamily="18" charset="0"/>
                <a:cs typeface="Times New Roman" pitchFamily="18" charset="0"/>
              </a:rPr>
              <a:t>	</a:t>
            </a:r>
            <a:r>
              <a:rPr lang="ru-RU" sz="1600" b="1" dirty="0">
                <a:latin typeface="Times New Roman" pitchFamily="18" charset="0"/>
                <a:cs typeface="Times New Roman" pitchFamily="18" charset="0"/>
              </a:rPr>
              <a:t>Начало учебного года.				Конец учебного года.</a:t>
            </a:r>
            <a:br>
              <a:rPr lang="ru-RU" sz="1600" dirty="0">
                <a:latin typeface="Times New Roman" pitchFamily="18" charset="0"/>
                <a:cs typeface="Times New Roman" pitchFamily="18" charset="0"/>
              </a:rPr>
            </a:br>
            <a:br>
              <a:rPr lang="ru-RU" sz="1400" dirty="0"/>
            </a:br>
            <a:br>
              <a:rPr lang="ru-RU" sz="1600" dirty="0">
                <a:latin typeface="Calibri" panose="020F0502020204030204" pitchFamily="34" charset="0"/>
                <a:ea typeface="Calibri" panose="020F0502020204030204" pitchFamily="34" charset="0"/>
                <a:cs typeface="Times New Roman" panose="02020603050405020304" pitchFamily="18" charset="0"/>
              </a:rPr>
            </a:br>
            <a:r>
              <a:rPr lang="ru-RU" sz="2000" b="1" i="1" dirty="0">
                <a:solidFill>
                  <a:srgbClr val="FF00FF"/>
                </a:solidFill>
                <a:latin typeface="Times New Roman" pitchFamily="18" charset="0"/>
                <a:cs typeface="Times New Roman" pitchFamily="18" charset="0"/>
              </a:rPr>
              <a:t>	</a:t>
            </a:r>
            <a:br>
              <a:rPr lang="ru-RU" sz="2000" b="1" i="1" dirty="0">
                <a:solidFill>
                  <a:srgbClr val="FF00FF"/>
                </a:solidFill>
                <a:latin typeface="Times New Roman" pitchFamily="18" charset="0"/>
                <a:cs typeface="Times New Roman" pitchFamily="18" charset="0"/>
              </a:rPr>
            </a:br>
            <a:r>
              <a:rPr lang="ru-RU" sz="2000" b="1" i="1" dirty="0">
                <a:solidFill>
                  <a:srgbClr val="FF00FF"/>
                </a:solidFill>
                <a:latin typeface="Times New Roman" pitchFamily="18" charset="0"/>
                <a:cs typeface="Times New Roman" pitchFamily="18" charset="0"/>
              </a:rPr>
              <a:t>	</a:t>
            </a:r>
            <a:br>
              <a:rPr lang="ru-RU" sz="2000" b="1" i="1" dirty="0">
                <a:solidFill>
                  <a:srgbClr val="FF00FF"/>
                </a:solidFill>
                <a:latin typeface="Times New Roman" pitchFamily="18" charset="0"/>
                <a:cs typeface="Times New Roman" pitchFamily="18" charset="0"/>
              </a:rPr>
            </a:br>
            <a:r>
              <a:rPr lang="ru-RU" sz="2000" b="1" i="1" dirty="0">
                <a:solidFill>
                  <a:srgbClr val="FF00FF"/>
                </a:solidFill>
                <a:latin typeface="Times New Roman" pitchFamily="18" charset="0"/>
                <a:cs typeface="Times New Roman" pitchFamily="18" charset="0"/>
              </a:rPr>
              <a:t>		</a:t>
            </a:r>
            <a:br>
              <a:rPr lang="ru-RU" sz="2000" b="1" i="1" dirty="0">
                <a:solidFill>
                  <a:srgbClr val="FF00FF"/>
                </a:solidFill>
                <a:latin typeface="Times New Roman" pitchFamily="18" charset="0"/>
                <a:cs typeface="Times New Roman" pitchFamily="18" charset="0"/>
              </a:rPr>
            </a:br>
            <a:br>
              <a:rPr lang="ru-RU" sz="3200" b="1" i="1" dirty="0">
                <a:solidFill>
                  <a:srgbClr val="FF00FF"/>
                </a:solidFill>
                <a:latin typeface="Times New Roman" pitchFamily="18" charset="0"/>
                <a:cs typeface="Times New Roman" pitchFamily="18" charset="0"/>
              </a:rPr>
            </a:br>
            <a:r>
              <a:rPr lang="ru-RU" sz="3200" b="1" i="1" dirty="0">
                <a:solidFill>
                  <a:srgbClr val="FF00FF"/>
                </a:solidFill>
                <a:latin typeface="Times New Roman" pitchFamily="18" charset="0"/>
                <a:cs typeface="Times New Roman" pitchFamily="18" charset="0"/>
              </a:rPr>
              <a:t>		</a:t>
            </a:r>
            <a:endParaRPr lang="ru-RU" sz="1600" b="1" i="1" dirty="0">
              <a:solidFill>
                <a:srgbClr val="FF00FF"/>
              </a:solidFill>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4176" y="2276872"/>
            <a:ext cx="2990850" cy="1809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2080" y="2286397"/>
            <a:ext cx="299085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4176" y="4725144"/>
            <a:ext cx="299085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64088" y="4742264"/>
            <a:ext cx="299085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40286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p:cNvPicPr/>
          <p:nvPr/>
        </p:nvPicPr>
        <p:blipFill>
          <a:blip r:embed="rId2" cstate="print">
            <a:extLst>
              <a:ext uri="{28A0092B-C50C-407E-A947-70E740481C1C}">
                <a14:useLocalDpi xmlns:a14="http://schemas.microsoft.com/office/drawing/2010/main" val="0"/>
              </a:ext>
            </a:extLst>
          </a:blip>
          <a:stretch>
            <a:fillRect/>
          </a:stretch>
        </p:blipFill>
        <p:spPr>
          <a:xfrm>
            <a:off x="0" y="-25812"/>
            <a:ext cx="9144000" cy="6848068"/>
          </a:xfrm>
          <a:prstGeom prst="rect">
            <a:avLst/>
          </a:prstGeom>
        </p:spPr>
      </p:pic>
      <p:sp>
        <p:nvSpPr>
          <p:cNvPr id="2" name="Заголовок 1"/>
          <p:cNvSpPr>
            <a:spLocks noGrp="1"/>
          </p:cNvSpPr>
          <p:nvPr>
            <p:ph type="ctrTitle"/>
          </p:nvPr>
        </p:nvSpPr>
        <p:spPr>
          <a:xfrm>
            <a:off x="4067944" y="624584"/>
            <a:ext cx="4896544" cy="307776"/>
          </a:xfrm>
        </p:spPr>
        <p:txBody>
          <a:bodyPr>
            <a:normAutofit fontScale="90000"/>
          </a:bodyPr>
          <a:lstStyle/>
          <a:p>
            <a:br>
              <a:rPr lang="ru-RU" sz="2000" b="1" i="1" dirty="0">
                <a:solidFill>
                  <a:srgbClr val="6600FF"/>
                </a:solidFill>
                <a:latin typeface="Times New Roman" pitchFamily="18" charset="0"/>
                <a:cs typeface="Times New Roman" pitchFamily="18" charset="0"/>
              </a:rPr>
            </a:br>
            <a:r>
              <a:rPr lang="ru-RU" sz="1600" b="1" dirty="0">
                <a:latin typeface="Times New Roman" pitchFamily="18" charset="0"/>
                <a:cs typeface="Times New Roman" pitchFamily="18" charset="0"/>
              </a:rPr>
              <a:t>Конец учебного года.</a:t>
            </a:r>
            <a:br>
              <a:rPr lang="ru-RU" sz="1600" dirty="0">
                <a:latin typeface="Times New Roman" pitchFamily="18" charset="0"/>
                <a:cs typeface="Times New Roman" pitchFamily="18" charset="0"/>
              </a:rPr>
            </a:br>
            <a:endParaRPr lang="ru-RU" sz="1600" b="1" i="1" dirty="0">
              <a:solidFill>
                <a:srgbClr val="6600FF"/>
              </a:solidFill>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323528" y="5517232"/>
            <a:ext cx="8712968" cy="792088"/>
          </a:xfrm>
        </p:spPr>
        <p:txBody>
          <a:bodyPr>
            <a:noAutofit/>
          </a:bodyPr>
          <a:lstStyle/>
          <a:p>
            <a:pPr algn="just"/>
            <a:r>
              <a:rPr lang="ru-RU" sz="1200" dirty="0">
                <a:solidFill>
                  <a:srgbClr val="000000"/>
                </a:solidFill>
                <a:latin typeface="Times New Roman" pitchFamily="18" charset="0"/>
                <a:ea typeface="Times New Roman" pitchFamily="18" charset="0"/>
                <a:cs typeface="Times New Roman" pitchFamily="18" charset="0"/>
              </a:rPr>
              <a:t>После реализации программы уровень эмоционального интеллекта старших дошкольников повысился, а именно: дошкольники познакомились с базовыми эмоциями и дополнили эмоциональный спектр теми эмоциями, которые были им не знакомы; расширили представления об эмоциональном реагировании и способах контролирования эмоций; повысили навык распознавания собственных эмоций и эмоций окружающих людей; приобрели способы реагирования на те или иные эмоции близкого окружения и сверстников (сочувствие, сопереживание, разделение радости, эмоциональная поддержка) - повысили уровень </a:t>
            </a:r>
            <a:r>
              <a:rPr lang="ru-RU" sz="1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эмпатии</a:t>
            </a:r>
            <a:r>
              <a:rPr lang="ru-RU" sz="1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200" b="1" i="1" dirty="0">
              <a:solidFill>
                <a:srgbClr val="FF00FF"/>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08520" y="1028343"/>
            <a:ext cx="9577064" cy="646331"/>
          </a:xfrm>
          <a:prstGeom prst="rect">
            <a:avLst/>
          </a:prstGeom>
        </p:spPr>
        <p:txBody>
          <a:bodyPr wrap="square">
            <a:spAutoFit/>
          </a:bodyPr>
          <a:lstStyle/>
          <a:p>
            <a:br>
              <a:rPr lang="ru-RU" dirty="0">
                <a:latin typeface="Calibri" panose="020F0502020204030204" pitchFamily="34" charset="0"/>
                <a:ea typeface="Calibri" panose="020F0502020204030204" pitchFamily="34" charset="0"/>
                <a:cs typeface="Times New Roman" panose="02020603050405020304" pitchFamily="18" charset="0"/>
              </a:rPr>
            </a:br>
            <a:endParaRPr lang="ru-RU" dirty="0"/>
          </a:p>
        </p:txBody>
      </p:sp>
      <p:sp>
        <p:nvSpPr>
          <p:cNvPr id="5" name="Прямоугольник 4"/>
          <p:cNvSpPr/>
          <p:nvPr/>
        </p:nvSpPr>
        <p:spPr>
          <a:xfrm>
            <a:off x="2699792" y="287090"/>
            <a:ext cx="3417667" cy="307777"/>
          </a:xfrm>
          <a:prstGeom prst="rect">
            <a:avLst/>
          </a:prstGeom>
        </p:spPr>
        <p:txBody>
          <a:bodyPr wrap="none">
            <a:spAutoFit/>
          </a:bodyPr>
          <a:lstStyle/>
          <a:p>
            <a:r>
              <a:rPr lang="ru-RU" sz="1400" b="1" dirty="0">
                <a:latin typeface="Times New Roman" pitchFamily="18" charset="0"/>
                <a:cs typeface="Times New Roman" pitchFamily="18" charset="0"/>
              </a:rPr>
              <a:t>Проективная методика «Три желания».</a:t>
            </a:r>
            <a:endParaRPr lang="ru-RU" sz="1400" dirty="0">
              <a:latin typeface="Times New Roman" pitchFamily="18" charset="0"/>
              <a:cs typeface="Times New Roman" pitchFamily="18" charset="0"/>
            </a:endParaRPr>
          </a:p>
        </p:txBody>
      </p:sp>
      <p:sp>
        <p:nvSpPr>
          <p:cNvPr id="6" name="Прямоугольник 5"/>
          <p:cNvSpPr/>
          <p:nvPr/>
        </p:nvSpPr>
        <p:spPr>
          <a:xfrm>
            <a:off x="971600" y="624583"/>
            <a:ext cx="1989134" cy="307777"/>
          </a:xfrm>
          <a:prstGeom prst="rect">
            <a:avLst/>
          </a:prstGeom>
        </p:spPr>
        <p:txBody>
          <a:bodyPr wrap="none">
            <a:spAutoFit/>
          </a:bodyPr>
          <a:lstStyle/>
          <a:p>
            <a:r>
              <a:rPr lang="ru-RU" sz="1400" b="1" dirty="0">
                <a:latin typeface="Times New Roman" pitchFamily="18" charset="0"/>
                <a:cs typeface="Times New Roman" pitchFamily="18" charset="0"/>
              </a:rPr>
              <a:t>Начало учебного года.</a:t>
            </a:r>
            <a:endParaRPr lang="ru-RU" sz="1400" dirty="0">
              <a:latin typeface="Times New Roman" pitchFamily="18" charset="0"/>
              <a:cs typeface="Times New Roman" pitchFamily="18" charset="0"/>
            </a:endParaRP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943800"/>
            <a:ext cx="2990850" cy="180022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964780"/>
            <a:ext cx="2990850" cy="1800225"/>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2339752" y="2798058"/>
            <a:ext cx="5256584" cy="307777"/>
          </a:xfrm>
          <a:prstGeom prst="rect">
            <a:avLst/>
          </a:prstGeom>
        </p:spPr>
        <p:txBody>
          <a:bodyPr wrap="square">
            <a:spAutoFit/>
          </a:bodyPr>
          <a:lstStyle/>
          <a:p>
            <a:r>
              <a:rPr lang="ru-RU" sz="1400" b="1" dirty="0">
                <a:latin typeface="Times New Roman" pitchFamily="18" charset="0"/>
                <a:cs typeface="Times New Roman" pitchFamily="18" charset="0"/>
              </a:rPr>
              <a:t>Проективная методика «Что – почему - как».</a:t>
            </a:r>
            <a:endParaRPr lang="ru-RU" sz="1400" dirty="0">
              <a:latin typeface="Times New Roman" pitchFamily="18" charset="0"/>
              <a:cs typeface="Times New Roman" pitchFamily="18" charset="0"/>
            </a:endParaRPr>
          </a:p>
        </p:txBody>
      </p:sp>
      <p:sp>
        <p:nvSpPr>
          <p:cNvPr id="10" name="Прямоугольник 9"/>
          <p:cNvSpPr/>
          <p:nvPr/>
        </p:nvSpPr>
        <p:spPr>
          <a:xfrm>
            <a:off x="971600" y="3244334"/>
            <a:ext cx="2184407" cy="307777"/>
          </a:xfrm>
          <a:prstGeom prst="rect">
            <a:avLst/>
          </a:prstGeom>
        </p:spPr>
        <p:txBody>
          <a:bodyPr wrap="square">
            <a:spAutoFit/>
          </a:bodyPr>
          <a:lstStyle/>
          <a:p>
            <a:r>
              <a:rPr lang="ru-RU" sz="1400" b="1" dirty="0">
                <a:latin typeface="Times New Roman" pitchFamily="18" charset="0"/>
                <a:cs typeface="Times New Roman" pitchFamily="18" charset="0"/>
              </a:rPr>
              <a:t>Начало учебного года.</a:t>
            </a:r>
            <a:endParaRPr lang="ru-RU" sz="1400" dirty="0">
              <a:latin typeface="Times New Roman" pitchFamily="18" charset="0"/>
              <a:cs typeface="Times New Roman" pitchFamily="18" charset="0"/>
            </a:endParaRPr>
          </a:p>
        </p:txBody>
      </p:sp>
      <p:sp>
        <p:nvSpPr>
          <p:cNvPr id="11" name="Прямоугольник 10"/>
          <p:cNvSpPr/>
          <p:nvPr/>
        </p:nvSpPr>
        <p:spPr>
          <a:xfrm>
            <a:off x="5580112" y="3244334"/>
            <a:ext cx="2376263" cy="307777"/>
          </a:xfrm>
          <a:prstGeom prst="rect">
            <a:avLst/>
          </a:prstGeom>
        </p:spPr>
        <p:txBody>
          <a:bodyPr wrap="square">
            <a:spAutoFit/>
          </a:bodyPr>
          <a:lstStyle/>
          <a:p>
            <a:r>
              <a:rPr lang="ru-RU" sz="1400" b="1" dirty="0">
                <a:latin typeface="Times New Roman" pitchFamily="18" charset="0"/>
                <a:cs typeface="Times New Roman" pitchFamily="18" charset="0"/>
              </a:rPr>
              <a:t>Конец учебного года.</a:t>
            </a:r>
            <a:endParaRPr lang="ru-RU" sz="1400" dirty="0">
              <a:latin typeface="Times New Roman" pitchFamily="18" charset="0"/>
              <a:cs typeface="Times New Roman" pitchFamily="18" charset="0"/>
            </a:endParaRPr>
          </a:p>
        </p:txBody>
      </p:sp>
      <p:pic>
        <p:nvPicPr>
          <p:cNvPr id="2053" name="Диаграмма 1"/>
          <p:cNvPicPr>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51620" y="3552111"/>
            <a:ext cx="2979738" cy="179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Диаграмма 1"/>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98321" y="3552111"/>
            <a:ext cx="2979738" cy="179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53458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p:cNvPicPr/>
          <p:nvPr/>
        </p:nvPicPr>
        <p:blipFill>
          <a:blip r:embed="rId2" cstate="print">
            <a:extLst>
              <a:ext uri="{28A0092B-C50C-407E-A947-70E740481C1C}">
                <a14:useLocalDpi xmlns:a14="http://schemas.microsoft.com/office/drawing/2010/main" val="0"/>
              </a:ext>
            </a:extLst>
          </a:blip>
          <a:stretch>
            <a:fillRect/>
          </a:stretch>
        </p:blipFill>
        <p:spPr>
          <a:xfrm>
            <a:off x="-594360" y="-38417"/>
            <a:ext cx="10332720" cy="6934835"/>
          </a:xfrm>
          <a:prstGeom prst="rect">
            <a:avLst/>
          </a:prstGeom>
        </p:spPr>
      </p:pic>
      <p:sp>
        <p:nvSpPr>
          <p:cNvPr id="2" name="Заголовок 1"/>
          <p:cNvSpPr>
            <a:spLocks noGrp="1"/>
          </p:cNvSpPr>
          <p:nvPr>
            <p:ph type="ctrTitle"/>
          </p:nvPr>
        </p:nvSpPr>
        <p:spPr>
          <a:xfrm>
            <a:off x="4067944" y="1043295"/>
            <a:ext cx="4896544" cy="2160239"/>
          </a:xfrm>
        </p:spPr>
        <p:txBody>
          <a:bodyPr>
            <a:normAutofit fontScale="90000"/>
          </a:bodyPr>
          <a:lstStyle/>
          <a:p>
            <a:br>
              <a:rPr lang="ru-RU" sz="2000" b="1" i="1" dirty="0">
                <a:solidFill>
                  <a:srgbClr val="6600FF"/>
                </a:solidFill>
                <a:latin typeface="Times New Roman" pitchFamily="18" charset="0"/>
                <a:cs typeface="Times New Roman" pitchFamily="18" charset="0"/>
              </a:rPr>
            </a:br>
            <a:r>
              <a:rPr lang="ru-RU" sz="2000" b="1" i="1" dirty="0">
                <a:latin typeface="Times New Roman" pitchFamily="18" charset="0"/>
                <a:cs typeface="Times New Roman" pitchFamily="18" charset="0"/>
              </a:rPr>
              <a:t>Королёва Галина Владимировна, </a:t>
            </a:r>
            <a:br>
              <a:rPr lang="ru-RU" sz="2000" b="1" i="1" dirty="0">
                <a:latin typeface="Times New Roman" pitchFamily="18" charset="0"/>
                <a:cs typeface="Times New Roman" pitchFamily="18" charset="0"/>
              </a:rPr>
            </a:br>
            <a:r>
              <a:rPr lang="ru-RU" sz="2000" b="1" i="1" dirty="0">
                <a:latin typeface="Times New Roman" pitchFamily="18" charset="0"/>
                <a:cs typeface="Times New Roman" pitchFamily="18" charset="0"/>
              </a:rPr>
              <a:t>Педагог – психолог,</a:t>
            </a:r>
            <a:br>
              <a:rPr lang="ru-RU" sz="2000" b="1" i="1" dirty="0">
                <a:latin typeface="Times New Roman" pitchFamily="18" charset="0"/>
                <a:cs typeface="Times New Roman" pitchFamily="18" charset="0"/>
              </a:rPr>
            </a:br>
            <a:r>
              <a:rPr lang="ru-RU" sz="2000" b="1" i="1" dirty="0">
                <a:latin typeface="Times New Roman" pitchFamily="18" charset="0"/>
                <a:cs typeface="Times New Roman" pitchFamily="18" charset="0"/>
              </a:rPr>
              <a:t>МБДОУ № 223 «Детский сад общеразвивающего вида»</a:t>
            </a:r>
            <a:br>
              <a:rPr lang="ru-RU" sz="2000" b="1" i="1" dirty="0">
                <a:latin typeface="Times New Roman" pitchFamily="18" charset="0"/>
                <a:cs typeface="Times New Roman" pitchFamily="18" charset="0"/>
              </a:rPr>
            </a:br>
            <a:r>
              <a:rPr lang="ru-RU" sz="2000" b="1" i="1" dirty="0">
                <a:latin typeface="Times New Roman" pitchFamily="18" charset="0"/>
                <a:cs typeface="Times New Roman" pitchFamily="18" charset="0"/>
              </a:rPr>
              <a:t>г. Кемерово        </a:t>
            </a:r>
            <a:br>
              <a:rPr lang="ru-RU" sz="4000" b="1" i="1" dirty="0">
                <a:latin typeface="Times New Roman" pitchFamily="18" charset="0"/>
                <a:cs typeface="Times New Roman" pitchFamily="18" charset="0"/>
              </a:rPr>
            </a:br>
            <a:endParaRPr lang="ru-RU" sz="4000" b="1" i="1" dirty="0">
              <a:latin typeface="Times New Roman" pitchFamily="18" charset="0"/>
              <a:cs typeface="Times New Roman" pitchFamily="18" charset="0"/>
            </a:endParaRPr>
          </a:p>
        </p:txBody>
      </p:sp>
      <p:sp>
        <p:nvSpPr>
          <p:cNvPr id="3" name="Подзаголовок 2"/>
          <p:cNvSpPr>
            <a:spLocks noGrp="1"/>
          </p:cNvSpPr>
          <p:nvPr>
            <p:ph type="subTitle" idx="1"/>
          </p:nvPr>
        </p:nvSpPr>
        <p:spPr/>
        <p:txBody>
          <a:bodyPr>
            <a:normAutofit/>
          </a:bodyPr>
          <a:lstStyle/>
          <a:p>
            <a:r>
              <a:rPr lang="ru-RU" sz="2400" b="1" i="1" dirty="0">
                <a:solidFill>
                  <a:schemeClr val="tx1"/>
                </a:solidFill>
                <a:latin typeface="Times New Roman" panose="02020603050405020304" pitchFamily="18" charset="0"/>
                <a:cs typeface="Times New Roman" panose="02020603050405020304" pitchFamily="18" charset="0"/>
              </a:rPr>
              <a:t>СПАСИБО ЗА ВНИМАНИЕ!</a:t>
            </a:r>
          </a:p>
        </p:txBody>
      </p:sp>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620688"/>
            <a:ext cx="3419872" cy="2564904"/>
          </a:xfrm>
          <a:prstGeom prst="rect">
            <a:avLst/>
          </a:prstGeom>
        </p:spPr>
      </p:pic>
    </p:spTree>
    <p:extLst>
      <p:ext uri="{BB962C8B-B14F-4D97-AF65-F5344CB8AC3E}">
        <p14:creationId xmlns:p14="http://schemas.microsoft.com/office/powerpoint/2010/main" val="3224185224"/>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569</TotalTime>
  <Words>986</Words>
  <Application>Microsoft Office PowerPoint</Application>
  <PresentationFormat>Экран (4:3)</PresentationFormat>
  <Paragraphs>19</Paragraphs>
  <Slides>10</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10</vt:i4>
      </vt:variant>
    </vt:vector>
  </HeadingPairs>
  <TitlesOfParts>
    <vt:vector size="14" baseType="lpstr">
      <vt:lpstr>Arial</vt:lpstr>
      <vt:lpstr>Calibri</vt:lpstr>
      <vt:lpstr>Times New Roman</vt:lpstr>
      <vt:lpstr>Тема Office</vt:lpstr>
      <vt:lpstr> Королёва Галина Владимировна,  Педагог – психолог, МБДОУ № 223 «Детский сад общеразвивающего вида» г. Кемерово         </vt:lpstr>
      <vt:lpstr>         Актуальность программы.  Современная психология затрагивает широкий спектр проблем, но более остро стоит вопрос о социализации. В процессе социализации формируются общественные и межличностные отношения, создаются важные социальные институты. Однако, на сегодняшний день по ряду причин социализация является проблемной областью психологии и вызывает трудности у современных людей. Знаменитый советский психолог, основатель исследовательской традиции Л.С. Выготский, внесший важный вклад в развитие отечественной науки и общества, также занимался этим вопросом. И здесь особое внимание он акцентировал на проблеме социализации детей дошкольного возраста, отмечая важность первых лет жизни человека, которые составляют фундамент для становления человека как личности.  Как только ребенок научится выражать эмоции и управлять ими, он сможет строить эффективные взаимоотношения с окружающими людьми. И высшая ступень эмоционального интеллекта – управление этим взаимодействием.    </vt:lpstr>
      <vt:lpstr>      Цель программы:  Формирование эмоционального интеллекта дошкольника как условие успешной социализации ребёнка в окружающем мире.  Задачи: 1. Способствовать развитию процесса самопознания ребёнка. 2. Способствовать развитию принятия собственной индивидуальности ребёнком. 3. Помочь ребёнку в познании эмоциональных состояний. 4. Пополнять активный словарный запас ребёнка словесными обозначениями эмоций. 5. Развивать навыки адекватного социального поведения у детей. 6. Развивать понимание принадлежности ребёнком себя к той или иной социальной группе. </vt:lpstr>
      <vt:lpstr> Психологическое сопровождение. - создание ситуации безопасности, доверия; - поддержка ребенка в ситуации неудачи;  - одобрение поведения, создание ситуации успеха; - поощрение, комплимент; - анализ игровой ситуации;  - обмен мнениями, рефлексия, занятия; - ролевое проигрывание ситуаций;  - анализ образцов поведения сказочных  героев.    </vt:lpstr>
      <vt:lpstr> Формы работы. - психологическое обследование; -  коррекционно–развивающие занятия; - развивающие игры, игровые упражнения и задания на эмоции; - итоговые занятия; - работа с родителями (согласно запросу).     </vt:lpstr>
      <vt:lpstr>      Методы и приёмы.  Метод интерактивной игры – означает возможность взаимодействовать, вести беседу, диалог с кем-либо. В отличие от активных методов, интерактивные ориентированы на более широкое взаимодействие дошкольников не только с педагогом, но и друг с другом, а также совместно организованную познавательную деятельность социальной направленности. В такой игре дети узнают новое, учатся понимать себя и других, приобретают собственный опыт.  Наглядные методы – дают возможность ребёнку всматриваться в явления окружающего мира, выделять в них существенное, основное, замечать происходящие изменения, устанавливать причины, делать выводы. Без наглядности невозможно провести ни одного занятия.  Словесные методы и приёмы – позволяют в кратчайший срок передать детям информацию, поставить перед ними учебную задачу, указать пути её решения. Словесные методы и приёмы сочетаются с наглядными, игровыми, практическими методами, делая последние более результативными.  Практические методы придают практический характер познавательным занятиям. Они направлены на реальное преобразование вещей, в ходе которых ребёнок познаёт свойства, качества, признаки, связи, недоступные непосредственному восприятию.           </vt:lpstr>
      <vt:lpstr>    Ожидаемые результаты. - ребёнок понимает свою индивидуальность, свой внутренний мир; - ребёнок умеет устанавливать и поддерживать контакты, сотрудничать и решать конфликтные ситуации, находить компромиссные решения;  - ребёнок умеет выражать свои чувства и распознавать чувства других людей через мимику, жесты, движения, интонацию; - ребёнок умеет оказать помощь другим детям в трудной ситуации; - ребёнок умеет устанавливать и изображать причины эмоционального состояния.           </vt:lpstr>
      <vt:lpstr>     Полученные результаты. Диагностика проводилась с помощью следующих методик: проективная методика «Эмоциональная идентификация» Е.И. Изотовой, проективная методика «Дорисовывание: мир вещей – мир людей – мир эмоций» М.А. Нугена, проективная методика «Три желания», методика «Что – почему – как».   Методика «Эмоциональная идентификация» Е.И. Изотовой.  Начало учебного года.    Конец учебного года.         Проективная методика «Дорисовывание: мир вещей – мир людей – мир эмоций» М.А. Нугена.  Начало учебного года.    Конец учебного года.             </vt:lpstr>
      <vt:lpstr> Конец учебного года. </vt:lpstr>
      <vt:lpstr> Королёва Галина Владимировна,  Педагог – психолог, МБДОУ № 223 «Детский сад общеразвивающего вида» г. Кемерово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Портфолио педагога – психолога Королёвой Галины Владимировны МБДОУ № 223 «Детский сад общеразвивающего вида» г. Кемерово</dc:title>
  <dc:creator>User</dc:creator>
  <cp:lastModifiedBy>Галина Королева</cp:lastModifiedBy>
  <cp:revision>51</cp:revision>
  <dcterms:created xsi:type="dcterms:W3CDTF">2013-10-30T15:00:59Z</dcterms:created>
  <dcterms:modified xsi:type="dcterms:W3CDTF">2020-11-15T07:37:07Z</dcterms:modified>
</cp:coreProperties>
</file>