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94568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36" autoAdjust="0"/>
    <p:restoredTop sz="94638" autoAdjust="0"/>
  </p:normalViewPr>
  <p:slideViewPr>
    <p:cSldViewPr snapToGrid="0" snapToObjects="1"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280" cy="497205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120" y="0"/>
            <a:ext cx="2972280" cy="497205"/>
          </a:xfrm>
          <a:prstGeom prst="rect">
            <a:avLst/>
          </a:prstGeom>
        </p:spPr>
        <p:txBody>
          <a:bodyPr vert="horz" lIns="91760" tIns="45880" rIns="91760" bIns="45880" rtlCol="0"/>
          <a:lstStyle>
            <a:lvl1pPr algn="r">
              <a:defRPr sz="1200"/>
            </a:lvl1pPr>
          </a:lstStyle>
          <a:p>
            <a:fld id="{BA540694-C132-45AA-B614-72A94959996C}" type="datetimeFigureOut">
              <a:rPr lang="ru-RU" smtClean="0"/>
              <a:pPr/>
              <a:t>23.01.2026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363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60" tIns="45880" rIns="91760" bIns="4588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6281" y="4724241"/>
            <a:ext cx="5485439" cy="4474845"/>
          </a:xfrm>
          <a:prstGeom prst="rect">
            <a:avLst/>
          </a:prstGeom>
        </p:spPr>
        <p:txBody>
          <a:bodyPr vert="horz" lIns="91760" tIns="45880" rIns="91760" bIns="4588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895"/>
            <a:ext cx="2972280" cy="49720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120" y="9446895"/>
            <a:ext cx="2972280" cy="497204"/>
          </a:xfrm>
          <a:prstGeom prst="rect">
            <a:avLst/>
          </a:prstGeom>
        </p:spPr>
        <p:txBody>
          <a:bodyPr vert="horz" lIns="91760" tIns="45880" rIns="91760" bIns="45880" rtlCol="0" anchor="b"/>
          <a:lstStyle>
            <a:lvl1pPr algn="r">
              <a:defRPr sz="1200"/>
            </a:lvl1pPr>
          </a:lstStyle>
          <a:p>
            <a:fld id="{20DEEDD9-5181-4D8F-A94A-52E3A2ED04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11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EDD9-5181-4D8F-A94A-52E3A2ED04E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EDD9-5181-4D8F-A94A-52E3A2ED04E8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EDD9-5181-4D8F-A94A-52E3A2ED04E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EDD9-5181-4D8F-A94A-52E3A2ED04E8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EDD9-5181-4D8F-A94A-52E3A2ED04E8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8320" y="3463020"/>
            <a:ext cx="5514509" cy="752539"/>
          </a:xfrm>
        </p:spPr>
        <p:txBody>
          <a:bodyPr/>
          <a:lstStyle>
            <a:lvl1pPr marL="0" marR="0" indent="0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 smtClean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8320" y="4583175"/>
            <a:ext cx="5514509" cy="113164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902400" y="6028267"/>
            <a:ext cx="4193157" cy="508528"/>
          </a:xfrm>
        </p:spPr>
        <p:txBody>
          <a:bodyPr anchor="b">
            <a:normAutofit/>
          </a:bodyPr>
          <a:lstStyle>
            <a:lvl1pPr>
              <a:buNone/>
              <a:defRPr sz="1000" baseline="0"/>
            </a:lvl1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794218"/>
            <a:ext cx="4206713" cy="438115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0" indent="0">
              <a:buNone/>
              <a:defRPr sz="1600"/>
            </a:lvl2pPr>
            <a:lvl3pPr marL="0" indent="0">
              <a:buNone/>
              <a:defRPr sz="1600"/>
            </a:lvl3pPr>
            <a:lvl4pPr marL="0" indent="0">
              <a:buNone/>
              <a:defRPr sz="1600"/>
            </a:lvl4pPr>
            <a:lvl5pPr marL="0" indent="0"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794218"/>
            <a:ext cx="4196473" cy="4381157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0" indent="0">
              <a:buFont typeface="Arial"/>
              <a:buNone/>
              <a:defRPr sz="1600"/>
            </a:lvl2pPr>
            <a:lvl3pPr marL="0" indent="0">
              <a:buFont typeface="Arial"/>
              <a:buNone/>
              <a:defRPr sz="1600"/>
            </a:lvl3pPr>
            <a:lvl4pPr marL="0" indent="0">
              <a:buFont typeface="Arial"/>
              <a:buNone/>
              <a:defRPr sz="1600"/>
            </a:lvl4pPr>
            <a:lvl5pPr marL="0" indent="0">
              <a:buFont typeface="Arial"/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803038"/>
            <a:ext cx="420671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803038"/>
            <a:ext cx="419647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3"/>
            <a:ext cx="7013575" cy="446404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719737"/>
            <a:ext cx="1316459" cy="4457226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4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300" y="5657136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131" name="Picture Placeholder 2"/>
          <p:cNvSpPr>
            <a:spLocks noGrp="1"/>
          </p:cNvSpPr>
          <p:nvPr>
            <p:ph type="pic" idx="10"/>
          </p:nvPr>
        </p:nvSpPr>
        <p:spPr>
          <a:xfrm>
            <a:off x="4667249" y="1714500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132" name="Text Placeholder 3"/>
          <p:cNvSpPr>
            <a:spLocks noGrp="1"/>
          </p:cNvSpPr>
          <p:nvPr>
            <p:ph type="body" sz="half" idx="11"/>
          </p:nvPr>
        </p:nvSpPr>
        <p:spPr>
          <a:xfrm>
            <a:off x="4569524" y="5649903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0" y="0"/>
            <a:ext cx="9144000" cy="6488113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22"/>
          <p:cNvSpPr/>
          <p:nvPr/>
        </p:nvSpPr>
        <p:spPr>
          <a:xfrm>
            <a:off x="0" y="6499225"/>
            <a:ext cx="91440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17" descr="rzd_logo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573" y="2412849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1374775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30188" y="274638"/>
            <a:ext cx="8543925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30188" y="1790700"/>
            <a:ext cx="8543925" cy="438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Нажмите для редактирования</a:t>
            </a:r>
          </a:p>
          <a:p>
            <a:pPr lvl="0"/>
            <a:r>
              <a:rPr lang="ru-RU" smtClean="0"/>
              <a:t>Нажмите для ввода текста</a:t>
            </a:r>
            <a:endParaRPr lang="en-US" smtClean="0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350" y="133350"/>
            <a:ext cx="1857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01613" y="6597650"/>
            <a:ext cx="230187" cy="15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fld id="{C51C4B74-B584-4EF7-AE34-B1E761C063D9}" type="slidenum">
              <a:rPr lang="en-US" sz="1000">
                <a:latin typeface="Verdana" charset="0"/>
                <a:ea typeface="ＭＳ Ｐゴシック" charset="-128"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000">
              <a:latin typeface="Verdana" charset="0"/>
              <a:ea typeface="ＭＳ Ｐゴシック" charset="-128"/>
            </a:endParaRPr>
          </a:p>
        </p:txBody>
      </p:sp>
      <p:pic>
        <p:nvPicPr>
          <p:cNvPr id="1032" name="Picture 17" descr="rzd_logo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3" name="Group 12"/>
          <p:cNvGrpSpPr>
            <a:grpSpLocks/>
          </p:cNvGrpSpPr>
          <p:nvPr/>
        </p:nvGrpSpPr>
        <p:grpSpPr bwMode="auto">
          <a:xfrm>
            <a:off x="-374650" y="-17463"/>
            <a:ext cx="366712" cy="2930526"/>
            <a:chOff x="-374650" y="-17463"/>
            <a:chExt cx="366712" cy="2930526"/>
          </a:xfrm>
        </p:grpSpPr>
        <p:sp>
          <p:nvSpPr>
            <p:cNvPr id="14" name="Rectangle 13"/>
            <p:cNvSpPr>
              <a:spLocks noChangeArrowheads="1"/>
            </p:cNvSpPr>
            <p:nvPr userDrawn="1"/>
          </p:nvSpPr>
          <p:spPr bwMode="auto">
            <a:xfrm>
              <a:off x="-374650" y="-17463"/>
              <a:ext cx="366712" cy="366713"/>
            </a:xfrm>
            <a:prstGeom prst="rect">
              <a:avLst/>
            </a:prstGeom>
            <a:solidFill>
              <a:srgbClr val="CD202C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>
              <a:off x="-374650" y="349250"/>
              <a:ext cx="366712" cy="366713"/>
            </a:xfrm>
            <a:prstGeom prst="rect">
              <a:avLst/>
            </a:prstGeom>
            <a:solidFill>
              <a:srgbClr val="455D70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 userDrawn="1"/>
          </p:nvSpPr>
          <p:spPr bwMode="auto">
            <a:xfrm>
              <a:off x="-374650" y="715963"/>
              <a:ext cx="366712" cy="366712"/>
            </a:xfrm>
            <a:prstGeom prst="rect">
              <a:avLst/>
            </a:prstGeom>
            <a:solidFill>
              <a:srgbClr val="68798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 userDrawn="1"/>
          </p:nvSpPr>
          <p:spPr bwMode="auto">
            <a:xfrm>
              <a:off x="-374650" y="1081088"/>
              <a:ext cx="366712" cy="366712"/>
            </a:xfrm>
            <a:prstGeom prst="rect">
              <a:avLst/>
            </a:prstGeom>
            <a:solidFill>
              <a:srgbClr val="909CAA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>
              <a:off x="-374650" y="1447800"/>
              <a:ext cx="366712" cy="366713"/>
            </a:xfrm>
            <a:prstGeom prst="rect">
              <a:avLst/>
            </a:prstGeom>
            <a:solidFill>
              <a:srgbClr val="BFC5CE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 userDrawn="1"/>
          </p:nvSpPr>
          <p:spPr bwMode="auto">
            <a:xfrm>
              <a:off x="-374650" y="1814513"/>
              <a:ext cx="366712" cy="366712"/>
            </a:xfrm>
            <a:prstGeom prst="rect">
              <a:avLst/>
            </a:prstGeom>
            <a:solidFill>
              <a:srgbClr val="A3A86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 userDrawn="1"/>
          </p:nvSpPr>
          <p:spPr bwMode="auto">
            <a:xfrm>
              <a:off x="-374650" y="2181225"/>
              <a:ext cx="366712" cy="366713"/>
            </a:xfrm>
            <a:prstGeom prst="rect">
              <a:avLst/>
            </a:prstGeom>
            <a:solidFill>
              <a:srgbClr val="D3D7BD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>
              <a:off x="-374650" y="2546350"/>
              <a:ext cx="366712" cy="366713"/>
            </a:xfrm>
            <a:prstGeom prst="rect">
              <a:avLst/>
            </a:prstGeom>
            <a:solidFill>
              <a:srgbClr val="0066A1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Placeholder 13" descr="cover_illustration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35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4" descr="cover_2.png"/>
          <p:cNvPicPr>
            <a:picLocks noChangeAspect="1"/>
          </p:cNvPicPr>
          <p:nvPr/>
        </p:nvPicPr>
        <p:blipFill>
          <a:blip r:embed="rId4"/>
          <a:srcRect t="48518"/>
          <a:stretch>
            <a:fillRect/>
          </a:stretch>
        </p:blipFill>
        <p:spPr bwMode="auto">
          <a:xfrm>
            <a:off x="0" y="3416300"/>
            <a:ext cx="9144000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Subtitle 6"/>
          <p:cNvSpPr>
            <a:spLocks noGrp="1"/>
          </p:cNvSpPr>
          <p:nvPr>
            <p:ph type="subTitle" idx="1"/>
          </p:nvPr>
        </p:nvSpPr>
        <p:spPr>
          <a:xfrm>
            <a:off x="1692709" y="4791075"/>
            <a:ext cx="5514975" cy="1522413"/>
          </a:xfrm>
        </p:spPr>
        <p:txBody>
          <a:bodyPr/>
          <a:lstStyle/>
          <a:p>
            <a:pPr algn="ctr" eaLnBrk="1" hangingPunct="1"/>
            <a:r>
              <a:rPr lang="ru-RU" dirty="0">
                <a:ea typeface="ＭＳ Ｐゴシック" pitchFamily="34" charset="-128"/>
              </a:rPr>
              <a:t/>
            </a:r>
            <a:br>
              <a:rPr lang="ru-RU" dirty="0">
                <a:ea typeface="ＭＳ Ｐゴシック" pitchFamily="34" charset="-128"/>
              </a:rPr>
            </a:br>
            <a:r>
              <a:rPr lang="ru-RU" sz="2400" b="1" dirty="0"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МЕХАНИЗМЫ И ИНСТРУМЕНТ, ПРИМЕНЯЕМЫЕ ПРИ ПУТЕВЫХ РАБОТАХ</a:t>
            </a:r>
            <a:endParaRPr lang="en-US" sz="2400" b="1" dirty="0" smtClean="0">
              <a:latin typeface="Times New Roman" panose="02020603050405020304" pitchFamily="18" charset="0"/>
              <a:ea typeface="ＭＳ Ｐゴシック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ЭЛЕКТРИФИЦИРОВАННЫЙ ПУТЕВОЙ ИНСТРУМЕНТ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495424"/>
            <a:ext cx="441007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400" dirty="0" smtClean="0"/>
              <a:t>Применение электрифицированного инструмента коренным образом изменило характер труда рабочих путевого хозяйства. Возрос уровень механизации всех видов путевых работ, повысились производительность труда и квалификация механизаторов и монтеров пути.</a:t>
            </a:r>
          </a:p>
          <a:p>
            <a:r>
              <a:rPr lang="ru-RU" sz="1400" dirty="0" smtClean="0"/>
              <a:t>При подготовке к работе инструмента необходимо:</a:t>
            </a:r>
          </a:p>
          <a:p>
            <a:r>
              <a:rPr lang="ru-RU" sz="1400" dirty="0" smtClean="0"/>
              <a:t>- проверить надежность крепления рабочего </a:t>
            </a:r>
            <a:r>
              <a:rPr lang="ru-RU" sz="1400" dirty="0" err="1" smtClean="0"/>
              <a:t>органамеханизма</a:t>
            </a:r>
            <a:r>
              <a:rPr lang="ru-RU" sz="1400" dirty="0" smtClean="0"/>
              <a:t> и других соединений;</a:t>
            </a:r>
          </a:p>
          <a:p>
            <a:r>
              <a:rPr lang="ru-RU" sz="1400" dirty="0" smtClean="0"/>
              <a:t>-убедиться в надежности устройств, заземляющих рабочий агрегат, двигатель, электростанцию или точку подключения инструмента;</a:t>
            </a:r>
          </a:p>
          <a:p>
            <a:r>
              <a:rPr lang="ru-RU" sz="1400" dirty="0" smtClean="0"/>
              <a:t>-проверить соответствие напряжения агрегата напряжению источника питания;</a:t>
            </a:r>
          </a:p>
          <a:p>
            <a:r>
              <a:rPr lang="ru-RU" sz="1400" dirty="0" smtClean="0"/>
              <a:t>-убедиться в надежности изоляции кабеля и расположить его на обочине  или на междупутье, не допуская перекручивания;</a:t>
            </a:r>
          </a:p>
          <a:p>
            <a:r>
              <a:rPr lang="ru-RU" sz="1400" dirty="0" smtClean="0"/>
              <a:t>-зачистить контакты на вилке и розетке подключения.</a:t>
            </a:r>
          </a:p>
          <a:p>
            <a:r>
              <a:rPr lang="ru-RU" sz="1400" dirty="0" smtClean="0"/>
              <a:t>После окончания работы инструмент должен быть убран с пути, очищен от грязи, пыли и отработанного масла. Кабель следует свернуть в бухту таким образом, чтобы предохранить  от порчи провода и изоляцию.</a:t>
            </a:r>
          </a:p>
          <a:p>
            <a:r>
              <a:rPr lang="ru-RU" sz="1400" dirty="0" smtClean="0"/>
              <a:t>Инструмент хранят в сухом месте. Если температура в помещении  хранения инструмента  на длительное время понижается, а также если допускалось увлажнение или замасливание обмотки двигателя, то двигатели нужно просушить  при </a:t>
            </a:r>
            <a:r>
              <a:rPr lang="ru-RU" sz="1400" dirty="0" err="1" smtClean="0"/>
              <a:t>при</a:t>
            </a:r>
            <a:r>
              <a:rPr lang="ru-RU" sz="1400" dirty="0" smtClean="0"/>
              <a:t> температуре  +70 С.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ВВЕДЕНИЕ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419850" y="1838325"/>
            <a:ext cx="2354263" cy="433863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Назначение: электрическая </a:t>
            </a:r>
            <a:r>
              <a:rPr lang="ru-RU" dirty="0" err="1" smtClean="0">
                <a:solidFill>
                  <a:schemeClr val="tx1"/>
                </a:solidFill>
              </a:rPr>
              <a:t>шпалоподбойка</a:t>
            </a:r>
            <a:r>
              <a:rPr lang="ru-RU" dirty="0" smtClean="0">
                <a:solidFill>
                  <a:schemeClr val="tx1"/>
                </a:solidFill>
              </a:rPr>
              <a:t> ЭШП9М3 (ШПВЭ-2) предназначена для уплотнения балласта под шпалами в тех случаях, когда невозможно или экономически нецелесообразно использовать большие путевые машины непрерывного действия из-за малых объемов работ, их разбросанности и т.д. Электрическая </a:t>
            </a:r>
            <a:r>
              <a:rPr lang="ru-RU" dirty="0" err="1" smtClean="0">
                <a:solidFill>
                  <a:schemeClr val="tx1"/>
                </a:solidFill>
              </a:rPr>
              <a:t>шпалоподбойка</a:t>
            </a:r>
            <a:r>
              <a:rPr lang="ru-RU" dirty="0" smtClean="0">
                <a:solidFill>
                  <a:schemeClr val="tx1"/>
                </a:solidFill>
              </a:rPr>
              <a:t> ЭШП9М3 позволяет создавать качественное уплотнение за счет максимальной передачи энергии колебаний балласту при минимальной вибрации на рукоятках, обеспечиваемой тройной системой амортизации. Наличие у </a:t>
            </a:r>
            <a:r>
              <a:rPr lang="ru-RU" dirty="0" err="1" smtClean="0">
                <a:solidFill>
                  <a:schemeClr val="tx1"/>
                </a:solidFill>
              </a:rPr>
              <a:t>шпалоподбойки</a:t>
            </a:r>
            <a:r>
              <a:rPr lang="ru-RU" dirty="0" smtClean="0">
                <a:solidFill>
                  <a:schemeClr val="tx1"/>
                </a:solidFill>
              </a:rPr>
              <a:t> ШПВЭ-2 (ЭШП9М3) выключателя позволяет уменьшить вибрационную нагрузку на оператора, создает комфортность в работе. Для обеспечения защиты от скачков напряжения к </a:t>
            </a:r>
            <a:r>
              <a:rPr lang="ru-RU" dirty="0" err="1" smtClean="0">
                <a:solidFill>
                  <a:schemeClr val="tx1"/>
                </a:solidFill>
              </a:rPr>
              <a:t>шпалоподбойке</a:t>
            </a:r>
            <a:r>
              <a:rPr lang="ru-RU" dirty="0" smtClean="0">
                <a:solidFill>
                  <a:schemeClr val="tx1"/>
                </a:solidFill>
              </a:rPr>
              <a:t> подключают арматуру кабельную.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Технические характеристики </a:t>
            </a:r>
            <a:r>
              <a:rPr lang="ru-RU" dirty="0" err="1" smtClean="0">
                <a:solidFill>
                  <a:schemeClr val="tx1"/>
                </a:solidFill>
              </a:rPr>
              <a:t>шпалоподбойки</a:t>
            </a:r>
            <a:r>
              <a:rPr lang="ru-RU" dirty="0" smtClean="0">
                <a:solidFill>
                  <a:schemeClr val="tx1"/>
                </a:solidFill>
              </a:rPr>
              <a:t> ЭШП9М3: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Трехфазный электродвигатель, 220В, 50 Гц.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Мощность на валу при 2800 об/мин - 0,37 кВт.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Возмущающая сила </a:t>
            </a:r>
            <a:r>
              <a:rPr lang="ru-RU" dirty="0" err="1" smtClean="0">
                <a:solidFill>
                  <a:schemeClr val="tx1"/>
                </a:solidFill>
              </a:rPr>
              <a:t>дебаланса</a:t>
            </a:r>
            <a:r>
              <a:rPr lang="ru-RU" dirty="0" smtClean="0">
                <a:solidFill>
                  <a:schemeClr val="tx1"/>
                </a:solidFill>
              </a:rPr>
              <a:t> - 2500 Н.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Масса, кг: 18.5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Размер (</a:t>
            </a:r>
            <a:r>
              <a:rPr lang="ru-RU" dirty="0" err="1" smtClean="0">
                <a:solidFill>
                  <a:schemeClr val="tx1"/>
                </a:solidFill>
              </a:rPr>
              <a:t>д</a:t>
            </a:r>
            <a:r>
              <a:rPr lang="ru-RU" dirty="0" smtClean="0">
                <a:solidFill>
                  <a:schemeClr val="tx1"/>
                </a:solidFill>
              </a:rPr>
              <a:t>/</a:t>
            </a:r>
            <a:r>
              <a:rPr lang="ru-RU" dirty="0" err="1" smtClean="0">
                <a:solidFill>
                  <a:schemeClr val="tx1"/>
                </a:solidFill>
              </a:rPr>
              <a:t>ш</a:t>
            </a:r>
            <a:r>
              <a:rPr lang="ru-RU" dirty="0" smtClean="0">
                <a:solidFill>
                  <a:schemeClr val="tx1"/>
                </a:solidFill>
              </a:rPr>
              <a:t>/в), мм: 1200х200х575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Электрошпалоподбойка</a:t>
            </a:r>
            <a:r>
              <a:rPr lang="ru-RU" b="1" dirty="0" smtClean="0"/>
              <a:t> ЭШП9М3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6144" b="26144"/>
          <a:stretch>
            <a:fillRect/>
          </a:stretch>
        </p:blipFill>
        <p:spPr bwMode="auto">
          <a:xfrm>
            <a:off x="1" y="1368425"/>
            <a:ext cx="6419850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219826" y="1719737"/>
            <a:ext cx="2554288" cy="4457226"/>
          </a:xfrm>
        </p:spPr>
        <p:txBody>
          <a:bodyPr/>
          <a:lstStyle/>
          <a:p>
            <a:r>
              <a:rPr lang="ru-RU" b="1" dirty="0" smtClean="0"/>
              <a:t>Электрический костылезабивщик ЭПК 3</a:t>
            </a:r>
            <a:endParaRPr lang="ru-RU" dirty="0" smtClean="0"/>
          </a:p>
          <a:p>
            <a:r>
              <a:rPr lang="ru-RU" dirty="0" smtClean="0"/>
              <a:t>Назначение: электрический костылезабивщик ЭПКЗ предназначен для забивки путевых костылей в железнодорожные деревянные шпалы. </a:t>
            </a:r>
            <a:r>
              <a:rPr lang="ru-RU" dirty="0" err="1" smtClean="0"/>
              <a:t>Компрессионно-вакумный</a:t>
            </a:r>
            <a:r>
              <a:rPr lang="ru-RU" dirty="0" smtClean="0"/>
              <a:t> механизм обеспечивает эффективную, высокопроизводительную забивку костылей. </a:t>
            </a:r>
          </a:p>
          <a:p>
            <a:r>
              <a:rPr lang="ru-RU" dirty="0" smtClean="0"/>
              <a:t>Технические характеристики костылезабивщика ЭПКЗ:</a:t>
            </a:r>
          </a:p>
          <a:p>
            <a:r>
              <a:rPr lang="ru-RU" dirty="0" smtClean="0"/>
              <a:t>Трехфазный электродвигатель, 220В, 50 Гц, мощность на валу при 2800 об/мин - 1 кВт.</a:t>
            </a:r>
          </a:p>
          <a:p>
            <a:r>
              <a:rPr lang="ru-RU" dirty="0" smtClean="0"/>
              <a:t>Число ударов бойка: 1100 уд/мин.</a:t>
            </a:r>
          </a:p>
          <a:p>
            <a:r>
              <a:rPr lang="ru-RU" dirty="0" smtClean="0"/>
              <a:t>Энергия удара инструмента: 21 Дж.</a:t>
            </a:r>
          </a:p>
          <a:p>
            <a:r>
              <a:rPr lang="ru-RU" dirty="0" smtClean="0"/>
              <a:t>Масса, кг: 24</a:t>
            </a:r>
          </a:p>
          <a:p>
            <a:r>
              <a:rPr lang="ru-RU" dirty="0" smtClean="0"/>
              <a:t>Размер (</a:t>
            </a:r>
            <a:r>
              <a:rPr lang="ru-RU" dirty="0" err="1" smtClean="0"/>
              <a:t>д</a:t>
            </a:r>
            <a:r>
              <a:rPr lang="ru-RU" dirty="0" smtClean="0"/>
              <a:t>/</a:t>
            </a:r>
            <a:r>
              <a:rPr lang="ru-RU" dirty="0" err="1" smtClean="0"/>
              <a:t>ш</a:t>
            </a:r>
            <a:r>
              <a:rPr lang="ru-RU" dirty="0" smtClean="0"/>
              <a:t>/в), мм: 917х415х240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Электрический костылезабивщик ЭПК 3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7579" b="27579"/>
          <a:stretch>
            <a:fillRect/>
          </a:stretch>
        </p:blipFill>
        <p:spPr bwMode="auto">
          <a:xfrm>
            <a:off x="327026" y="1719737"/>
            <a:ext cx="5645150" cy="44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534150" y="1719737"/>
            <a:ext cx="2239963" cy="4457226"/>
          </a:xfrm>
        </p:spPr>
        <p:txBody>
          <a:bodyPr/>
          <a:lstStyle/>
          <a:p>
            <a:r>
              <a:rPr lang="ru-RU" dirty="0" smtClean="0"/>
              <a:t>Назначение: электрический костылезабивщик ЭПКЗ предназначен для забивки путевых костылей в железнодорожные деревянные шпалы. </a:t>
            </a:r>
            <a:r>
              <a:rPr lang="ru-RU" dirty="0" err="1" smtClean="0"/>
              <a:t>Компрессионно-вакумный</a:t>
            </a:r>
            <a:r>
              <a:rPr lang="ru-RU" dirty="0" smtClean="0"/>
              <a:t> механизм обеспечивает эффективную, высокопроизводительную забивку костылей. </a:t>
            </a:r>
          </a:p>
          <a:p>
            <a:r>
              <a:rPr lang="ru-RU" dirty="0" smtClean="0"/>
              <a:t>Технические характеристики костылезабивщика ЭПКЗ:</a:t>
            </a:r>
          </a:p>
          <a:p>
            <a:r>
              <a:rPr lang="ru-RU" dirty="0" smtClean="0"/>
              <a:t>Трехфазный электродвигатель, 220В, 50 Гц, мощность на валу при 2800 об/мин - 1 кВт.</a:t>
            </a:r>
          </a:p>
          <a:p>
            <a:r>
              <a:rPr lang="ru-RU" dirty="0" smtClean="0"/>
              <a:t>Число ударов бойка: 1100 уд/мин.</a:t>
            </a:r>
          </a:p>
          <a:p>
            <a:r>
              <a:rPr lang="ru-RU" dirty="0" smtClean="0"/>
              <a:t>Энергия удара инструмента: 21 Дж.</a:t>
            </a:r>
          </a:p>
          <a:p>
            <a:r>
              <a:rPr lang="ru-RU" dirty="0" smtClean="0"/>
              <a:t>Масса, кг: 24</a:t>
            </a:r>
          </a:p>
          <a:p>
            <a:r>
              <a:rPr lang="ru-RU" dirty="0" smtClean="0"/>
              <a:t>Размер (</a:t>
            </a:r>
            <a:r>
              <a:rPr lang="ru-RU" dirty="0" err="1" smtClean="0"/>
              <a:t>д</a:t>
            </a:r>
            <a:r>
              <a:rPr lang="ru-RU" dirty="0" smtClean="0"/>
              <a:t>/</a:t>
            </a:r>
            <a:r>
              <a:rPr lang="ru-RU" dirty="0" err="1" smtClean="0"/>
              <a:t>ш</a:t>
            </a:r>
            <a:r>
              <a:rPr lang="ru-RU" dirty="0" smtClean="0"/>
              <a:t>/в), мм: 917х415х240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Электрический костылезабивщик ЭПК 3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945" y="1719737"/>
            <a:ext cx="3674110" cy="44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7579" b="27579"/>
          <a:stretch>
            <a:fillRect/>
          </a:stretch>
        </p:blipFill>
        <p:spPr bwMode="auto">
          <a:xfrm>
            <a:off x="327025" y="1719737"/>
            <a:ext cx="6082030" cy="44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104063" y="1712913"/>
            <a:ext cx="1858962" cy="446404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Назначение: </a:t>
            </a:r>
            <a:r>
              <a:rPr lang="ru-RU" dirty="0" err="1" smtClean="0"/>
              <a:t>костылевыдергиватель</a:t>
            </a:r>
            <a:r>
              <a:rPr lang="ru-RU" dirty="0" smtClean="0"/>
              <a:t> предназначен для выдергивания путевых костылей из шпал при ремонте и реконструкции железнодорожных путей.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Приводной двигатель	трехфазный асинхронный (220 В; 1,8 А; 50 Гц)</a:t>
            </a:r>
          </a:p>
          <a:p>
            <a:r>
              <a:rPr lang="ru-RU" dirty="0" smtClean="0"/>
              <a:t>Номинальная мощность, кВт						0,4</a:t>
            </a:r>
          </a:p>
          <a:p>
            <a:r>
              <a:rPr lang="ru-RU" dirty="0" smtClean="0"/>
              <a:t>Насос	масляный одноплунжерный</a:t>
            </a:r>
          </a:p>
          <a:p>
            <a:r>
              <a:rPr lang="ru-RU" dirty="0" smtClean="0"/>
              <a:t>Диаметр плунжера, мм							13</a:t>
            </a:r>
          </a:p>
          <a:p>
            <a:r>
              <a:rPr lang="ru-RU" dirty="0" smtClean="0"/>
              <a:t>Ход плунжера, мм								9</a:t>
            </a:r>
          </a:p>
          <a:p>
            <a:r>
              <a:rPr lang="ru-RU" dirty="0" smtClean="0"/>
              <a:t>Расчетное усилие выдергивания костыля, кН (тс)			50(5)</a:t>
            </a:r>
          </a:p>
          <a:p>
            <a:r>
              <a:rPr lang="ru-RU" dirty="0" smtClean="0"/>
              <a:t>Время выдергивания костыля длиной 160 мм из шпалы, с	5</a:t>
            </a:r>
          </a:p>
          <a:p>
            <a:r>
              <a:rPr lang="ru-RU" dirty="0" smtClean="0"/>
              <a:t>Габаритные размеры, м							0,31x0,435х0,795</a:t>
            </a:r>
          </a:p>
          <a:p>
            <a:r>
              <a:rPr lang="ru-RU" dirty="0" smtClean="0"/>
              <a:t>Масса без кабеля и кабельной вилки, кг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Костылевыдергиватель</a:t>
            </a:r>
            <a:r>
              <a:rPr lang="ru-RU" b="1" dirty="0" smtClean="0"/>
              <a:t> КВД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6206" b="26206"/>
          <a:stretch>
            <a:fillRect/>
          </a:stretch>
        </p:blipFill>
        <p:spPr bwMode="auto">
          <a:xfrm>
            <a:off x="0" y="1712913"/>
            <a:ext cx="7013575" cy="4464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953250" y="1719737"/>
            <a:ext cx="2047875" cy="445722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Назначение: ключ предназначен для завертывания и отвертывания гаек стыковых, </a:t>
            </a:r>
            <a:r>
              <a:rPr lang="ru-RU" dirty="0" err="1" smtClean="0"/>
              <a:t>клеммных</a:t>
            </a:r>
            <a:r>
              <a:rPr lang="ru-RU" dirty="0" smtClean="0"/>
              <a:t> и закладных болтов всех типов рельсов при текущем содержании и ремонтах пути, укладке железнодорожных линий, а также для сверления железнодорожных деревянных шпал.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Приводной электродвигатель	</a:t>
            </a:r>
          </a:p>
          <a:p>
            <a:r>
              <a:rPr lang="ru-RU" dirty="0" smtClean="0"/>
              <a:t>трехфазный асинхронный (220 В; 50 Гц; 0,64 кВт)</a:t>
            </a:r>
          </a:p>
          <a:p>
            <a:r>
              <a:rPr lang="ru-RU" dirty="0" smtClean="0"/>
              <a:t>Передаточное число редуктора		4,25</a:t>
            </a:r>
          </a:p>
          <a:p>
            <a:r>
              <a:rPr lang="ru-RU" dirty="0" smtClean="0"/>
              <a:t>Частота вращения головки ключа, об/мин	560</a:t>
            </a:r>
          </a:p>
          <a:p>
            <a:r>
              <a:rPr lang="ru-RU" dirty="0" smtClean="0"/>
              <a:t>Число ударов за 1 мин				1320</a:t>
            </a:r>
          </a:p>
          <a:p>
            <a:r>
              <a:rPr lang="ru-RU" dirty="0" smtClean="0"/>
              <a:t>Время отвертывания или завертывания гаек, с, не более	4</a:t>
            </a:r>
          </a:p>
          <a:p>
            <a:r>
              <a:rPr lang="ru-RU" dirty="0" smtClean="0"/>
              <a:t>Крутящий момент на гайке, Нм, при отвертывании или завертывании болта:	</a:t>
            </a:r>
          </a:p>
          <a:p>
            <a:r>
              <a:rPr lang="ru-RU" dirty="0" smtClean="0"/>
              <a:t>Стыкового: 600 </a:t>
            </a:r>
            <a:r>
              <a:rPr lang="ru-RU" dirty="0" err="1" smtClean="0"/>
              <a:t>Клеммного</a:t>
            </a:r>
            <a:r>
              <a:rPr lang="ru-RU" dirty="0" smtClean="0"/>
              <a:t>: 200 Закладного: 150 Максимальный диаметр сверла при сверлении шпал, мм	16</a:t>
            </a:r>
          </a:p>
          <a:p>
            <a:r>
              <a:rPr lang="ru-RU" dirty="0" smtClean="0"/>
              <a:t>Габаритные размеры в транспортном положении, м. не более	0.81x0,65x0,82</a:t>
            </a:r>
          </a:p>
          <a:p>
            <a:r>
              <a:rPr lang="ru-RU" dirty="0" smtClean="0"/>
              <a:t>Масса, кг	27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Ключ путевой универсальный (КПУ)</a:t>
            </a: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3588" b="13588"/>
          <a:stretch>
            <a:fillRect/>
          </a:stretch>
        </p:blipFill>
        <p:spPr bwMode="auto">
          <a:xfrm>
            <a:off x="327025" y="1719737"/>
            <a:ext cx="6626225" cy="44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29450" y="1671637"/>
            <a:ext cx="1744663" cy="450532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Назначение: </a:t>
            </a:r>
            <a:r>
              <a:rPr lang="ru-RU" dirty="0" err="1" smtClean="0"/>
              <a:t>шурупогайковерт</a:t>
            </a:r>
            <a:r>
              <a:rPr lang="ru-RU" dirty="0" smtClean="0"/>
              <a:t> предназначен для завертывания и отвертывания железнодорожных путевых шурупов рельсовых скреплений и гаек </a:t>
            </a:r>
            <a:r>
              <a:rPr lang="ru-RU" dirty="0" err="1" smtClean="0"/>
              <a:t>клеммных</a:t>
            </a:r>
            <a:r>
              <a:rPr lang="ru-RU" dirty="0" smtClean="0"/>
              <a:t> и закладных болтов, а также для сверления отверстий под шурупы и костыли в деревянных шпалах.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Приводной двигатель	трехфазный асинхронный (220 В; 5-7 А; 50 Гц; 1,7 кВт)</a:t>
            </a:r>
          </a:p>
          <a:p>
            <a:r>
              <a:rPr lang="ru-RU" dirty="0" smtClean="0"/>
              <a:t>Номинальный режим работы, ПВ, %	60</a:t>
            </a:r>
          </a:p>
          <a:p>
            <a:r>
              <a:rPr lang="ru-RU" dirty="0" smtClean="0"/>
              <a:t>Частота вращения шпинделя, об/мин:	</a:t>
            </a:r>
          </a:p>
          <a:p>
            <a:r>
              <a:rPr lang="ru-RU" dirty="0" smtClean="0"/>
              <a:t>при завертывании или отвертывании: 45; 250</a:t>
            </a:r>
          </a:p>
          <a:p>
            <a:r>
              <a:rPr lang="ru-RU" dirty="0" smtClean="0"/>
              <a:t>при сверлении: 980</a:t>
            </a:r>
          </a:p>
          <a:p>
            <a:r>
              <a:rPr lang="ru-RU" dirty="0" smtClean="0"/>
              <a:t>Пределы регулирования крутящего момента, Нм	120—450</a:t>
            </a:r>
          </a:p>
          <a:p>
            <a:r>
              <a:rPr lang="ru-RU" dirty="0" smtClean="0"/>
              <a:t>Время завертывания шурупов, с, в шпалы из дерева:	мягких пород: 5 твердых пород: 11</a:t>
            </a:r>
          </a:p>
          <a:p>
            <a:r>
              <a:rPr lang="ru-RU" dirty="0" smtClean="0"/>
              <a:t>Время завертывания гаек, с	4</a:t>
            </a:r>
          </a:p>
          <a:p>
            <a:r>
              <a:rPr lang="ru-RU" dirty="0" smtClean="0"/>
              <a:t>Время сверления отверстий, с, в шпалах из дерева:	мягких пород: 2—4  твердых пород:11</a:t>
            </a:r>
          </a:p>
          <a:p>
            <a:r>
              <a:rPr lang="ru-RU" dirty="0" smtClean="0"/>
              <a:t>Габаритные размеры, м	1,17x1,77x0,66</a:t>
            </a:r>
          </a:p>
          <a:p>
            <a:r>
              <a:rPr lang="ru-RU" dirty="0" smtClean="0"/>
              <a:t>Масса комплекта (без масла в редукторе), кг	63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Шурупогайковерт</a:t>
            </a:r>
            <a:r>
              <a:rPr lang="ru-RU" b="1" dirty="0" smtClean="0"/>
              <a:t> ШВ2М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671637"/>
            <a:ext cx="5505450" cy="450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457654" y="1485900"/>
            <a:ext cx="1524421" cy="46910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Ключ предназначен для завертывания и отвертывания гаек </a:t>
            </a:r>
            <a:r>
              <a:rPr lang="ru-RU" dirty="0" err="1" smtClean="0"/>
              <a:t>клеммных</a:t>
            </a:r>
            <a:r>
              <a:rPr lang="ru-RU" dirty="0" smtClean="0"/>
              <a:t> и закладных болтов, а также путевых шурупов рельсовых скреплений.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Приводной двигатель	Трехфазный асинхронный (220 В, 50 Гц)</a:t>
            </a:r>
          </a:p>
          <a:p>
            <a:r>
              <a:rPr lang="ru-RU" dirty="0" smtClean="0"/>
              <a:t>Номинальная мощность, кВт	3</a:t>
            </a:r>
          </a:p>
          <a:p>
            <a:r>
              <a:rPr lang="ru-RU" dirty="0" smtClean="0"/>
              <a:t>Номинальная частота враще­ния вала при максимальном вращающем моменте, об/мин	1500</a:t>
            </a:r>
          </a:p>
          <a:p>
            <a:r>
              <a:rPr lang="ru-RU" dirty="0" smtClean="0"/>
              <a:t>Максимальный вращающий момент, Нм, при передаче:</a:t>
            </a:r>
          </a:p>
          <a:p>
            <a:r>
              <a:rPr lang="ru-RU" dirty="0" smtClean="0"/>
              <a:t>быстроходной	250 </a:t>
            </a:r>
          </a:p>
          <a:p>
            <a:r>
              <a:rPr lang="ru-RU" dirty="0" smtClean="0"/>
              <a:t>тихоходной	1100</a:t>
            </a:r>
          </a:p>
          <a:p>
            <a:r>
              <a:rPr lang="ru-RU" dirty="0" smtClean="0"/>
              <a:t>Номинальная частота вращения шпинделя, об/мин, при передаче: быстроходной	100 </a:t>
            </a:r>
          </a:p>
          <a:p>
            <a:r>
              <a:rPr lang="ru-RU" dirty="0" smtClean="0"/>
              <a:t>тихоходной	20</a:t>
            </a:r>
          </a:p>
          <a:p>
            <a:r>
              <a:rPr lang="ru-RU" dirty="0" smtClean="0"/>
              <a:t>Габаритные размеры, м	1,7x0,61x0,84</a:t>
            </a:r>
          </a:p>
          <a:p>
            <a:r>
              <a:rPr lang="ru-RU" dirty="0" smtClean="0"/>
              <a:t>Масса (сухая, без сменных частей), кг, не более	110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Ключ </a:t>
            </a:r>
            <a:r>
              <a:rPr lang="ru-RU" b="1" dirty="0" err="1" smtClean="0"/>
              <a:t>шурупогаечный</a:t>
            </a:r>
            <a:r>
              <a:rPr lang="ru-RU" b="1" dirty="0" smtClean="0"/>
              <a:t> КШГ-1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9697" y="2166937"/>
            <a:ext cx="382460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927" b="1927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457654" y="1485900"/>
            <a:ext cx="1686346" cy="46910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Назначение: станок предназначен для резки незакаленных рельсов. Он состоит из основания с несъемным быстродействующим рельсовым захватом, </a:t>
            </a:r>
            <a:r>
              <a:rPr lang="ru-RU" dirty="0" err="1" smtClean="0"/>
              <a:t>мотор-редуктора</a:t>
            </a:r>
            <a:r>
              <a:rPr lang="ru-RU" dirty="0" smtClean="0"/>
              <a:t>, пильного механизма и механизма избирательного </a:t>
            </a:r>
            <a:r>
              <a:rPr lang="ru-RU" dirty="0" err="1" smtClean="0"/>
              <a:t>гидроприжима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Механизм избирательного </a:t>
            </a:r>
            <a:r>
              <a:rPr lang="ru-RU" dirty="0" err="1" smtClean="0"/>
              <a:t>гидроприжима</a:t>
            </a:r>
            <a:r>
              <a:rPr lang="ru-RU" dirty="0" smtClean="0"/>
              <a:t>, обеспечивает прижим ножовочного полотна к рельсу при рабочем ходе и разгрузку при холостом ходе.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Отличительные особенности станка	Ножовочный с избирательным </a:t>
            </a:r>
            <a:r>
              <a:rPr lang="ru-RU" dirty="0" err="1" smtClean="0"/>
              <a:t>гидроприжимом</a:t>
            </a:r>
            <a:endParaRPr lang="ru-RU" dirty="0" smtClean="0"/>
          </a:p>
          <a:p>
            <a:r>
              <a:rPr lang="ru-RU" dirty="0" smtClean="0"/>
              <a:t>Рельсы, для которых предназначен станок	Всех типов, кроме </a:t>
            </a:r>
            <a:r>
              <a:rPr lang="ru-RU" dirty="0" err="1" smtClean="0"/>
              <a:t>объемнозакаленных</a:t>
            </a:r>
            <a:endParaRPr lang="ru-RU" dirty="0" smtClean="0"/>
          </a:p>
          <a:p>
            <a:r>
              <a:rPr lang="ru-RU" dirty="0" smtClean="0"/>
              <a:t>Инструмент	Ножовочное полотно 400 и 450 мм</a:t>
            </a:r>
          </a:p>
          <a:p>
            <a:r>
              <a:rPr lang="ru-RU" dirty="0" smtClean="0"/>
              <a:t>Стойкость инструмента, количество резов	5</a:t>
            </a:r>
          </a:p>
          <a:p>
            <a:r>
              <a:rPr lang="ru-RU" dirty="0" smtClean="0"/>
              <a:t>Время резания рельса Р65, мин	11</a:t>
            </a:r>
          </a:p>
          <a:p>
            <a:r>
              <a:rPr lang="ru-RU" dirty="0" smtClean="0"/>
              <a:t>Тип приводного двигателя	Трехфазный асинхронный электродвигатель (220 В, 50 Гц)</a:t>
            </a:r>
          </a:p>
          <a:p>
            <a:r>
              <a:rPr lang="ru-RU" dirty="0" smtClean="0"/>
              <a:t>Мощность, кВт	1,5</a:t>
            </a:r>
          </a:p>
          <a:p>
            <a:r>
              <a:rPr lang="ru-RU" dirty="0" smtClean="0"/>
              <a:t>Частота вращения вала двигателя, об/мин	1400</a:t>
            </a:r>
          </a:p>
          <a:p>
            <a:r>
              <a:rPr lang="ru-RU" dirty="0" smtClean="0"/>
              <a:t>Габаритные размеры станка, м	1,47x0,505x0,46</a:t>
            </a:r>
          </a:p>
          <a:p>
            <a:r>
              <a:rPr lang="ru-RU" dirty="0" smtClean="0"/>
              <a:t>Масса, кг	90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Рельсорезный станок РМ5ГМ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0" y="1838325"/>
            <a:ext cx="47625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359" b="2359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457654" y="1485900"/>
            <a:ext cx="1686346" cy="46910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Назначение: станок предназначен для резки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и незакаленных рельсов типов Р50, Р65, Р75. Он состоит из двух основных частей: абразивно-отрезного устройства и направляющей рамы.  В комплект поставки станка входит транспортная тележка</a:t>
            </a:r>
          </a:p>
          <a:p>
            <a:r>
              <a:rPr lang="ru-RU" dirty="0" smtClean="0"/>
              <a:t>Технические характеристики:</a:t>
            </a:r>
          </a:p>
          <a:p>
            <a:r>
              <a:rPr lang="ru-RU" dirty="0" smtClean="0"/>
              <a:t>Отличительные особенности станка	Абразивно-отрезной с жесткой схемой резания</a:t>
            </a:r>
          </a:p>
          <a:p>
            <a:r>
              <a:rPr lang="ru-RU" dirty="0" smtClean="0"/>
              <a:t>Рельсы, для которых предназначен станок	всех типов, включая </a:t>
            </a:r>
            <a:r>
              <a:rPr lang="ru-RU" dirty="0" err="1" smtClean="0"/>
              <a:t>объемнозакаленные</a:t>
            </a:r>
            <a:endParaRPr lang="ru-RU" dirty="0" smtClean="0"/>
          </a:p>
          <a:p>
            <a:r>
              <a:rPr lang="ru-RU" dirty="0" smtClean="0"/>
              <a:t>Инструмент	Отрезной круг 400x4x32 мм</a:t>
            </a:r>
          </a:p>
          <a:p>
            <a:r>
              <a:rPr lang="ru-RU" dirty="0" smtClean="0"/>
              <a:t>Стойкость инструмента, количество резов	3</a:t>
            </a:r>
          </a:p>
          <a:p>
            <a:r>
              <a:rPr lang="ru-RU" dirty="0" smtClean="0"/>
              <a:t>Время резания рельса Р65, мин	1</a:t>
            </a:r>
          </a:p>
          <a:p>
            <a:r>
              <a:rPr lang="ru-RU" dirty="0" smtClean="0"/>
              <a:t>Номинальная частота вращения шпинделя, об/мин	3820</a:t>
            </a:r>
          </a:p>
          <a:p>
            <a:r>
              <a:rPr lang="ru-RU" dirty="0" smtClean="0"/>
              <a:t>Тип приводного двигателя	Трехфазный асинхронный электродвигатель 4A100L2У3 (220/380 В, 50 Гц)</a:t>
            </a:r>
          </a:p>
          <a:p>
            <a:r>
              <a:rPr lang="ru-RU" dirty="0" smtClean="0"/>
              <a:t>Мощность, кВт	5,5</a:t>
            </a:r>
          </a:p>
          <a:p>
            <a:r>
              <a:rPr lang="ru-RU" dirty="0" smtClean="0"/>
              <a:t>Частота вращения вала двигателя, об/мин	2880</a:t>
            </a:r>
          </a:p>
          <a:p>
            <a:r>
              <a:rPr lang="ru-RU" dirty="0" smtClean="0"/>
              <a:t>Габаритные размеры станка, м	1,06x0,6x1,03 (без тележки)</a:t>
            </a:r>
          </a:p>
          <a:p>
            <a:r>
              <a:rPr lang="ru-RU" dirty="0" smtClean="0"/>
              <a:t>Масса, кг	83 (без тележки)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Рельсорезный станок РА-2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0" y="1643062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3150" y="1795462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7568" b="7568"/>
          <a:stretch>
            <a:fillRect/>
          </a:stretch>
        </p:blipFill>
        <p:spPr bwMode="auto">
          <a:xfrm>
            <a:off x="327025" y="1643063"/>
            <a:ext cx="7013575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076950" y="1719737"/>
            <a:ext cx="2697163" cy="445722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предназначен для резки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и незакаленных рельсов типов Р50, Р65, Р75. Он Назначение: Станок соответствует всем требованиям системы стандартов РФ по безопасности труда, в том числе по допустимой скорости абразивного круга (80 м/с) для ручных станков. </a:t>
            </a:r>
          </a:p>
          <a:p>
            <a:r>
              <a:rPr lang="ru-RU" dirty="0" smtClean="0"/>
              <a:t>Станок РР80 состоит из двух основных частей: абразивно-отрезного устройства и направляющей рамы. </a:t>
            </a:r>
          </a:p>
          <a:p>
            <a:r>
              <a:rPr lang="ru-RU" dirty="0" smtClean="0"/>
              <a:t>Технические характеристики Отличительные особенности станка Абразивно-отрезной, позволяет выбирать предпочтительную схему резания </a:t>
            </a:r>
          </a:p>
          <a:p>
            <a:r>
              <a:rPr lang="ru-RU" dirty="0" smtClean="0"/>
              <a:t>Рельсы, для которых предназначен станок всех типов, включая </a:t>
            </a:r>
            <a:r>
              <a:rPr lang="ru-RU" dirty="0" err="1" smtClean="0"/>
              <a:t>объемнозакаленные</a:t>
            </a:r>
            <a:endParaRPr lang="ru-RU" dirty="0" smtClean="0"/>
          </a:p>
          <a:p>
            <a:r>
              <a:rPr lang="ru-RU" dirty="0" smtClean="0"/>
              <a:t>Инструмент	Отрезной круг 400x4x32 мм</a:t>
            </a:r>
          </a:p>
          <a:p>
            <a:r>
              <a:rPr lang="ru-RU" dirty="0" smtClean="0"/>
              <a:t>Стойкость инструмента, количество резов	4</a:t>
            </a:r>
          </a:p>
          <a:p>
            <a:r>
              <a:rPr lang="ru-RU" dirty="0" smtClean="0"/>
              <a:t>Время резания рельса Р65, мин	2</a:t>
            </a:r>
          </a:p>
          <a:p>
            <a:r>
              <a:rPr lang="ru-RU" dirty="0" smtClean="0"/>
              <a:t>Номинальная частота вращения шпинделя, об/мин	3870</a:t>
            </a:r>
          </a:p>
          <a:p>
            <a:r>
              <a:rPr lang="ru-RU" dirty="0" smtClean="0"/>
              <a:t>Тип приводного двигателя	Внутреннего сгорания "</a:t>
            </a:r>
            <a:r>
              <a:rPr lang="ru-RU" dirty="0" err="1" smtClean="0"/>
              <a:t>Stihl</a:t>
            </a:r>
            <a:r>
              <a:rPr lang="ru-RU" dirty="0" smtClean="0"/>
              <a:t> TS 760" Мощность, кВт	4,8 после 5-15 заправок бака</a:t>
            </a:r>
          </a:p>
          <a:p>
            <a:r>
              <a:rPr lang="ru-RU" dirty="0" smtClean="0"/>
              <a:t>Габаритные размеры станка, м	0,74x0,735x0,515</a:t>
            </a:r>
          </a:p>
          <a:p>
            <a:r>
              <a:rPr lang="ru-RU" dirty="0" smtClean="0"/>
              <a:t>Масса, кг	31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Рельсорезный станок РР 80 (Двигатель </a:t>
            </a:r>
            <a:r>
              <a:rPr lang="ru-RU" b="1" dirty="0" err="1" smtClean="0"/>
              <a:t>Shtil</a:t>
            </a:r>
            <a:r>
              <a:rPr lang="ru-RU" b="1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1485900"/>
            <a:ext cx="4762500" cy="469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753226" y="1600200"/>
            <a:ext cx="2219324" cy="45767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Предназначен для резки объемно-закаленных и незакаленных рельсов </a:t>
            </a:r>
          </a:p>
          <a:p>
            <a:r>
              <a:rPr lang="ru-RU" dirty="0" smtClean="0"/>
              <a:t>Абразивно-отрезное устройство закреплено на поворотной двухзвенной шарнирной направляющей, что позволяет оператору выбирать предпочтительную траекторию резания из большого числа возможных вариантов. </a:t>
            </a:r>
          </a:p>
          <a:p>
            <a:r>
              <a:rPr lang="ru-RU" dirty="0" smtClean="0"/>
              <a:t>Одноцилиндровый двухтактный </a:t>
            </a:r>
            <a:r>
              <a:rPr lang="ru-RU" dirty="0" err="1" smtClean="0"/>
              <a:t>бензодвигатель</a:t>
            </a:r>
            <a:r>
              <a:rPr lang="ru-RU" dirty="0" smtClean="0"/>
              <a:t> "Урал-2Т Электрон" с принудительным воздушным охлаждением и центробежной фрикционной муфтой. </a:t>
            </a:r>
          </a:p>
          <a:p>
            <a:r>
              <a:rPr lang="ru-RU" dirty="0" smtClean="0"/>
              <a:t>Режущая головка может использоваться как абразивно-отрезной бензорез.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Отличительные особенности станка	Абразивно-отрезной, с выбором траектории резания</a:t>
            </a:r>
          </a:p>
          <a:p>
            <a:r>
              <a:rPr lang="ru-RU" dirty="0" smtClean="0"/>
              <a:t>Тип двигателя	</a:t>
            </a:r>
            <a:r>
              <a:rPr lang="ru-RU" dirty="0" err="1" smtClean="0"/>
              <a:t>Бензодвигатель</a:t>
            </a:r>
            <a:r>
              <a:rPr lang="ru-RU" dirty="0" smtClean="0"/>
              <a:t> "Урал-2Т Электрон" Мощность, кВт/л.с.	3,7/5</a:t>
            </a:r>
          </a:p>
          <a:p>
            <a:r>
              <a:rPr lang="ru-RU" dirty="0" smtClean="0"/>
              <a:t>Бензин	А-72 или А-76</a:t>
            </a:r>
          </a:p>
          <a:p>
            <a:r>
              <a:rPr lang="ru-RU" dirty="0" smtClean="0"/>
              <a:t>Инструмент	Отрезной круг: 350x3,5x32 мм, 80 м/с</a:t>
            </a:r>
          </a:p>
          <a:p>
            <a:r>
              <a:rPr lang="ru-RU" dirty="0" smtClean="0"/>
              <a:t>Время резания рельса Р65, мин	3</a:t>
            </a:r>
          </a:p>
          <a:p>
            <a:r>
              <a:rPr lang="ru-RU" dirty="0" smtClean="0"/>
              <a:t>Габаритные размеры, мм	780x560x470</a:t>
            </a:r>
          </a:p>
          <a:p>
            <a:r>
              <a:rPr lang="ru-RU" dirty="0" smtClean="0"/>
              <a:t>Масса, кг	35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Рельсорезный станок РМК-М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7568" b="7568"/>
          <a:stretch>
            <a:fillRect/>
          </a:stretch>
        </p:blipFill>
        <p:spPr bwMode="auto">
          <a:xfrm>
            <a:off x="327026" y="2095500"/>
            <a:ext cx="6426200" cy="408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799424" y="1485900"/>
            <a:ext cx="2220751" cy="469106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Станок 1024В предназначен для сверления отверстий под стыковые болты в незакаленных рельсах типов от Р43 до Р75 как лежащих в пути, так и подготавливаемых к укладке. Станок облегченный, с ручной подачей сверла. В качестве режущего инструмента могут использоваться стандартные сверла из быстрорежущей стали. Сверла большого диаметра устанавливают непосредственно в шпинделе станка, который имеет внутренний конус Морзе, а для сверл меньшего диаметра используют переходные втулки. В комплект поставки станка входит переходная втулка с наружным и внутренним конусами Морзе необходимых размеров.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Отличительные особенности станка	Облегченный станок с ручной подачей сверла </a:t>
            </a:r>
          </a:p>
          <a:p>
            <a:r>
              <a:rPr lang="ru-RU" dirty="0" smtClean="0"/>
              <a:t>Тип двигателя					Электродвигатель Мощность двигателя, кВт	1</a:t>
            </a:r>
          </a:p>
          <a:p>
            <a:r>
              <a:rPr lang="ru-RU" dirty="0" smtClean="0"/>
              <a:t>Тип рельсов, для работы с которыми используется станок	Р43, Р50, Р65, Р75, исключая </a:t>
            </a:r>
            <a:r>
              <a:rPr lang="ru-RU" dirty="0" err="1" smtClean="0"/>
              <a:t>объемнозакаленные</a:t>
            </a:r>
            <a:endParaRPr lang="ru-RU" dirty="0" smtClean="0"/>
          </a:p>
          <a:p>
            <a:r>
              <a:rPr lang="ru-RU" dirty="0" smtClean="0"/>
              <a:t>Диаметр сверления, мм				36</a:t>
            </a:r>
          </a:p>
          <a:p>
            <a:r>
              <a:rPr lang="ru-RU" dirty="0" smtClean="0"/>
              <a:t>Устанавливаемый инструмент			Стандартные сверла из быстрорежущей стали</a:t>
            </a:r>
          </a:p>
          <a:p>
            <a:r>
              <a:rPr lang="ru-RU" dirty="0" smtClean="0"/>
              <a:t>Способ установки инструмента 		Непосредственно в шпинделе станка с передней стороны до установки станка на рельс</a:t>
            </a:r>
          </a:p>
          <a:p>
            <a:r>
              <a:rPr lang="ru-RU" dirty="0" smtClean="0"/>
              <a:t>Внутренний конус Морзе шпинделя или быстро­сменных переходных втулок	4</a:t>
            </a:r>
          </a:p>
          <a:p>
            <a:r>
              <a:rPr lang="ru-RU" dirty="0" smtClean="0"/>
              <a:t>Частота вращения шпинделя, об/мин		93</a:t>
            </a:r>
          </a:p>
          <a:p>
            <a:r>
              <a:rPr lang="ru-RU" dirty="0" smtClean="0"/>
              <a:t>Подача, мм/об					Ручная</a:t>
            </a:r>
          </a:p>
          <a:p>
            <a:r>
              <a:rPr lang="ru-RU" dirty="0" smtClean="0"/>
              <a:t>Ход шпинделя, мм					100 (ход винта)</a:t>
            </a:r>
          </a:p>
          <a:p>
            <a:r>
              <a:rPr lang="ru-RU" dirty="0" smtClean="0"/>
              <a:t>Время сверления рельса Р65, мин		3</a:t>
            </a:r>
          </a:p>
          <a:p>
            <a:r>
              <a:rPr lang="ru-RU" dirty="0" smtClean="0"/>
              <a:t>Габаритные размеры, м				1,06x0,26x0,33</a:t>
            </a:r>
          </a:p>
          <a:p>
            <a:r>
              <a:rPr lang="ru-RU" dirty="0" smtClean="0"/>
              <a:t>Масса, кг						40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Рельсосверлилка</a:t>
            </a:r>
            <a:r>
              <a:rPr lang="ru-RU" b="1" dirty="0" smtClean="0"/>
              <a:t> 1024-В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981" r="981"/>
          <a:stretch>
            <a:fillRect/>
          </a:stretch>
        </p:blipFill>
        <p:spPr bwMode="auto">
          <a:xfrm>
            <a:off x="327026" y="2333625"/>
            <a:ext cx="6388100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334125" y="1552574"/>
            <a:ext cx="2676525" cy="4791075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Станок СТР1 предназначен для сверления отверстий под стыковые болты в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и незакаленных рельсах типов Р50, Р65, Р75, как лежащих в пути, так и подготавливаемых к укладке. Станок СТР1, имея массу всего 40 кг, обладает хорошей жесткостью, позволяющей использовать в качестве режущего инструмента сверло со сменными многогранными твердосплавными пластинами, крепящимися винтами. При использовании всех трех режущих граней пластин станок позволяет сверлить ими до 30 отверстий в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рельсах. Сверло устанавливают непосредственно в шпиндель станка, который имеет цилиндрическое присоединительное отверстие. Наличие верхнего захвата за головку рельса позволяет производить установку и снятие станка за считанные секунды. Время сверления рельсов сверлом диаметром 36 мм - 2 мин. По окончании процесса сверления шпиндель со сверлом возвращается в исходное положение, после чего происходит автоматическое отключение станка. Станок СТР1 позволяет сверлить отверстия в уложенных в путь рельсах без их подъемки относительно шпал.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Отличительные особенности станка	Автоматическая подача и отключение после завершения сверления и возврата шпинделя в исходное положение</a:t>
            </a:r>
          </a:p>
          <a:p>
            <a:r>
              <a:rPr lang="ru-RU" dirty="0" smtClean="0"/>
              <a:t>Тип двигателя	Электродвигатель, по заказу двигатель внутреннего сгорания</a:t>
            </a:r>
          </a:p>
          <a:p>
            <a:r>
              <a:rPr lang="ru-RU" dirty="0" smtClean="0"/>
              <a:t>Мощность двигателя, кВт	1,5</a:t>
            </a:r>
          </a:p>
          <a:p>
            <a:r>
              <a:rPr lang="ru-RU" dirty="0" smtClean="0"/>
              <a:t>Тип рельсов, для работы с которыми используется станок	Р50, Р65, Р75, включая объемно-закаленные</a:t>
            </a:r>
          </a:p>
          <a:p>
            <a:r>
              <a:rPr lang="ru-RU" dirty="0" smtClean="0"/>
              <a:t>Диаметр сверления, мм	36</a:t>
            </a:r>
          </a:p>
          <a:p>
            <a:r>
              <a:rPr lang="ru-RU" dirty="0" smtClean="0"/>
              <a:t>Устанавливаемый инструмент	Сверла с крепящимися винтами сменными многогранными твердо­сплавными пластинами</a:t>
            </a:r>
          </a:p>
          <a:p>
            <a:r>
              <a:rPr lang="ru-RU" dirty="0" smtClean="0"/>
              <a:t>Способ установки инструмента	Непосредственно в шпинделе станка с передней стороны до установки станка на рельс</a:t>
            </a:r>
          </a:p>
          <a:p>
            <a:r>
              <a:rPr lang="ru-RU" dirty="0" smtClean="0"/>
              <a:t>Диаметр присоединительного отверстия шпинделя или быстросменных переходных втулок, мм	32</a:t>
            </a:r>
          </a:p>
          <a:p>
            <a:r>
              <a:rPr lang="ru-RU" dirty="0" smtClean="0"/>
              <a:t>Частота вращения шпинделя, об/мин	 270 		Подача, мм/об	0,06			Ход шпинделя, мм	29</a:t>
            </a:r>
          </a:p>
          <a:p>
            <a:r>
              <a:rPr lang="ru-RU" dirty="0" smtClean="0"/>
              <a:t>Время сверления рельса Р65, мин	 2(цикл)	Габаритные размеры, м	0,735x0,32x0.25</a:t>
            </a:r>
          </a:p>
          <a:p>
            <a:r>
              <a:rPr lang="ru-RU" dirty="0" smtClean="0"/>
              <a:t>Масса, кг	40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Рельсосверлилка</a:t>
            </a:r>
            <a:r>
              <a:rPr lang="ru-RU" b="1" dirty="0" smtClean="0"/>
              <a:t> СТР-1</a:t>
            </a: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7568" b="7568"/>
          <a:stretch>
            <a:fillRect/>
          </a:stretch>
        </p:blipFill>
        <p:spPr bwMode="auto">
          <a:xfrm>
            <a:off x="327026" y="2238375"/>
            <a:ext cx="6007099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743700" y="1485900"/>
            <a:ext cx="2181225" cy="490537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Станок СТР2 предназначен для сверления болтовых отверстий в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и незакаленных рельсах типов Р50, Р65, Р75 и их упрочнения за счет двустороннего снятия фасок и упрочнения внутренней поверхности отверстия раскаткой. Эти станки также позволяют сверлить отверстия под рельсовые соединители. </a:t>
            </a:r>
          </a:p>
          <a:p>
            <a:r>
              <a:rPr lang="ru-RU" dirty="0" smtClean="0"/>
              <a:t>Станок СТР2 может выполнять три последовательные операции: сверление отверстия номинального диаметра, одновременное двустороннее снятие фасок, упрочнение внутренней поверхности отверстия раскаткой.</a:t>
            </a:r>
          </a:p>
          <a:p>
            <a:r>
              <a:rPr lang="ru-RU" dirty="0" smtClean="0"/>
              <a:t>Частота вращения шпинделя, об/мин	180/360 	Подача, мм/об	0,089		Ход шпинделя, мм	31	Время сверления рельса Р65, мин	2/1,0 (цикл)		Габаритные размеры, м	0,63x0,64x0,32		Масса, кг	55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Рельсосверлилка</a:t>
            </a:r>
            <a:r>
              <a:rPr lang="ru-RU" b="1" dirty="0" smtClean="0"/>
              <a:t> СТР-2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0090" b="20090"/>
          <a:stretch>
            <a:fillRect/>
          </a:stretch>
        </p:blipFill>
        <p:spPr bwMode="auto">
          <a:xfrm>
            <a:off x="230731" y="2000249"/>
            <a:ext cx="6398669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799424" y="1552574"/>
            <a:ext cx="2201701" cy="4810125"/>
          </a:xfrm>
        </p:spPr>
        <p:txBody>
          <a:bodyPr/>
          <a:lstStyle/>
          <a:p>
            <a:r>
              <a:rPr lang="ru-RU" dirty="0" smtClean="0"/>
              <a:t>Станок РСМ1М предназначен для сверления отверстий под стыковые болты в </a:t>
            </a:r>
            <a:r>
              <a:rPr lang="ru-RU" dirty="0" err="1" smtClean="0"/>
              <a:t>объемнозакаленных</a:t>
            </a:r>
            <a:r>
              <a:rPr lang="ru-RU" dirty="0" smtClean="0"/>
              <a:t> и незакаленных рельсах типов от РЗЗ до Р75, как лежащих в пути, так и подготавливаемых к укладке. На станке РСМ1М в качестве режущего инструмента могут использоваться специальные сверла с твердосплавной напаянной пластиной или стандартные сверла из быстрорежущей стали. Сверла большого диаметра устанавливают непосредственно в шпинделе станка, который имеет внутренний конус Морзе, а для сверл меньшего диаметра используют переходные втулки. Станок имеет механизм подачи, обеспечивающий ускоренный подвод и отвод сверла с автоматическим переключением на рабочую подачу.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Рельсосверлилка</a:t>
            </a:r>
            <a:r>
              <a:rPr lang="ru-RU" b="1" dirty="0" smtClean="0"/>
              <a:t> РСМ1М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7568" b="7568"/>
          <a:stretch>
            <a:fillRect/>
          </a:stretch>
        </p:blipFill>
        <p:spPr bwMode="auto">
          <a:xfrm>
            <a:off x="327026" y="2114550"/>
            <a:ext cx="6292850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Предназначена для сверления отверстий в деревянных железнодорожных шпалах и зачистки наплавленных концов рельсов, крестовин и остряков стрелочных переводов при ремонтных работах на железнодорожных путях. 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Сверлошлифовалка</a:t>
            </a:r>
            <a:r>
              <a:rPr lang="ru-RU" b="1" dirty="0" smtClean="0"/>
              <a:t> СШ-1     </a:t>
            </a:r>
            <a:r>
              <a:rPr lang="ru-RU" b="1" dirty="0" err="1" smtClean="0"/>
              <a:t>Рельсошлифовалка</a:t>
            </a:r>
            <a:r>
              <a:rPr lang="ru-RU" b="1" dirty="0" smtClean="0"/>
              <a:t> МРШ3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 smtClean="0"/>
              <a:t>Рельсошлифовалка</a:t>
            </a:r>
            <a:r>
              <a:rPr lang="ru-RU" dirty="0" smtClean="0"/>
              <a:t> предназначена для зачистки наплавленных концов рельсов, крестовин и остряков переводов, выполнения различных </a:t>
            </a:r>
            <a:r>
              <a:rPr lang="ru-RU" dirty="0" err="1" smtClean="0"/>
              <a:t>зачистных</a:t>
            </a:r>
            <a:r>
              <a:rPr lang="ru-RU" dirty="0" smtClean="0"/>
              <a:t> и заточных работ в производственных условиях. 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9923" r="9923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Grp="1"/>
          </p:cNvPicPr>
          <p:nvPr>
            <p:ph type="pic" idx="10"/>
          </p:nvPr>
        </p:nvPicPr>
        <p:blipFill>
          <a:blip r:embed="rId3" cstate="print"/>
          <a:srcRect l="8722" r="8722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29300" y="5649903"/>
            <a:ext cx="4214113" cy="82709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Станок СЧР предназначен для чистовой обработки методом шлифования головок рельсов по поверхности катания и боковым поверхностям. </a:t>
            </a:r>
          </a:p>
          <a:p>
            <a:r>
              <a:rPr lang="ru-RU" dirty="0" smtClean="0"/>
              <a:t>СЧР - модель с роликовыми кассетами для устранения шлифованием неровностей после контактной стыковой сварки, наплавки исправленного стыка, микротрещин, наклепов и других подобных дефектов, а также волнообразного износа (рифлей) длиной до 300 мм;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/>
              <a:t>Шлифовальный станок СЧР         Шлифовальный станок 2152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1"/>
          </p:nvPr>
        </p:nvSpPr>
        <p:spPr>
          <a:xfrm>
            <a:off x="4569524" y="5492750"/>
            <a:ext cx="4214113" cy="98425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Станок 2152 предназначен для шлифования сборных и цельнолитых крестовин типов Р50, Р65 марок 1/9, 1/11, 1/18, наплавленных концов рельсов и снятия боковых накатов с элементов стрелочных переводов и рельсов всех типов. Станком выполняют подготовительные и отделочные работы</a:t>
            </a:r>
            <a:endParaRPr lang="ru-RU" dirty="0"/>
          </a:p>
        </p:txBody>
      </p:sp>
      <p:pic>
        <p:nvPicPr>
          <p:cNvPr id="8" name="Рисунок 7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6865" r="6865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Grp="1"/>
          </p:cNvPicPr>
          <p:nvPr>
            <p:ph type="pic" idx="10"/>
          </p:nvPr>
        </p:nvPicPr>
        <p:blipFill>
          <a:blip r:embed="rId3" cstate="print"/>
          <a:srcRect l="6865" r="6865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244306" y="1368424"/>
            <a:ext cx="1747294" cy="5089525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Предназначена для шлифования шейки и подошвы рельса. </a:t>
            </a:r>
          </a:p>
          <a:p>
            <a:r>
              <a:rPr lang="ru-RU" dirty="0" smtClean="0"/>
              <a:t>Шлифование сварного стыка с основным профилем рельсов типов Р50, Р65 и Р75 после их сварки в пути.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Трехфазный электродвигатель, 220В, 50 Гц, </a:t>
            </a:r>
          </a:p>
          <a:p>
            <a:r>
              <a:rPr lang="ru-RU" dirty="0" smtClean="0"/>
              <a:t>мощность, кВт						1,7</a:t>
            </a:r>
          </a:p>
          <a:p>
            <a:r>
              <a:rPr lang="ru-RU" dirty="0" smtClean="0"/>
              <a:t>Шлифовальный круг:</a:t>
            </a:r>
          </a:p>
          <a:p>
            <a:r>
              <a:rPr lang="ru-RU" dirty="0" smtClean="0"/>
              <a:t>- диаметр, мм						250</a:t>
            </a:r>
          </a:p>
          <a:p>
            <a:r>
              <a:rPr lang="ru-RU" dirty="0" smtClean="0"/>
              <a:t>- высота, мм							16</a:t>
            </a:r>
          </a:p>
          <a:p>
            <a:r>
              <a:rPr lang="ru-RU" dirty="0" smtClean="0"/>
              <a:t>- максимальная окружная скорость, м/с		40</a:t>
            </a:r>
          </a:p>
          <a:p>
            <a:r>
              <a:rPr lang="ru-RU" dirty="0" smtClean="0"/>
              <a:t>Габаритные размеры, мм				600х800х900</a:t>
            </a:r>
          </a:p>
          <a:p>
            <a:r>
              <a:rPr lang="ru-RU" dirty="0" smtClean="0"/>
              <a:t>Масса, кг							55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Рельсошлифовальная</a:t>
            </a:r>
            <a:r>
              <a:rPr lang="ru-RU" b="1" dirty="0" smtClean="0"/>
              <a:t> машина ШПШ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3346" b="23346"/>
          <a:stretch>
            <a:fillRect/>
          </a:stretch>
        </p:blipFill>
        <p:spPr bwMode="auto">
          <a:xfrm>
            <a:off x="230731" y="2126776"/>
            <a:ext cx="7013575" cy="4464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Домкрат ДГП-18 предназначен для подъема и рихтовки рельсошпальной решетки в ходе работ по ремонту и текущему содержанию железнодорожного пути. 		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Домкрат ДПГ-18                 Домкрат ДПГ 10-200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1"/>
          </p:nvPr>
        </p:nvSpPr>
        <p:spPr>
          <a:xfrm>
            <a:off x="4569524" y="5181600"/>
            <a:ext cx="4345876" cy="131444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Грузоподъемность, </a:t>
            </a:r>
            <a:r>
              <a:rPr lang="ru-RU" dirty="0" err="1" smtClean="0"/>
              <a:t>тн</a:t>
            </a:r>
            <a:r>
              <a:rPr lang="ru-RU" dirty="0" smtClean="0"/>
              <a:t>	10</a:t>
            </a:r>
          </a:p>
          <a:p>
            <a:r>
              <a:rPr lang="ru-RU" dirty="0" smtClean="0"/>
              <a:t>Максимальная высота подъема, м	0,45</a:t>
            </a:r>
          </a:p>
          <a:p>
            <a:r>
              <a:rPr lang="ru-RU" dirty="0" smtClean="0"/>
              <a:t>Усилие развиваемое домкратом, Тс	10%</a:t>
            </a:r>
          </a:p>
          <a:p>
            <a:r>
              <a:rPr lang="ru-RU" dirty="0" smtClean="0"/>
              <a:t>Рабочий ход, мм	200</a:t>
            </a:r>
          </a:p>
          <a:p>
            <a:r>
              <a:rPr lang="ru-RU" dirty="0" smtClean="0"/>
              <a:t>Масса, кг	25</a:t>
            </a:r>
          </a:p>
          <a:p>
            <a:r>
              <a:rPr lang="ru-RU" dirty="0" smtClean="0"/>
              <a:t>Габаритные размеры, мм	0,38х0,19х0,34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3490" b="3490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Grp="1"/>
          </p:cNvPicPr>
          <p:nvPr>
            <p:ph type="pic" idx="10"/>
          </p:nvPr>
        </p:nvPicPr>
        <p:blipFill>
          <a:blip r:embed="rId3" cstate="print"/>
          <a:srcRect t="7075" b="7075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553200" y="1368425"/>
            <a:ext cx="2220913" cy="498475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ДГУ-10 универсальный предназначен для ремонта и текущего содержания пути </a:t>
            </a:r>
          </a:p>
          <a:p>
            <a:r>
              <a:rPr lang="ru-RU" dirty="0" smtClean="0"/>
              <a:t>Конструкция домкрата обеспечивает возможность работы в любом пространственном положении. </a:t>
            </a:r>
          </a:p>
          <a:p>
            <a:r>
              <a:rPr lang="ru-RU" dirty="0" smtClean="0"/>
              <a:t>Наличие сменной опоры расширяет эксплуатационные возможности домкрата. </a:t>
            </a:r>
          </a:p>
          <a:p>
            <a:r>
              <a:rPr lang="ru-RU" dirty="0" smtClean="0"/>
              <a:t>Конструкция гидронасоса позволяет устанавливать нейтральное положение оси рукоятки в удобное для работы положение. </a:t>
            </a:r>
          </a:p>
          <a:p>
            <a:r>
              <a:rPr lang="ru-RU" dirty="0" smtClean="0"/>
              <a:t>Раздвижная рукоятка привода обеспечивает приложение к ней оптимального усилия качания.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Максимальная грузоподъемность, кН (тс)</a:t>
            </a:r>
          </a:p>
          <a:p>
            <a:r>
              <a:rPr lang="ru-RU" dirty="0" smtClean="0"/>
              <a:t>по оси гидроцилиндра						98,1 (10)</a:t>
            </a:r>
          </a:p>
          <a:p>
            <a:r>
              <a:rPr lang="ru-RU" dirty="0" smtClean="0"/>
              <a:t>на подъемной лапе						78,4 (8)</a:t>
            </a:r>
          </a:p>
          <a:p>
            <a:r>
              <a:rPr lang="ru-RU" dirty="0" smtClean="0"/>
              <a:t>Рабочий ход гидроцилиндра, мм				150</a:t>
            </a:r>
          </a:p>
          <a:p>
            <a:r>
              <a:rPr lang="ru-RU" dirty="0" smtClean="0"/>
              <a:t>Наибольшее усилие на рукоятке гидронасоса, Н (кгс)	147 (15)</a:t>
            </a:r>
          </a:p>
          <a:p>
            <a:r>
              <a:rPr lang="ru-RU" dirty="0" smtClean="0"/>
              <a:t>Габаритные размеры, м						0,34х0,22х0,51</a:t>
            </a:r>
          </a:p>
          <a:p>
            <a:r>
              <a:rPr lang="ru-RU" dirty="0" smtClean="0"/>
              <a:t>Масса без съемной рукоятки, кг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Домкрат ДГУ-10 универсальный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3" cstate="print"/>
          <a:srcRect t="31849" b="31849"/>
          <a:stretch>
            <a:fillRect/>
          </a:stretch>
        </p:blipFill>
        <p:spPr bwMode="auto">
          <a:xfrm>
            <a:off x="-727074" y="2486025"/>
            <a:ext cx="67183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13575" y="1719737"/>
            <a:ext cx="1968501" cy="472868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Домкрат реечный ДР 8М предназначен для подъема различных грузов при монтажных и перегрузочных работах, так же при ремонте вагонов и железнодорожных путей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Грузоподъемность, т (на головку)				8</a:t>
            </a:r>
          </a:p>
          <a:p>
            <a:r>
              <a:rPr lang="ru-RU" dirty="0" smtClean="0"/>
              <a:t>Грузоподъемность, т (на лапу)					8</a:t>
            </a:r>
          </a:p>
          <a:p>
            <a:r>
              <a:rPr lang="ru-RU" dirty="0" smtClean="0"/>
              <a:t>Усилие на рукоятке, Н (кгс)					200 (20)</a:t>
            </a:r>
          </a:p>
          <a:p>
            <a:r>
              <a:rPr lang="ru-RU" dirty="0" smtClean="0"/>
              <a:t>Высота от подошвы до грузовой лапы, мм			90</a:t>
            </a:r>
          </a:p>
          <a:p>
            <a:r>
              <a:rPr lang="ru-RU" dirty="0" smtClean="0"/>
              <a:t>Рабочий ход, мм							350</a:t>
            </a:r>
          </a:p>
          <a:p>
            <a:r>
              <a:rPr lang="ru-RU" dirty="0" smtClean="0"/>
              <a:t>Габаритные размеры, мм					300х350х710</a:t>
            </a:r>
          </a:p>
          <a:p>
            <a:r>
              <a:rPr lang="ru-RU" dirty="0" smtClean="0"/>
              <a:t>Масса, кг								37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Домкрат реечный ДР 8М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8721" b="28721"/>
          <a:stretch>
            <a:fillRect/>
          </a:stretch>
        </p:blipFill>
        <p:spPr bwMode="auto">
          <a:xfrm>
            <a:off x="0" y="2393951"/>
            <a:ext cx="7013575" cy="4464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С помощью гидравлических рихтовщиков с ручным приводом выполняют поперечную сдвижку </a:t>
            </a:r>
            <a:r>
              <a:rPr lang="ru-RU" dirty="0" err="1" smtClean="0"/>
              <a:t>релъсошпальной</a:t>
            </a:r>
            <a:r>
              <a:rPr lang="ru-RU" dirty="0" smtClean="0"/>
              <a:t> решетки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Рихтовщик ГР–12Б                   </a:t>
            </a:r>
            <a:r>
              <a:rPr lang="ru-RU" dirty="0" smtClean="0"/>
              <a:t> </a:t>
            </a:r>
            <a:r>
              <a:rPr lang="ru-RU" b="1" dirty="0" smtClean="0"/>
              <a:t> Рихтовщик ГР-16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     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Рихтовщик ГР-16</a:t>
            </a:r>
            <a:endParaRPr lang="ru-RU" dirty="0" smtClean="0"/>
          </a:p>
          <a:p>
            <a:r>
              <a:rPr lang="ru-RU" dirty="0" err="1" smtClean="0"/>
              <a:t>Гидрорихтовщик</a:t>
            </a:r>
            <a:r>
              <a:rPr lang="ru-RU" dirty="0" smtClean="0"/>
              <a:t> ГР-16 предназначен для рихтовки железнодорожного пути и стрелочных переводов, уложенных на деревянных и железобетонных шпалах при текущем содержании и ремонте пути. 		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0453" b="10453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Grp="1"/>
          </p:cNvPicPr>
          <p:nvPr>
            <p:ph type="pic" idx="10"/>
          </p:nvPr>
        </p:nvPicPr>
        <p:blipFill>
          <a:blip r:embed="rId3" cstate="print"/>
          <a:srcRect l="3529" r="3529"/>
          <a:stretch>
            <a:fillRect/>
          </a:stretch>
        </p:blipFill>
        <p:spPr bwMode="auto">
          <a:xfrm>
            <a:off x="4667250" y="1712913"/>
            <a:ext cx="4125913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600826" y="1562100"/>
            <a:ext cx="2543174" cy="4838700"/>
          </a:xfrm>
        </p:spPr>
        <p:txBody>
          <a:bodyPr/>
          <a:lstStyle/>
          <a:p>
            <a:r>
              <a:rPr lang="ru-RU" dirty="0" smtClean="0"/>
              <a:t>Предназначен для поперечной сдвижки пути в плане. </a:t>
            </a:r>
          </a:p>
          <a:p>
            <a:r>
              <a:rPr lang="ru-RU" dirty="0" smtClean="0"/>
              <a:t>Простая и надежная </a:t>
            </a:r>
            <a:r>
              <a:rPr lang="ru-RU" dirty="0" err="1" smtClean="0"/>
              <a:t>гидросистема</a:t>
            </a:r>
            <a:r>
              <a:rPr lang="ru-RU" dirty="0" smtClean="0"/>
              <a:t> со встроенной насосной станцией, создающая 4 гидроцилиндрами необходимое для рихтовки усилие в 240 кН, при собственной массе 80 кг и габаритных размерах 930x480x870 мм. </a:t>
            </a:r>
          </a:p>
          <a:p>
            <a:r>
              <a:rPr lang="ru-RU" dirty="0" smtClean="0"/>
              <a:t>Легкий двухтактный двигатель "Урал".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Количество гидроцилиндров			4</a:t>
            </a:r>
          </a:p>
          <a:p>
            <a:r>
              <a:rPr lang="ru-RU" dirty="0" smtClean="0"/>
              <a:t>Усилие на рукояти насоса, кН			180</a:t>
            </a:r>
          </a:p>
          <a:p>
            <a:r>
              <a:rPr lang="ru-RU" dirty="0" smtClean="0"/>
              <a:t>Тип приводного двигателя	ДВС "Дружба", "Электрон"</a:t>
            </a:r>
          </a:p>
          <a:p>
            <a:r>
              <a:rPr lang="ru-RU" dirty="0" smtClean="0"/>
              <a:t>Мощность приводного двигателя, кВт		2,94</a:t>
            </a:r>
          </a:p>
          <a:p>
            <a:r>
              <a:rPr lang="ru-RU" dirty="0" smtClean="0"/>
              <a:t>Тип гидронасоса				НШ-10В-ЗЛ</a:t>
            </a:r>
          </a:p>
          <a:p>
            <a:r>
              <a:rPr lang="ru-RU" dirty="0" smtClean="0"/>
              <a:t>Масса, кг						80</a:t>
            </a:r>
          </a:p>
          <a:p>
            <a:r>
              <a:rPr lang="ru-RU" dirty="0" smtClean="0"/>
              <a:t>Габаритные размеры, м			0,92х0,48х0,87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Рихтовщик РГУ1М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3" cstate="print"/>
          <a:srcRect t="7497" b="7497"/>
          <a:stretch>
            <a:fillRect/>
          </a:stretch>
        </p:blipFill>
        <p:spPr bwMode="auto">
          <a:xfrm>
            <a:off x="327026" y="2333625"/>
            <a:ext cx="6273800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972300" y="1368424"/>
            <a:ext cx="2171700" cy="5089525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Предназначены для продольной передвижки рельсов с целью восстановления нормальных стыковых зазоров. </a:t>
            </a:r>
          </a:p>
          <a:p>
            <a:r>
              <a:rPr lang="ru-RU" dirty="0" smtClean="0"/>
              <a:t>Прочные балки коробчатого сечения, несущие </a:t>
            </a:r>
            <a:r>
              <a:rPr lang="ru-RU" dirty="0" err="1" smtClean="0"/>
              <a:t>четырехшарнирную</a:t>
            </a:r>
            <a:r>
              <a:rPr lang="ru-RU" dirty="0" smtClean="0"/>
              <a:t> систему усовершенствованных клиновых захватов, и гидроцилиндры с ограничителями хода. </a:t>
            </a:r>
          </a:p>
          <a:p>
            <a:r>
              <a:rPr lang="ru-RU" dirty="0" smtClean="0"/>
              <a:t>Современное уплотнение из полимерных и композиционных материалов. </a:t>
            </a:r>
          </a:p>
          <a:p>
            <a:r>
              <a:rPr lang="ru-RU" dirty="0" smtClean="0"/>
              <a:t>Унифицированный гидронасос с принудительным возвратом плунжеров. </a:t>
            </a:r>
          </a:p>
          <a:p>
            <a:r>
              <a:rPr lang="ru-RU" dirty="0" smtClean="0"/>
              <a:t>Удобная встроенная транспортная тележка.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Распорное усилие, кН					245</a:t>
            </a:r>
          </a:p>
          <a:p>
            <a:r>
              <a:rPr lang="ru-RU" dirty="0" smtClean="0"/>
              <a:t>Величина раздвижки (без перехвата), м		0,1</a:t>
            </a:r>
          </a:p>
          <a:p>
            <a:r>
              <a:rPr lang="ru-RU" dirty="0" smtClean="0"/>
              <a:t>Величина раздвижки (с перехватом), м		0,2</a:t>
            </a:r>
          </a:p>
          <a:p>
            <a:r>
              <a:rPr lang="ru-RU" dirty="0" smtClean="0"/>
              <a:t>Усилие на рукояти привода гидронасоса, Н		118</a:t>
            </a:r>
          </a:p>
          <a:p>
            <a:r>
              <a:rPr lang="ru-RU" dirty="0" smtClean="0"/>
              <a:t>Масса, кг							70</a:t>
            </a:r>
          </a:p>
          <a:p>
            <a:r>
              <a:rPr lang="ru-RU" dirty="0" smtClean="0"/>
              <a:t>Габаритные размеры, м				1,2х0,39х0,6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Разгонщик</a:t>
            </a:r>
            <a:r>
              <a:rPr lang="ru-RU" b="1" dirty="0" smtClean="0"/>
              <a:t> Р-25-2</a:t>
            </a: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3" cstate="print"/>
          <a:srcRect t="3600" b="3600"/>
          <a:stretch>
            <a:fillRect/>
          </a:stretch>
        </p:blipFill>
        <p:spPr bwMode="auto">
          <a:xfrm>
            <a:off x="1" y="2447925"/>
            <a:ext cx="6819900" cy="41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134226" y="1533525"/>
            <a:ext cx="1895474" cy="4933950"/>
          </a:xfrm>
        </p:spPr>
        <p:txBody>
          <a:bodyPr/>
          <a:lstStyle/>
          <a:p>
            <a:r>
              <a:rPr lang="ru-RU" dirty="0" smtClean="0"/>
              <a:t>С помощью гидравлического </a:t>
            </a:r>
            <a:r>
              <a:rPr lang="ru-RU" dirty="0" err="1" smtClean="0"/>
              <a:t>разгонщика</a:t>
            </a:r>
            <a:r>
              <a:rPr lang="ru-RU" dirty="0" smtClean="0"/>
              <a:t> РН01А выполняют продольную сдвижку рельсов при восстановлении требуемых стыковых зазоров между ними.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Распорное усилие, кН					250</a:t>
            </a:r>
          </a:p>
          <a:p>
            <a:r>
              <a:rPr lang="ru-RU" dirty="0" smtClean="0"/>
              <a:t>Величина раздвижки (без перехвата), м:		0,15</a:t>
            </a:r>
          </a:p>
          <a:p>
            <a:r>
              <a:rPr lang="ru-RU" dirty="0" smtClean="0"/>
              <a:t>Величина раздвижки (с перехватом), м:		0,3</a:t>
            </a:r>
          </a:p>
          <a:p>
            <a:r>
              <a:rPr lang="ru-RU" dirty="0" smtClean="0"/>
              <a:t>Усилие на рукояти привода гидронасоса, Н		180</a:t>
            </a:r>
          </a:p>
          <a:p>
            <a:r>
              <a:rPr lang="ru-RU" dirty="0" smtClean="0"/>
              <a:t>Масса, кг							78</a:t>
            </a:r>
          </a:p>
          <a:p>
            <a:r>
              <a:rPr lang="ru-RU" dirty="0" smtClean="0"/>
              <a:t>Габаритные размеры, м					1х0,32х0,35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err="1" smtClean="0"/>
              <a:t>Разгонщик</a:t>
            </a:r>
            <a:r>
              <a:rPr lang="ru-RU" b="1" dirty="0" smtClean="0"/>
              <a:t> РН01А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1957387"/>
            <a:ext cx="42862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3654" b="3654"/>
          <a:stretch>
            <a:fillRect/>
          </a:stretch>
        </p:blipFill>
        <p:spPr bwMode="auto">
          <a:xfrm>
            <a:off x="327026" y="1957387"/>
            <a:ext cx="667385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905626" y="1485900"/>
            <a:ext cx="2124074" cy="4991100"/>
          </a:xfrm>
        </p:spPr>
        <p:txBody>
          <a:bodyPr/>
          <a:lstStyle/>
          <a:p>
            <a:r>
              <a:rPr lang="ru-RU" dirty="0" smtClean="0"/>
              <a:t>Устройство натяжное гидравлическое УНГ-75В предназначено для введения плетей </a:t>
            </a:r>
            <a:r>
              <a:rPr lang="ru-RU" dirty="0" err="1" smtClean="0"/>
              <a:t>бесстыкового</a:t>
            </a:r>
            <a:r>
              <a:rPr lang="ru-RU" dirty="0" smtClean="0"/>
              <a:t> пути в расчетный температурно-напряженный интервал. Предусматривается по заказу выпуск устройства как с ручным гидронасосом ГР1, так и с насосом НГ-Э1 с электроприводом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Усилие раздвижки плетей, кН		730±5,9</a:t>
            </a:r>
          </a:p>
          <a:p>
            <a:r>
              <a:rPr lang="ru-RU" dirty="0" smtClean="0"/>
              <a:t>Усилие подтягивания плетей, кН	614±5</a:t>
            </a:r>
          </a:p>
          <a:p>
            <a:r>
              <a:rPr lang="ru-RU" dirty="0" smtClean="0"/>
              <a:t>Наибольшая раздвижка, м		0,35</a:t>
            </a:r>
          </a:p>
          <a:p>
            <a:r>
              <a:rPr lang="ru-RU" dirty="0" smtClean="0"/>
              <a:t>Масса, кг					380</a:t>
            </a:r>
          </a:p>
          <a:p>
            <a:r>
              <a:rPr lang="ru-RU" dirty="0" smtClean="0"/>
              <a:t>Габаритные размеры, м			1,48хО,87х х0,35</a:t>
            </a:r>
          </a:p>
          <a:p>
            <a:r>
              <a:rPr lang="ru-RU" dirty="0" smtClean="0"/>
              <a:t>Особенности	Масса одной части 66 кг; привод от ручного гидравлического или моторного насоса НЭ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Устройство натяжное гидравлическое УНГ-75В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26144" b="26144"/>
          <a:stretch>
            <a:fillRect/>
          </a:stretch>
        </p:blipFill>
        <p:spPr bwMode="auto">
          <a:xfrm>
            <a:off x="327026" y="2181225"/>
            <a:ext cx="6578600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799424" y="1533525"/>
            <a:ext cx="2344576" cy="4643438"/>
          </a:xfrm>
        </p:spPr>
        <p:txBody>
          <a:bodyPr/>
          <a:lstStyle/>
          <a:p>
            <a:r>
              <a:rPr lang="ru-RU" b="1" dirty="0" smtClean="0"/>
              <a:t>ШПГР-10</a:t>
            </a:r>
            <a:endParaRPr lang="ru-RU" dirty="0" smtClean="0"/>
          </a:p>
          <a:p>
            <a:r>
              <a:rPr lang="ru-RU" dirty="0" err="1" smtClean="0"/>
              <a:t>Шпалоперегонщик-разгонщик</a:t>
            </a:r>
            <a:r>
              <a:rPr lang="ru-RU" dirty="0" smtClean="0"/>
              <a:t> ШПГР-10 предназначен для перемещения шпал и установки их по эпюре при ремонте и текущем содержании пути, для регулировки стыковых зазоров между рельсами. Позволяет передвигать шпалы без выемки балласта. 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Развиваемое усилие (по оси гидроцилиндров), тс12,5</a:t>
            </a:r>
          </a:p>
          <a:p>
            <a:r>
              <a:rPr lang="ru-RU" dirty="0" smtClean="0"/>
              <a:t>Развиваемое усилие (приложенное к шпалам), тс				10</a:t>
            </a:r>
          </a:p>
          <a:p>
            <a:r>
              <a:rPr lang="ru-RU" dirty="0" smtClean="0"/>
              <a:t>Рабочий ход, мм100</a:t>
            </a:r>
          </a:p>
          <a:p>
            <a:r>
              <a:rPr lang="ru-RU" dirty="0" smtClean="0"/>
              <a:t>Габаритные размеры, мм						560х265х675</a:t>
            </a:r>
          </a:p>
          <a:p>
            <a:r>
              <a:rPr lang="ru-RU" dirty="0" smtClean="0"/>
              <a:t>Масса, кг45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/>
              <a:t>Шпалоперегонщик-разгонщик</a:t>
            </a:r>
            <a:r>
              <a:rPr lang="ru-RU" b="1" dirty="0" smtClean="0"/>
              <a:t> ШПГР-10</a:t>
            </a:r>
            <a:endParaRPr lang="ru-RU" dirty="0"/>
          </a:p>
        </p:txBody>
      </p:sp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3769" b="13769"/>
          <a:stretch>
            <a:fillRect/>
          </a:stretch>
        </p:blipFill>
        <p:spPr bwMode="auto">
          <a:xfrm>
            <a:off x="327025" y="2295525"/>
            <a:ext cx="6454775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Электростанция АБ4 (Двигатель УД25М)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175" y="1571625"/>
            <a:ext cx="715327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400" dirty="0" smtClean="0"/>
              <a:t>Передвижные электростанции АБ и АД могут использоваться в качестве основного или резервного источника для питания электроэнергией широкой гаммы трехфазных и однофазных потребителей, в т. ч. механизированного инструмента и бытовых электроприборов, в ситуациях, когда питание от стационарной сети невозможно: на железнодорожных перегонах, в промышленности и строительстве, при дорожных и ремонтных работах, на транспорте, в передвижных и стационарных мастерских, в аварийных службах, для загородных домов, дач, в сельском и коммунальном хозяйстве, торговле, медицине, в чрезвычайных ситуациях. 		</a:t>
            </a:r>
          </a:p>
          <a:p>
            <a:r>
              <a:rPr lang="ru-RU" sz="1400" dirty="0" smtClean="0"/>
              <a:t>Технические характеристики</a:t>
            </a:r>
          </a:p>
          <a:p>
            <a:r>
              <a:rPr lang="ru-RU" sz="1400" dirty="0" smtClean="0"/>
              <a:t>Тип агрегата						АБ4</a:t>
            </a:r>
          </a:p>
          <a:p>
            <a:r>
              <a:rPr lang="ru-RU" sz="1400" dirty="0" smtClean="0"/>
              <a:t>Тип двигателя						УД-25</a:t>
            </a:r>
          </a:p>
          <a:p>
            <a:r>
              <a:rPr lang="ru-RU" sz="1400" dirty="0" smtClean="0"/>
              <a:t>Мощность двигателя, л.с.				8</a:t>
            </a:r>
          </a:p>
          <a:p>
            <a:r>
              <a:rPr lang="ru-RU" sz="1400" dirty="0" smtClean="0"/>
              <a:t>Расход топлива, л/ч					2,4</a:t>
            </a:r>
          </a:p>
          <a:p>
            <a:r>
              <a:rPr lang="ru-RU" sz="1400" dirty="0" smtClean="0"/>
              <a:t>Объем </a:t>
            </a:r>
            <a:r>
              <a:rPr lang="ru-RU" sz="1400" dirty="0" err="1" smtClean="0"/>
              <a:t>топл</a:t>
            </a:r>
            <a:r>
              <a:rPr lang="ru-RU" sz="1400" dirty="0" smtClean="0"/>
              <a:t>. бака, л					7,5</a:t>
            </a:r>
          </a:p>
          <a:p>
            <a:r>
              <a:rPr lang="ru-RU" sz="1400" dirty="0" smtClean="0"/>
              <a:t>Марка топлива (бензин)					А-72, А-76</a:t>
            </a:r>
          </a:p>
          <a:p>
            <a:r>
              <a:rPr lang="ru-RU" sz="1400" dirty="0" smtClean="0"/>
              <a:t>Мощность, кВт, cosф=0,8				4</a:t>
            </a:r>
          </a:p>
          <a:p>
            <a:r>
              <a:rPr lang="ru-RU" sz="1400" dirty="0" smtClean="0"/>
              <a:t>Масса, кг							115</a:t>
            </a:r>
          </a:p>
          <a:p>
            <a:r>
              <a:rPr lang="ru-RU" sz="1400" dirty="0" smtClean="0"/>
              <a:t>Габариты, мм						965х 635х 475</a:t>
            </a:r>
            <a:endParaRPr lang="ru-RU" sz="1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Электростанция АБ4 (Двигатель УД25М)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915150" y="1368425"/>
            <a:ext cx="2228850" cy="4808538"/>
          </a:xfrm>
        </p:spPr>
        <p:txBody>
          <a:bodyPr/>
          <a:lstStyle/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Тип агрегата					АБ8-230-В</a:t>
            </a:r>
          </a:p>
          <a:p>
            <a:r>
              <a:rPr lang="ru-RU" dirty="0" smtClean="0"/>
              <a:t>Тип двигателя				"</a:t>
            </a:r>
            <a:r>
              <a:rPr lang="ru-RU" dirty="0" err="1" smtClean="0"/>
              <a:t>Honda</a:t>
            </a:r>
            <a:r>
              <a:rPr lang="ru-RU" dirty="0" smtClean="0"/>
              <a:t>" 6X-620K1</a:t>
            </a:r>
          </a:p>
          <a:p>
            <a:r>
              <a:rPr lang="ru-RU" dirty="0" smtClean="0"/>
              <a:t>Мощность двигателя, л.с.			20</a:t>
            </a:r>
          </a:p>
          <a:p>
            <a:r>
              <a:rPr lang="ru-RU" dirty="0" smtClean="0"/>
              <a:t>Расход топлива, л/ч				5,1</a:t>
            </a:r>
          </a:p>
          <a:p>
            <a:r>
              <a:rPr lang="ru-RU" dirty="0" smtClean="0"/>
              <a:t>Объем </a:t>
            </a:r>
            <a:r>
              <a:rPr lang="ru-RU" dirty="0" err="1" smtClean="0"/>
              <a:t>топл</a:t>
            </a:r>
            <a:r>
              <a:rPr lang="ru-RU" dirty="0" smtClean="0"/>
              <a:t>. бака, л				20</a:t>
            </a:r>
          </a:p>
          <a:p>
            <a:r>
              <a:rPr lang="ru-RU" dirty="0" smtClean="0"/>
              <a:t>Марка топлива (бензин)				А-92	</a:t>
            </a:r>
          </a:p>
          <a:p>
            <a:r>
              <a:rPr lang="ru-RU" dirty="0" smtClean="0"/>
              <a:t>Тип генератора					Г8С-230</a:t>
            </a:r>
          </a:p>
          <a:p>
            <a:r>
              <a:rPr lang="ru-RU" dirty="0" smtClean="0"/>
              <a:t>Мощность, кВт, cosф=1,0			8</a:t>
            </a:r>
          </a:p>
          <a:p>
            <a:r>
              <a:rPr lang="ru-RU" dirty="0" smtClean="0"/>
              <a:t>Масса, кг						160</a:t>
            </a:r>
          </a:p>
          <a:p>
            <a:r>
              <a:rPr lang="ru-RU" dirty="0" smtClean="0"/>
              <a:t>Габариты, мм				970x730x700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Электростанция железнодорожная HONDA (8 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9320" y="2366962"/>
            <a:ext cx="224536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6501" b="16501"/>
          <a:stretch>
            <a:fillRect/>
          </a:stretch>
        </p:blipFill>
        <p:spPr bwMode="auto">
          <a:xfrm>
            <a:off x="327025" y="2238375"/>
            <a:ext cx="658812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Кран козловой портальный КР-2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731" y="1504950"/>
            <a:ext cx="8246519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Кран козловой портальный КР-2</a:t>
            </a:r>
            <a:endParaRPr lang="ru-RU" dirty="0" smtClean="0"/>
          </a:p>
          <a:p>
            <a:r>
              <a:rPr lang="ru-RU" dirty="0" smtClean="0"/>
              <a:t>Предназначен для перемещения рельсов всех типов при ремонтах железнодорожного пути. </a:t>
            </a:r>
          </a:p>
          <a:p>
            <a:r>
              <a:rPr lang="ru-RU" dirty="0" smtClean="0"/>
              <a:t>Особенности: </a:t>
            </a:r>
          </a:p>
          <a:p>
            <a:r>
              <a:rPr lang="ru-RU" dirty="0" smtClean="0"/>
              <a:t>Рабочий комплект состоит из двух кранов. Съемный цепной кран. </a:t>
            </a:r>
          </a:p>
          <a:p>
            <a:r>
              <a:rPr lang="ru-RU" dirty="0" smtClean="0"/>
              <a:t>Планетарная лебедка с надежным грузовым тормозом. </a:t>
            </a:r>
          </a:p>
          <a:p>
            <a:r>
              <a:rPr lang="ru-RU" dirty="0" smtClean="0"/>
              <a:t>Механизм подъема и опускания с полиспастом и рельсовым захватом. </a:t>
            </a:r>
          </a:p>
          <a:p>
            <a:r>
              <a:rPr lang="ru-RU" dirty="0" smtClean="0"/>
              <a:t>Выдвижная пята позволяет производить работы вне колеи. 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Грузоподъемность, т						1</a:t>
            </a:r>
          </a:p>
          <a:p>
            <a:r>
              <a:rPr lang="ru-RU" dirty="0" smtClean="0"/>
              <a:t>Высота подъема, мм						450</a:t>
            </a:r>
          </a:p>
          <a:p>
            <a:r>
              <a:rPr lang="ru-RU" dirty="0" smtClean="0"/>
              <a:t>Величина поперечного перемещения рельса, мм		1060</a:t>
            </a:r>
          </a:p>
          <a:p>
            <a:r>
              <a:rPr lang="ru-RU" dirty="0" smtClean="0"/>
              <a:t>Габаритные размеры, мм					1950х840х820</a:t>
            </a:r>
          </a:p>
          <a:p>
            <a:r>
              <a:rPr lang="ru-RU" dirty="0" smtClean="0"/>
              <a:t>Масса, кг								100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Кран козловой портальный КР-2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Дрезина транспортная ТД5М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6" y="1368426"/>
            <a:ext cx="67818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ДРЕЗИНА с прицепами ТП для перевозки рабочих, инструмента, различных материалов и механизмов к месту работы. 		</a:t>
            </a:r>
          </a:p>
          <a:p>
            <a:r>
              <a:rPr lang="ru-RU" dirty="0" smtClean="0"/>
              <a:t>Технические характеристики</a:t>
            </a:r>
          </a:p>
          <a:p>
            <a:r>
              <a:rPr lang="ru-RU" dirty="0" smtClean="0"/>
              <a:t>Бензиновый двигатель, двухцилиндровый, с воздушным охлаждением, четырехтактный, мощность, кВт				23,5</a:t>
            </a:r>
          </a:p>
          <a:p>
            <a:r>
              <a:rPr lang="ru-RU" dirty="0" smtClean="0"/>
              <a:t>Ширина колеи, мм							1520 (1435)</a:t>
            </a:r>
          </a:p>
          <a:p>
            <a:r>
              <a:rPr lang="ru-RU" dirty="0" smtClean="0"/>
              <a:t>Число мест								6</a:t>
            </a:r>
          </a:p>
          <a:p>
            <a:r>
              <a:rPr lang="ru-RU" dirty="0" smtClean="0"/>
              <a:t>Число ведущих осей						2</a:t>
            </a:r>
          </a:p>
          <a:p>
            <a:r>
              <a:rPr lang="ru-RU" dirty="0" smtClean="0"/>
              <a:t>Макс. допустимая скорость, км/ч				50</a:t>
            </a:r>
          </a:p>
          <a:p>
            <a:r>
              <a:rPr lang="ru-RU" dirty="0" smtClean="0"/>
              <a:t>Габаритные размеры, мм					2188х1680(1590)х1040</a:t>
            </a:r>
          </a:p>
          <a:p>
            <a:r>
              <a:rPr lang="ru-RU" dirty="0" smtClean="0"/>
              <a:t>Масса, кг								342 (332)</a:t>
            </a:r>
          </a:p>
          <a:p>
            <a:r>
              <a:rPr lang="ru-RU" dirty="0" smtClean="0"/>
              <a:t>ПРИЦЕП</a:t>
            </a:r>
          </a:p>
          <a:p>
            <a:r>
              <a:rPr lang="ru-RU" dirty="0" smtClean="0"/>
              <a:t>Габаритные размеры, мм					2788x2166 (2077)x675</a:t>
            </a:r>
          </a:p>
          <a:p>
            <a:r>
              <a:rPr lang="ru-RU" dirty="0" smtClean="0"/>
              <a:t>Масса комплекта, кг						836 (806)</a:t>
            </a:r>
          </a:p>
          <a:p>
            <a:r>
              <a:rPr lang="ru-RU" dirty="0" smtClean="0"/>
              <a:t>Грузоподъемность поезд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Дрезина </a:t>
            </a:r>
            <a:r>
              <a:rPr lang="ru-RU" b="1" smtClean="0"/>
              <a:t>транспортная ТД5М	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ru-RU" dirty="0" smtClean="0"/>
              <a:t>Перечислите электрические приборы и инструмент, которые применяются на путевых работах.</a:t>
            </a:r>
          </a:p>
          <a:p>
            <a:pPr marL="342900" indent="-342900">
              <a:buAutoNum type="arabicPeriod"/>
            </a:pPr>
            <a:r>
              <a:rPr lang="ru-RU" dirty="0" smtClean="0"/>
              <a:t>Какие основные требования нужно соблюдать при пользовании электрическим инструментом.</a:t>
            </a:r>
          </a:p>
          <a:p>
            <a:pPr marL="342900" indent="-342900">
              <a:buAutoNum type="arabicPeriod"/>
            </a:pPr>
            <a:r>
              <a:rPr lang="ru-RU" dirty="0" smtClean="0"/>
              <a:t>Перечислите гидравлические </a:t>
            </a:r>
            <a:r>
              <a:rPr lang="ru-RU" dirty="0" err="1" smtClean="0"/>
              <a:t>приборы,которые</a:t>
            </a:r>
            <a:r>
              <a:rPr lang="ru-RU" dirty="0" smtClean="0"/>
              <a:t> применяются на путевых работах. Принципы их работы.</a:t>
            </a:r>
          </a:p>
          <a:p>
            <a:pPr marL="342900" indent="-342900">
              <a:buAutoNum type="arabicPeriod"/>
            </a:pPr>
            <a:r>
              <a:rPr lang="ru-RU" dirty="0" smtClean="0"/>
              <a:t>Какой механизированный инструмент имеется имеется на дистанциях пути?</a:t>
            </a:r>
          </a:p>
          <a:p>
            <a:pPr marL="342900" indent="-342900">
              <a:buAutoNum type="arabicPeriod"/>
            </a:pPr>
            <a:r>
              <a:rPr lang="ru-RU" dirty="0" smtClean="0"/>
              <a:t>Как пользоваться каждым ручным инструментом: костыльным молотком, гаечным ключом, </a:t>
            </a:r>
            <a:r>
              <a:rPr lang="ru-RU" dirty="0" err="1" smtClean="0"/>
              <a:t>декселем</a:t>
            </a:r>
            <a:r>
              <a:rPr lang="ru-RU" dirty="0" smtClean="0"/>
              <a:t>, подбойками и т.д.?</a:t>
            </a:r>
          </a:p>
          <a:p>
            <a:pPr marL="342900" indent="-342900">
              <a:buAutoNum type="arabicPeriod"/>
            </a:pPr>
            <a:r>
              <a:rPr lang="ru-RU" dirty="0" smtClean="0"/>
              <a:t>Каковы условия хранения путевого инструмента?</a:t>
            </a:r>
          </a:p>
          <a:p>
            <a:pPr marL="342900" indent="-342900">
              <a:buAutoNum type="arabicPeriod"/>
            </a:pPr>
            <a:r>
              <a:rPr lang="ru-RU" dirty="0" smtClean="0"/>
              <a:t>Какой инструмент называется инструментом строгого учета? Каковы условия хранения его?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 ДЛЯ ПОВТОРЕНИЯ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блон презентации">
  <a:themeElements>
    <a:clrScheme name="RZD">
      <a:dk1>
        <a:sysClr val="windowText" lastClr="000000"/>
      </a:dk1>
      <a:lt1>
        <a:sysClr val="window" lastClr="FFFFFF"/>
      </a:lt1>
      <a:dk2>
        <a:srgbClr val="455D70"/>
      </a:dk2>
      <a:lt2>
        <a:srgbClr val="EEECE1"/>
      </a:lt2>
      <a:accent1>
        <a:srgbClr val="455D70"/>
      </a:accent1>
      <a:accent2>
        <a:srgbClr val="68798B"/>
      </a:accent2>
      <a:accent3>
        <a:srgbClr val="909CAA"/>
      </a:accent3>
      <a:accent4>
        <a:srgbClr val="A3A86B"/>
      </a:accent4>
      <a:accent5>
        <a:srgbClr val="D3D7BD"/>
      </a:accent5>
      <a:accent6>
        <a:srgbClr val="0066A1"/>
      </a:accent6>
      <a:hlink>
        <a:srgbClr val="455D70"/>
      </a:hlink>
      <a:folHlink>
        <a:srgbClr val="909CA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</Template>
  <TotalTime>750</TotalTime>
  <Words>2113</Words>
  <Application>Microsoft Office PowerPoint</Application>
  <PresentationFormat>Экран (4:3)</PresentationFormat>
  <Paragraphs>361</Paragraphs>
  <Slides>38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Шаблон презентации</vt:lpstr>
      <vt:lpstr>Презентация PowerPoint</vt:lpstr>
      <vt:lpstr>ЭЛЕКТРИФИЦИРОВАННЫЙ ПУТЕВОЙ ИНСТРУМЕНТ </vt:lpstr>
      <vt:lpstr>ВВЕДЕНИЕ</vt:lpstr>
      <vt:lpstr>Электрошпалоподбойка ЭШП9М3 </vt:lpstr>
      <vt:lpstr>Электрический костылезабивщик ЭПК 3  </vt:lpstr>
      <vt:lpstr>Электрический костылезабивщик ЭПК 3 </vt:lpstr>
      <vt:lpstr>Костылевыдергиватель КВД </vt:lpstr>
      <vt:lpstr>Ключ путевой универсальный (КПУ)</vt:lpstr>
      <vt:lpstr>Шурупогайковерт ШВ2М</vt:lpstr>
      <vt:lpstr>Ключ шурупогаечный КШГ-1  </vt:lpstr>
      <vt:lpstr>Рельсорезный станок РМ5ГМ </vt:lpstr>
      <vt:lpstr>Рельсорезный станок РА-2 </vt:lpstr>
      <vt:lpstr>Рельсорезный станок РР 80 (Двигатель Shtil) </vt:lpstr>
      <vt:lpstr>Рельсорезный станок РМК-М </vt:lpstr>
      <vt:lpstr>Рельсосверлилка 1024-В </vt:lpstr>
      <vt:lpstr>Рельсосверлилка СТР-1</vt:lpstr>
      <vt:lpstr>Рельсосверлилка СТР-2 </vt:lpstr>
      <vt:lpstr>Рельсосверлилка РСМ1М </vt:lpstr>
      <vt:lpstr>Сверлошлифовалка СШ-1     Рельсошлифовалка МРШ3 </vt:lpstr>
      <vt:lpstr>Шлифовальный станок СЧР         Шлифовальный станок 2152  </vt:lpstr>
      <vt:lpstr>Рельсошлифовальная машина ШПШ </vt:lpstr>
      <vt:lpstr>Домкрат ДПГ-18                 Домкрат ДПГ 10-200 </vt:lpstr>
      <vt:lpstr>Домкрат ДГУ-10 универсальный </vt:lpstr>
      <vt:lpstr>Домкрат реечный ДР 8М </vt:lpstr>
      <vt:lpstr>Рихтовщик ГР–12Б                     Рихтовщик ГР-16          </vt:lpstr>
      <vt:lpstr>Рихтовщик РГУ1М </vt:lpstr>
      <vt:lpstr>Разгонщик Р-25-2</vt:lpstr>
      <vt:lpstr>Разгонщик РН01А </vt:lpstr>
      <vt:lpstr>Устройство натяжное гидравлическое УНГ-75В </vt:lpstr>
      <vt:lpstr>  Шпалоперегонщик-разгонщик ШПГР-10</vt:lpstr>
      <vt:lpstr>Электростанция АБ4 (Двигатель УД25М) </vt:lpstr>
      <vt:lpstr>Электростанция АБ4 (Двигатель УД25М)</vt:lpstr>
      <vt:lpstr>Электростанция железнодорожная HONDA (8 </vt:lpstr>
      <vt:lpstr>Кран козловой портальный КР-2</vt:lpstr>
      <vt:lpstr>Кран козловой портальный КР-2 </vt:lpstr>
      <vt:lpstr>  Дрезина транспортная ТД5М </vt:lpstr>
      <vt:lpstr>Дрезина транспортная ТД5М </vt:lpstr>
      <vt:lpstr>ВОПРОСЫ ДЛЯ ПОВТОРЕНИЯ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Представляем Вам  новый шаблон презентации РЖД</dc:title>
  <dc:creator>1</dc:creator>
  <cp:lastModifiedBy>Дмитрий Лисютин</cp:lastModifiedBy>
  <cp:revision>60</cp:revision>
  <dcterms:created xsi:type="dcterms:W3CDTF">2011-03-11T08:51:56Z</dcterms:created>
  <dcterms:modified xsi:type="dcterms:W3CDTF">2026-01-23T07:59:42Z</dcterms:modified>
</cp:coreProperties>
</file>